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66" r:id="rId4"/>
    <p:sldId id="269" r:id="rId5"/>
    <p:sldId id="270" r:id="rId6"/>
    <p:sldId id="277" r:id="rId7"/>
    <p:sldId id="275" r:id="rId8"/>
    <p:sldId id="276" r:id="rId9"/>
    <p:sldId id="272" r:id="rId10"/>
    <p:sldId id="273" r:id="rId11"/>
    <p:sldId id="279" r:id="rId12"/>
    <p:sldId id="278" r:id="rId13"/>
    <p:sldId id="280" r:id="rId14"/>
    <p:sldId id="281" r:id="rId15"/>
    <p:sldId id="28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4" r:id="rId26"/>
    <p:sldId id="30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73F3F0-338D-44DE-952A-5139D8B385A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270605-F614-4F64-B123-C0F558D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Словарный диктант с самопроверкой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1. шорох 					жюри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2. желтизна				помощник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3. аромат					росток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4. обаятельный				клеить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5. исчезать				фиолетовый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6. расчёт					надеяться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7. отрасль				капюшон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8. таять					не был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9. чуять					лазурь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10. багровый				сумерки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11. лиловый				аккуратный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12. не мог				рассчитывать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13. здесь					горизонт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14. веять					пожалуйста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15. лазурный				лаять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Образуйте от глаголов форму настоящего или будущего времени 3-го л., мн.ч.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5072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6000" b="1" dirty="0" smtClean="0">
                <a:solidFill>
                  <a:srgbClr val="002060"/>
                </a:solidFill>
              </a:rPr>
              <a:t>Хвалить - …,  носить - …, надеяться - …, клеить - …, слышать – …,  видеть - …,  плескаться - …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588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Образуйте от данных глаголов форму 2-го лица единственного числа настоящего или будущего времени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400" b="1" i="1" dirty="0" smtClean="0"/>
              <a:t>О б </a:t>
            </a:r>
            <a:r>
              <a:rPr lang="ru-RU" sz="4400" b="1" i="1" dirty="0" err="1" smtClean="0"/>
              <a:t>р</a:t>
            </a:r>
            <a:r>
              <a:rPr lang="ru-RU" sz="4400" b="1" i="1" dirty="0" smtClean="0"/>
              <a:t> а </a:t>
            </a:r>
            <a:r>
              <a:rPr lang="ru-RU" sz="4400" b="1" i="1" dirty="0" err="1" smtClean="0"/>
              <a:t>з</a:t>
            </a:r>
            <a:r>
              <a:rPr lang="ru-RU" sz="4400" b="1" i="1" dirty="0" smtClean="0"/>
              <a:t> е </a:t>
            </a:r>
            <a:r>
              <a:rPr lang="ru-RU" sz="4400" b="1" i="1" dirty="0" err="1" smtClean="0"/>
              <a:t>ц</a:t>
            </a:r>
            <a:r>
              <a:rPr lang="ru-RU" sz="4400" b="1" i="1" dirty="0" smtClean="0"/>
              <a:t>   </a:t>
            </a:r>
            <a:r>
              <a:rPr lang="ru-RU" sz="4400" b="1" i="1" dirty="0" err="1" smtClean="0"/>
              <a:t>з</a:t>
            </a:r>
            <a:r>
              <a:rPr lang="ru-RU" sz="4400" b="1" i="1" dirty="0" smtClean="0"/>
              <a:t> а </a:t>
            </a:r>
            <a:r>
              <a:rPr lang="ru-RU" sz="4400" b="1" i="1" dirty="0" err="1" smtClean="0"/>
              <a:t>п</a:t>
            </a:r>
            <a:r>
              <a:rPr lang="ru-RU" sz="4400" b="1" i="1" dirty="0" smtClean="0"/>
              <a:t> и с и: </a:t>
            </a:r>
          </a:p>
          <a:p>
            <a:pPr>
              <a:buNone/>
            </a:pPr>
            <a:r>
              <a:rPr lang="ru-RU" sz="3600" b="1" i="1" dirty="0" smtClean="0"/>
              <a:t>		гл. </a:t>
            </a:r>
            <a:r>
              <a:rPr lang="en-US" sz="3600" b="1" i="1" dirty="0" smtClean="0"/>
              <a:t>II	</a:t>
            </a:r>
            <a:r>
              <a:rPr lang="ru-RU" sz="3600" b="1" i="1" dirty="0" err="1" smtClean="0"/>
              <a:t>спр</a:t>
            </a:r>
            <a:r>
              <a:rPr lang="ru-RU" sz="3600" b="1" i="1" dirty="0" smtClean="0"/>
              <a:t>.</a:t>
            </a:r>
            <a:r>
              <a:rPr lang="en-US" sz="3600" b="1" i="1" dirty="0" smtClean="0"/>
              <a:t>				</a:t>
            </a:r>
            <a:r>
              <a:rPr lang="ru-RU" sz="3600" b="1" i="1" dirty="0" smtClean="0"/>
              <a:t>  гл. </a:t>
            </a:r>
            <a:r>
              <a:rPr lang="en-US" sz="3600" b="1" i="1" dirty="0" smtClean="0"/>
              <a:t>I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спр</a:t>
            </a:r>
            <a:r>
              <a:rPr lang="ru-RU" sz="3600" b="1" i="1" dirty="0" smtClean="0"/>
              <a:t>.</a:t>
            </a:r>
          </a:p>
          <a:p>
            <a:pPr>
              <a:buNone/>
            </a:pPr>
            <a:r>
              <a:rPr lang="ru-RU" sz="4400" b="1" i="1" dirty="0" smtClean="0"/>
              <a:t>   строить –строишь, стелить – стелешь.</a:t>
            </a:r>
          </a:p>
          <a:p>
            <a:pPr>
              <a:buNone/>
            </a:pPr>
            <a:r>
              <a:rPr lang="ru-RU" sz="4400" b="1" i="1" dirty="0" smtClean="0"/>
              <a:t>		Смотреть - …,  гнать - …,  стелить - …,  укрывать - …,  таять - …,  кормить - …, наблюдать - …, клеить - …,  веять - … .</a:t>
            </a:r>
            <a:endParaRPr lang="ru-RU" sz="4400" b="1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787373" y="3213495"/>
            <a:ext cx="71358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43372" y="2857496"/>
            <a:ext cx="92869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715670" y="3213892"/>
            <a:ext cx="713586" cy="7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43372" y="3571876"/>
            <a:ext cx="92869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50927" y="3821115"/>
            <a:ext cx="642148" cy="7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571604" y="3500438"/>
            <a:ext cx="100013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251059" y="3821115"/>
            <a:ext cx="64294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571604" y="4143380"/>
            <a:ext cx="100013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Выборочный диктант.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i="1" u="sng" dirty="0" smtClean="0"/>
              <a:t>Распределите слова по колонкам</a:t>
            </a:r>
            <a:endParaRPr lang="ru-RU" i="1" u="sng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10"/>
                <a:gridCol w="4929190"/>
              </a:tblGrid>
              <a:tr h="58023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</a:t>
                      </a:r>
                      <a:r>
                        <a:rPr lang="ru-RU" sz="2800" dirty="0" smtClean="0"/>
                        <a:t>Ь пишется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</a:t>
                      </a:r>
                      <a:r>
                        <a:rPr lang="ru-RU" sz="2800" dirty="0" smtClean="0"/>
                        <a:t>Примеры 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9159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/>
                        <a:t>В</a:t>
                      </a:r>
                      <a:r>
                        <a:rPr lang="ru-RU" sz="2800" baseline="0" dirty="0" smtClean="0"/>
                        <a:t> существительных 3-го </a:t>
                      </a:r>
                      <a:r>
                        <a:rPr lang="ru-RU" sz="2800" baseline="0" dirty="0" err="1" smtClean="0"/>
                        <a:t>скл</a:t>
                      </a:r>
                      <a:r>
                        <a:rPr lang="ru-RU" sz="2800" baseline="0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baseline="0" dirty="0" smtClean="0"/>
                        <a:t>В глаголах с шипящими на конце слова.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4357694"/>
          <a:ext cx="9144000" cy="236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10"/>
                <a:gridCol w="4929190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          Ь не пишется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</a:t>
                      </a:r>
                      <a:r>
                        <a:rPr lang="ru-RU" sz="2800" dirty="0" smtClean="0"/>
                        <a:t>Примеры</a:t>
                      </a:r>
                      <a:endParaRPr lang="ru-RU" sz="2800" dirty="0"/>
                    </a:p>
                  </a:txBody>
                  <a:tcPr/>
                </a:tc>
              </a:tr>
              <a:tr h="174551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/>
                        <a:t>В существительных</a:t>
                      </a:r>
                      <a:r>
                        <a:rPr lang="ru-RU" sz="2800" baseline="0" dirty="0" smtClean="0"/>
                        <a:t> 1-го </a:t>
                      </a:r>
                      <a:r>
                        <a:rPr lang="ru-RU" sz="2800" baseline="0" dirty="0" err="1" smtClean="0"/>
                        <a:t>скл</a:t>
                      </a:r>
                      <a:r>
                        <a:rPr lang="ru-RU" sz="2800" baseline="0" dirty="0" smtClean="0"/>
                        <a:t>. 2 </a:t>
                      </a:r>
                      <a:r>
                        <a:rPr lang="ru-RU" sz="2800" baseline="0" dirty="0" err="1" smtClean="0"/>
                        <a:t>скл</a:t>
                      </a:r>
                      <a:r>
                        <a:rPr lang="ru-RU" sz="2800" baseline="0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baseline="0" dirty="0" smtClean="0"/>
                        <a:t>В кратких прилагательных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Выборочный диктант.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i="1" u="sng" dirty="0" smtClean="0"/>
              <a:t>Распределите слова по колонкам</a:t>
            </a:r>
            <a:endParaRPr lang="ru-RU" i="1" u="sng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182"/>
                <a:gridCol w="5357818"/>
              </a:tblGrid>
              <a:tr h="58023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</a:t>
                      </a:r>
                      <a:r>
                        <a:rPr lang="ru-RU" sz="2800" dirty="0" smtClean="0"/>
                        <a:t>Ь пишется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</a:t>
                      </a:r>
                      <a:r>
                        <a:rPr lang="ru-RU" sz="2800" dirty="0" smtClean="0"/>
                        <a:t>Примеры 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9159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/>
                        <a:t>В</a:t>
                      </a:r>
                      <a:r>
                        <a:rPr lang="ru-RU" sz="2800" baseline="0" dirty="0" smtClean="0"/>
                        <a:t> существительных 3-го </a:t>
                      </a:r>
                      <a:r>
                        <a:rPr lang="ru-RU" sz="2800" baseline="0" dirty="0" err="1" smtClean="0"/>
                        <a:t>скл</a:t>
                      </a:r>
                      <a:r>
                        <a:rPr lang="ru-RU" sz="2800" baseline="0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baseline="0" dirty="0" smtClean="0"/>
                        <a:t>В глаголах с шипящими на конце слова.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мышь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Увлечься, отправишься, терпишь, не зависишь, собираешься, беречь, бродишь, спешишь,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4357694"/>
          <a:ext cx="9144000" cy="236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10"/>
                <a:gridCol w="4929190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          Ь не пишется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</a:t>
                      </a:r>
                      <a:r>
                        <a:rPr lang="ru-RU" sz="2800" dirty="0" smtClean="0"/>
                        <a:t>Примеры</a:t>
                      </a:r>
                      <a:endParaRPr lang="ru-RU" sz="2800" dirty="0"/>
                    </a:p>
                  </a:txBody>
                  <a:tcPr/>
                </a:tc>
              </a:tr>
              <a:tr h="174551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/>
                        <a:t>В существительных</a:t>
                      </a:r>
                      <a:r>
                        <a:rPr lang="ru-RU" sz="2800" baseline="0" dirty="0" smtClean="0"/>
                        <a:t> 1-го </a:t>
                      </a:r>
                      <a:r>
                        <a:rPr lang="ru-RU" sz="2800" baseline="0" dirty="0" err="1" smtClean="0"/>
                        <a:t>скл</a:t>
                      </a:r>
                      <a:r>
                        <a:rPr lang="ru-RU" sz="2800" baseline="0" dirty="0" smtClean="0"/>
                        <a:t>. 2 </a:t>
                      </a:r>
                      <a:r>
                        <a:rPr lang="ru-RU" sz="2800" baseline="0" dirty="0" err="1" smtClean="0"/>
                        <a:t>скл</a:t>
                      </a:r>
                      <a:r>
                        <a:rPr lang="ru-RU" sz="2800" baseline="0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baseline="0" dirty="0" smtClean="0"/>
                        <a:t>В кратких прилагательных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Камыш, ландыш, из-за туч, пейзаж.</a:t>
                      </a:r>
                    </a:p>
                    <a:p>
                      <a:r>
                        <a:rPr lang="ru-RU" sz="2800" dirty="0" smtClean="0"/>
                        <a:t>Могуч, хорош, пахуч.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Орфоэпический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400" b="1" dirty="0" smtClean="0"/>
              <a:t>Библиотека, километр, нажил, поняла, процент, начал, позвонишь, повторит, руководит, началась, широко, старо, инженеры, положил, договоры, понял, началась, звонишь, создала.</a:t>
            </a:r>
            <a:endParaRPr lang="ru-RU" sz="44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071802" y="1214422"/>
            <a:ext cx="214314" cy="7143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715008" y="1214422"/>
            <a:ext cx="214314" cy="7143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072330" y="1214422"/>
            <a:ext cx="214314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536017" y="1821645"/>
            <a:ext cx="214314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321967" y="1821645"/>
            <a:ext cx="214314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679289" y="1821645"/>
            <a:ext cx="214314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821769" y="2536025"/>
            <a:ext cx="214314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750727" y="2536025"/>
            <a:ext cx="214314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000364" y="3214686"/>
            <a:ext cx="285752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215339" y="3214289"/>
            <a:ext cx="285752" cy="1436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7965305" y="3107529"/>
            <a:ext cx="214314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1500166" y="3929066"/>
            <a:ext cx="214314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214810" y="3929066"/>
            <a:ext cx="214314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072330" y="3929066"/>
            <a:ext cx="214314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428860" y="4572008"/>
            <a:ext cx="214314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964777" y="4536289"/>
            <a:ext cx="214314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786578" y="4572008"/>
            <a:ext cx="214314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107389" y="5250669"/>
            <a:ext cx="214314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072066" y="5286388"/>
            <a:ext cx="214314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Придумайте глаголы с данными морфемами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pPr>
              <a:buFontTx/>
              <a:buChar char="-"/>
            </a:pPr>
            <a:r>
              <a:rPr lang="ru-RU" sz="4400" dirty="0" smtClean="0"/>
              <a:t>Л</a:t>
            </a:r>
            <a:r>
              <a:rPr lang="ru-RU" dirty="0" smtClean="0"/>
              <a:t>        ,                     ,                ,   </a:t>
            </a:r>
            <a:r>
              <a:rPr lang="ru-RU" sz="4400" dirty="0" smtClean="0"/>
              <a:t>-НУ, </a:t>
            </a:r>
          </a:p>
          <a:p>
            <a:pPr>
              <a:buNone/>
            </a:pPr>
            <a:r>
              <a:rPr lang="ru-RU" sz="4400" dirty="0" smtClean="0"/>
              <a:t> </a:t>
            </a:r>
          </a:p>
          <a:p>
            <a:pPr>
              <a:buNone/>
            </a:pPr>
            <a:r>
              <a:rPr lang="ru-RU" sz="4400" dirty="0" smtClean="0"/>
              <a:t>       БЛИСТ           ,       СТИЛ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	Приведите примеры глаголов с  нулевым окончанием. Какие это будут формы?         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678629" y="1535893"/>
            <a:ext cx="285752" cy="21431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857224" y="1571612"/>
            <a:ext cx="357190" cy="21431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14414" y="1714488"/>
            <a:ext cx="571504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А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1714488"/>
            <a:ext cx="1500198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-ЕШЬ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1714488"/>
            <a:ext cx="1071570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-ЯТ</a:t>
            </a:r>
            <a:endParaRPr lang="ru-RU" sz="44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929322" y="1571612"/>
            <a:ext cx="357190" cy="285752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286512" y="1571612"/>
            <a:ext cx="357190" cy="21431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10" y="3143248"/>
            <a:ext cx="714380" cy="1588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250927" y="3249611"/>
            <a:ext cx="214314" cy="1588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3107521" y="3178967"/>
            <a:ext cx="285752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321835" y="3178967"/>
            <a:ext cx="285752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714744" y="3357562"/>
            <a:ext cx="571504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643438" y="3143248"/>
            <a:ext cx="71438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250661" y="3250405"/>
            <a:ext cx="214314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6715140" y="3214686"/>
            <a:ext cx="357190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6929454" y="3214686"/>
            <a:ext cx="357190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7215206" y="3214686"/>
            <a:ext cx="357190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7429520" y="3214686"/>
            <a:ext cx="357190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7786710" y="3357562"/>
            <a:ext cx="571504" cy="571504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Замените прошедшее время глагола настоящим. Написание окончаний объясните графически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500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В полумраке стоял я неподвижно лицом к вечерней заре. Слышались крики пролетающих гусей, мелькала стайка больших уток. Каждый раз появление птиц так волновало меня, что я забывал обо всём.</a:t>
            </a:r>
          </a:p>
          <a:p>
            <a:pPr>
              <a:buNone/>
            </a:pPr>
            <a:r>
              <a:rPr lang="ru-RU" sz="4400" b="1" i="1" dirty="0" smtClean="0"/>
              <a:t>							</a:t>
            </a:r>
            <a:r>
              <a:rPr lang="ru-RU" sz="3500" b="1" i="1" dirty="0" smtClean="0"/>
              <a:t>(По М. Пришвину.)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429132"/>
            <a:ext cx="7772400" cy="200026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Урок-зачёт  по  теме  «Глагол»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Карточка </a:t>
            </a:r>
            <a:r>
              <a:rPr lang="ru-RU" dirty="0"/>
              <a:t>№1</a:t>
            </a:r>
            <a:br>
              <a:rPr lang="ru-RU" dirty="0"/>
            </a:br>
            <a:r>
              <a:rPr lang="ru-RU" dirty="0"/>
              <a:t>Вставьте пропущенные буквы, объясните графически выбор орфограммы.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lvl="0"/>
            <a:r>
              <a:rPr lang="ru-RU" sz="3600" b="1" i="1" dirty="0" smtClean="0"/>
              <a:t>1.Тот  </a:t>
            </a:r>
            <a:r>
              <a:rPr lang="ru-RU" sz="3600" b="1" i="1" dirty="0"/>
              <a:t>труда  (не) бои(</a:t>
            </a:r>
            <a:r>
              <a:rPr lang="ru-RU" sz="3600" b="1" i="1" dirty="0" err="1"/>
              <a:t>ть</a:t>
            </a:r>
            <a:r>
              <a:rPr lang="ru-RU" sz="3600" b="1" i="1" dirty="0"/>
              <a:t>, т)</a:t>
            </a:r>
            <a:r>
              <a:rPr lang="ru-RU" sz="3600" b="1" i="1" dirty="0" err="1"/>
              <a:t>ся</a:t>
            </a:r>
            <a:r>
              <a:rPr lang="ru-RU" sz="3600" b="1" i="1" dirty="0"/>
              <a:t>,  кто  умеет  труди(</a:t>
            </a:r>
            <a:r>
              <a:rPr lang="ru-RU" sz="3600" b="1" i="1" dirty="0" err="1"/>
              <a:t>ть</a:t>
            </a:r>
            <a:r>
              <a:rPr lang="ru-RU" sz="3600" b="1" i="1" dirty="0"/>
              <a:t>, т)</a:t>
            </a:r>
            <a:r>
              <a:rPr lang="ru-RU" sz="3600" b="1" i="1" dirty="0" err="1"/>
              <a:t>ся</a:t>
            </a:r>
            <a:r>
              <a:rPr lang="ru-RU" sz="3600" b="1" i="1" dirty="0"/>
              <a:t>.  2. Дело мастера  бои(</a:t>
            </a:r>
            <a:r>
              <a:rPr lang="ru-RU" sz="3600" b="1" i="1" dirty="0" err="1"/>
              <a:t>ть</a:t>
            </a:r>
            <a:r>
              <a:rPr lang="ru-RU" sz="3600" b="1" i="1" dirty="0"/>
              <a:t>, т)</a:t>
            </a:r>
            <a:r>
              <a:rPr lang="ru-RU" sz="3600" b="1" i="1" dirty="0" err="1"/>
              <a:t>ся</a:t>
            </a:r>
            <a:r>
              <a:rPr lang="ru-RU" sz="3600" b="1" i="1" dirty="0"/>
              <a:t>.  3. Человек  по  делу  </a:t>
            </a:r>
            <a:r>
              <a:rPr lang="ru-RU" sz="3600" b="1" i="1" dirty="0" err="1"/>
              <a:t>узнаё</a:t>
            </a:r>
            <a:r>
              <a:rPr lang="ru-RU" sz="3600" b="1" i="1" dirty="0"/>
              <a:t>(</a:t>
            </a:r>
            <a:r>
              <a:rPr lang="ru-RU" sz="3600" b="1" i="1" dirty="0" err="1"/>
              <a:t>ть</a:t>
            </a:r>
            <a:r>
              <a:rPr lang="ru-RU" sz="3600" b="1" i="1" dirty="0"/>
              <a:t>, т)</a:t>
            </a:r>
            <a:r>
              <a:rPr lang="ru-RU" sz="3600" b="1" i="1" dirty="0" err="1"/>
              <a:t>ся</a:t>
            </a:r>
            <a:r>
              <a:rPr lang="ru-RU" sz="3600" b="1" i="1" dirty="0"/>
              <a:t>.  4. По труду  и  честь  </a:t>
            </a:r>
            <a:r>
              <a:rPr lang="ru-RU" sz="3600" b="1" i="1" dirty="0" err="1"/>
              <a:t>воздаё</a:t>
            </a:r>
            <a:r>
              <a:rPr lang="ru-RU" sz="3600" b="1" i="1" dirty="0"/>
              <a:t>(</a:t>
            </a:r>
            <a:r>
              <a:rPr lang="ru-RU" sz="3600" b="1" i="1" dirty="0" err="1"/>
              <a:t>ть</a:t>
            </a:r>
            <a:r>
              <a:rPr lang="ru-RU" sz="3600" b="1" i="1" dirty="0"/>
              <a:t>, т)</a:t>
            </a:r>
            <a:r>
              <a:rPr lang="ru-RU" sz="3600" b="1" i="1" dirty="0" err="1"/>
              <a:t>ся</a:t>
            </a:r>
            <a:r>
              <a:rPr lang="ru-RU" sz="3600" b="1" i="1" dirty="0"/>
              <a:t>.  5. Надо  труди(</a:t>
            </a:r>
            <a:r>
              <a:rPr lang="ru-RU" sz="3600" b="1" i="1" dirty="0" err="1"/>
              <a:t>ть</a:t>
            </a:r>
            <a:r>
              <a:rPr lang="ru-RU" sz="3600" b="1" i="1" dirty="0"/>
              <a:t>, т)</a:t>
            </a:r>
            <a:r>
              <a:rPr lang="ru-RU" sz="3600" b="1" i="1" dirty="0" err="1"/>
              <a:t>ся</a:t>
            </a:r>
            <a:r>
              <a:rPr lang="ru-RU" sz="3600" b="1" i="1" dirty="0"/>
              <a:t>,  не  надо лени(</a:t>
            </a:r>
            <a:r>
              <a:rPr lang="ru-RU" sz="3600" b="1" i="1" dirty="0" err="1"/>
              <a:t>ть</a:t>
            </a:r>
            <a:r>
              <a:rPr lang="ru-RU" sz="3600" b="1" i="1" dirty="0"/>
              <a:t>, т)</a:t>
            </a:r>
            <a:r>
              <a:rPr lang="ru-RU" sz="3600" b="1" i="1" dirty="0" err="1"/>
              <a:t>ся</a:t>
            </a:r>
            <a:r>
              <a:rPr lang="ru-RU" sz="3600" b="1" i="1" dirty="0"/>
              <a:t>.</a:t>
            </a:r>
            <a:endParaRPr lang="ru-RU" sz="3600" b="1" dirty="0"/>
          </a:p>
          <a:p>
            <a:r>
              <a:rPr lang="ru-RU" sz="3600" b="1" dirty="0"/>
              <a:t>Какой темой объединены все предложения? Разберите по составу слово </a:t>
            </a:r>
            <a:r>
              <a:rPr lang="ru-RU" sz="3600" b="1" i="1" dirty="0"/>
              <a:t> </a:t>
            </a:r>
            <a:r>
              <a:rPr lang="ru-RU" sz="3600" b="1" i="1" dirty="0" err="1"/>
              <a:t>ленит...ся</a:t>
            </a:r>
            <a:r>
              <a:rPr lang="ru-RU" sz="3600" b="1" i="1" dirty="0"/>
              <a:t>.</a:t>
            </a:r>
            <a:endParaRPr lang="ru-RU" sz="3600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Карточка </a:t>
            </a:r>
            <a:r>
              <a:rPr lang="ru-RU" dirty="0"/>
              <a:t>№ 2</a:t>
            </a:r>
            <a:br>
              <a:rPr lang="ru-RU" dirty="0"/>
            </a:br>
            <a:r>
              <a:rPr lang="ru-RU" dirty="0"/>
              <a:t>Спишите, раскрывая скобки, вставляя пропущенные буквы.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b="1" i="1" dirty="0" smtClean="0"/>
              <a:t>(Не)  чувству ...</a:t>
            </a:r>
            <a:r>
              <a:rPr lang="ru-RU" sz="3600" b="1" i="1" dirty="0" err="1" smtClean="0"/>
              <a:t>шь</a:t>
            </a:r>
            <a:r>
              <a:rPr lang="ru-RU" sz="3600" b="1" i="1" dirty="0" smtClean="0"/>
              <a:t>  усталости,  (не)  был в    школе, ураган  (не)  </a:t>
            </a:r>
            <a:r>
              <a:rPr lang="ru-RU" sz="3600" b="1" i="1" dirty="0" err="1" smtClean="0"/>
              <a:t>истовствовал</a:t>
            </a:r>
            <a:r>
              <a:rPr lang="ru-RU" sz="3600" b="1" i="1" dirty="0" smtClean="0"/>
              <a:t>,  мне  (не)  </a:t>
            </a:r>
            <a:r>
              <a:rPr lang="ru-RU" sz="3600" b="1" i="1" dirty="0" err="1" smtClean="0"/>
              <a:t>здорови</a:t>
            </a:r>
            <a:r>
              <a:rPr lang="ru-RU" sz="3600" b="1" i="1" dirty="0" smtClean="0"/>
              <a:t>(</a:t>
            </a:r>
            <a:r>
              <a:rPr lang="ru-RU" sz="3600" b="1" i="1" dirty="0" err="1" smtClean="0"/>
              <a:t>ть</a:t>
            </a:r>
            <a:r>
              <a:rPr lang="ru-RU" sz="3600" b="1" i="1" dirty="0" smtClean="0"/>
              <a:t>, т)</a:t>
            </a:r>
            <a:r>
              <a:rPr lang="ru-RU" sz="3600" b="1" i="1" dirty="0" err="1" smtClean="0"/>
              <a:t>ся</a:t>
            </a:r>
            <a:r>
              <a:rPr lang="ru-RU" sz="3600" b="1" i="1" dirty="0" smtClean="0"/>
              <a:t>,  (не)  </a:t>
            </a:r>
            <a:r>
              <a:rPr lang="ru-RU" sz="3600" b="1" i="1" dirty="0" err="1" smtClean="0"/>
              <a:t>прик</a:t>
            </a:r>
            <a:r>
              <a:rPr lang="ru-RU" sz="3600" b="1" i="1" dirty="0" smtClean="0"/>
              <a:t>…</a:t>
            </a:r>
            <a:r>
              <a:rPr lang="ru-RU" sz="3600" b="1" i="1" dirty="0" err="1" smtClean="0"/>
              <a:t>сался</a:t>
            </a:r>
            <a:r>
              <a:rPr lang="ru-RU" sz="3600" b="1" i="1" dirty="0" smtClean="0"/>
              <a:t> к проводам,  (не)  участвует  в  разговоре.</a:t>
            </a:r>
          </a:p>
          <a:p>
            <a:pPr>
              <a:buNone/>
            </a:pPr>
            <a:r>
              <a:rPr lang="ru-RU" sz="3600" b="1" dirty="0" smtClean="0"/>
              <a:t>	Подчеркните глагол, соответствующий схеме:      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57356" y="49291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500298" y="5000636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18745672">
            <a:off x="2544571" y="4915082"/>
            <a:ext cx="949540" cy="924676"/>
          </a:xfrm>
          <a:prstGeom prst="arc">
            <a:avLst>
              <a:gd name="adj1" fmla="val 16200000"/>
              <a:gd name="adj2" fmla="val 69843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428992" y="500063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571868" y="500063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857620" y="500063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000496" y="500063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286248" y="4929198"/>
            <a:ext cx="428628" cy="35719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4714876" y="500063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4857752" y="500063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Обозначьте время и вид глаголов.</a:t>
            </a:r>
            <a:br>
              <a:rPr lang="ru-RU" dirty="0" smtClean="0"/>
            </a:br>
            <a:r>
              <a:rPr lang="ru-RU" dirty="0" smtClean="0"/>
              <a:t>Май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864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600" b="1" dirty="0" smtClean="0"/>
              <a:t>Светлые волокна облачков плывут по чистому небу и тают в прозрачной синеве. </a:t>
            </a:r>
            <a:r>
              <a:rPr lang="ru-RU" sz="3600" b="1" dirty="0" err="1" smtClean="0"/>
              <a:t>Голубые</a:t>
            </a:r>
            <a:r>
              <a:rPr lang="ru-RU" sz="3600" b="1" dirty="0" smtClean="0"/>
              <a:t> дубравы насквозь просвечиваются солнцем. Нежными тонами лиловеют осиновые вершины.</a:t>
            </a:r>
          </a:p>
          <a:p>
            <a:pPr>
              <a:buNone/>
            </a:pPr>
            <a:r>
              <a:rPr lang="ru-RU" sz="3600" b="1" dirty="0" smtClean="0"/>
              <a:t>		Зеленеет, цветёт, звенит и веселится всё в природе. Ласкает солнце безлистые берёзы, что-то нашёптывает им ветер. Но не торопятся берёзы распускаться. Ждут они, когда наступит надёжное тепло, набухнет дерево соком и опрыснет тебя сладкими брызгами.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145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Карточка № 3</a:t>
            </a:r>
            <a:br>
              <a:rPr lang="ru-RU" dirty="0" smtClean="0"/>
            </a:br>
            <a:r>
              <a:rPr lang="ru-RU" dirty="0" smtClean="0"/>
              <a:t>Спишите, вставляя пропущенные буквы.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143512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i="1" dirty="0" smtClean="0"/>
              <a:t>Тучи  разве…</a:t>
            </a:r>
            <a:r>
              <a:rPr lang="ru-RU" sz="4300" b="1" i="1" dirty="0" err="1" smtClean="0"/>
              <a:t>лись</a:t>
            </a:r>
            <a:r>
              <a:rPr lang="ru-RU" sz="4300" b="1" i="1" dirty="0" smtClean="0"/>
              <a:t>,  </a:t>
            </a:r>
            <a:r>
              <a:rPr lang="ru-RU" sz="4300" b="1" i="1" dirty="0" err="1" smtClean="0"/>
              <a:t>наде</a:t>
            </a:r>
            <a:r>
              <a:rPr lang="ru-RU" sz="4300" b="1" i="1" dirty="0" smtClean="0"/>
              <a:t>…</a:t>
            </a:r>
            <a:r>
              <a:rPr lang="ru-RU" sz="4300" b="1" i="1" dirty="0" err="1" smtClean="0"/>
              <a:t>лся</a:t>
            </a:r>
            <a:r>
              <a:rPr lang="ru-RU" sz="4300" b="1" i="1" dirty="0" smtClean="0"/>
              <a:t>  на  брата,  обид…л  сестру,  </a:t>
            </a:r>
            <a:r>
              <a:rPr lang="ru-RU" sz="4300" b="1" i="1" dirty="0" err="1" smtClean="0"/>
              <a:t>постро</a:t>
            </a:r>
            <a:r>
              <a:rPr lang="ru-RU" sz="4300" b="1" i="1" dirty="0" smtClean="0"/>
              <a:t>…л  дом,  </a:t>
            </a:r>
            <a:r>
              <a:rPr lang="ru-RU" sz="4300" b="1" i="1" dirty="0" err="1" smtClean="0"/>
              <a:t>скле</a:t>
            </a:r>
            <a:r>
              <a:rPr lang="ru-RU" sz="4300" b="1" i="1" dirty="0" smtClean="0"/>
              <a:t>…л  конверт,  </a:t>
            </a:r>
            <a:r>
              <a:rPr lang="ru-RU" sz="4300" b="1" i="1" dirty="0" err="1" smtClean="0"/>
              <a:t>услыш</a:t>
            </a:r>
            <a:r>
              <a:rPr lang="ru-RU" sz="4300" b="1" i="1" dirty="0" smtClean="0"/>
              <a:t>…л  шорох,  </a:t>
            </a:r>
            <a:r>
              <a:rPr lang="ru-RU" sz="4300" b="1" i="1" dirty="0" err="1" smtClean="0"/>
              <a:t>увид</a:t>
            </a:r>
            <a:r>
              <a:rPr lang="ru-RU" sz="4300" b="1" i="1" dirty="0" smtClean="0"/>
              <a:t>…л  картину,  </a:t>
            </a:r>
            <a:r>
              <a:rPr lang="ru-RU" sz="4300" b="1" i="1" dirty="0" err="1" smtClean="0"/>
              <a:t>раста</a:t>
            </a:r>
            <a:r>
              <a:rPr lang="ru-RU" sz="4300" b="1" i="1" dirty="0" smtClean="0"/>
              <a:t>…л  на солнце.</a:t>
            </a:r>
            <a:endParaRPr lang="ru-RU" sz="4300" b="1" dirty="0" smtClean="0"/>
          </a:p>
          <a:p>
            <a:r>
              <a:rPr lang="ru-RU" sz="4300" b="1" dirty="0" smtClean="0"/>
              <a:t>Расскажите о глаголах совершенного и несовершенного вида.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Карточка № 4</a:t>
            </a:r>
            <a:br>
              <a:rPr lang="ru-RU" dirty="0" smtClean="0"/>
            </a:br>
            <a:r>
              <a:rPr lang="ru-RU" dirty="0" smtClean="0"/>
              <a:t>Спишите, вставляя, где это необходимо, пропущенные буквы.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/>
          <a:lstStyle/>
          <a:p>
            <a:r>
              <a:rPr lang="ru-RU" sz="4400" b="1" i="1" dirty="0" err="1" smtClean="0"/>
              <a:t>Испеч</a:t>
            </a:r>
            <a:r>
              <a:rPr lang="ru-RU" sz="4400" b="1" i="1" dirty="0" smtClean="0"/>
              <a:t>…  пироги,  </a:t>
            </a:r>
            <a:r>
              <a:rPr lang="ru-RU" sz="4400" b="1" i="1" dirty="0" err="1" smtClean="0"/>
              <a:t>улыбаеш</a:t>
            </a:r>
            <a:r>
              <a:rPr lang="ru-RU" sz="4400" b="1" i="1" dirty="0" smtClean="0"/>
              <a:t>…</a:t>
            </a:r>
            <a:r>
              <a:rPr lang="ru-RU" sz="4400" b="1" i="1" dirty="0" err="1" smtClean="0"/>
              <a:t>ся</a:t>
            </a:r>
            <a:r>
              <a:rPr lang="ru-RU" sz="4400" b="1" i="1" dirty="0" smtClean="0"/>
              <a:t>  мне,  </a:t>
            </a:r>
            <a:r>
              <a:rPr lang="ru-RU" sz="4400" b="1" i="1" dirty="0" err="1" smtClean="0"/>
              <a:t>стереч</a:t>
            </a:r>
            <a:r>
              <a:rPr lang="ru-RU" sz="4400" b="1" i="1" dirty="0" smtClean="0"/>
              <a:t>…  дом,  мягкий  карандаш…,  возле  дач…,  ветер свеж…,  </a:t>
            </a:r>
            <a:r>
              <a:rPr lang="ru-RU" sz="4400" b="1" i="1" dirty="0" err="1" smtClean="0"/>
              <a:t>подумаеш</a:t>
            </a:r>
            <a:r>
              <a:rPr lang="ru-RU" sz="4400" b="1" i="1" dirty="0" smtClean="0"/>
              <a:t>…  обо  мне.</a:t>
            </a:r>
            <a:endParaRPr lang="ru-RU" sz="4400" b="1" dirty="0" smtClean="0"/>
          </a:p>
          <a:p>
            <a:r>
              <a:rPr lang="ru-RU" sz="4400" b="1" dirty="0" smtClean="0"/>
              <a:t>Подчеркните глагол  </a:t>
            </a:r>
            <a:r>
              <a:rPr lang="en-US" sz="4400" b="1" dirty="0" smtClean="0"/>
              <a:t>I</a:t>
            </a:r>
            <a:r>
              <a:rPr lang="ru-RU" sz="4400" b="1" dirty="0" smtClean="0"/>
              <a:t>  </a:t>
            </a:r>
            <a:r>
              <a:rPr lang="ru-RU" sz="4400" b="1" dirty="0" err="1" smtClean="0"/>
              <a:t>спр</a:t>
            </a:r>
            <a:r>
              <a:rPr lang="ru-RU" sz="4400" b="1" dirty="0" smtClean="0"/>
              <a:t>.,  </a:t>
            </a:r>
            <a:r>
              <a:rPr lang="ru-RU" sz="4400" b="1" dirty="0" err="1" smtClean="0"/>
              <a:t>наст.вр</a:t>
            </a:r>
            <a:r>
              <a:rPr lang="ru-RU" sz="4400" b="1" dirty="0" smtClean="0"/>
              <a:t>.,  2-го л.,  ед.ч.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Анализ текста. Определите тему текста. Подберите заголовок, выясните роль глаголов в описании природы и состояния человека</a:t>
            </a:r>
            <a:endParaRPr lang="ru-RU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715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900" dirty="0" smtClean="0"/>
              <a:t>	</a:t>
            </a:r>
            <a:r>
              <a:rPr lang="ru-RU" sz="3900" b="1" dirty="0" smtClean="0"/>
              <a:t>Весна в этом году долго не наступала. Потом всё вдруг проснулось, зашевелилось, запело, зашумело, заговорило.</a:t>
            </a:r>
          </a:p>
          <a:p>
            <a:pPr>
              <a:buNone/>
            </a:pPr>
            <a:r>
              <a:rPr lang="ru-RU" sz="3900" b="1" dirty="0" smtClean="0"/>
              <a:t>		И вот уже разносится многоголосое пение птиц. Поголубело небо, почернели сугробы. Кое-где из-под снега пробивается прошлогодняя трава. Журчат и сверкают под лучами яркого солнца ручьи. Звенит весёлая капель.</a:t>
            </a:r>
          </a:p>
          <a:p>
            <a:pPr>
              <a:buNone/>
            </a:pPr>
            <a:r>
              <a:rPr lang="ru-RU" sz="3900" b="1" dirty="0" smtClean="0"/>
              <a:t>		Дышится легко. В такое время не хочется сидеть дома. </a:t>
            </a:r>
            <a:endParaRPr lang="ru-RU" sz="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1462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Орфограммы в приставках и корнях слов.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/>
              <a:t>З</a:t>
            </a:r>
            <a:r>
              <a:rPr lang="ru-RU" sz="3600" b="1" i="1" dirty="0" smtClean="0"/>
              <a:t>аполните таблицу примерами, вставляя пропущенные буквы и раскрывая скобки. Обозначьте графически эти орфограммы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376873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Орфограммы, проверяемые          Непроверяемые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правилами                                           орфограммы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в приставке              в корне                   в корне 							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4282" y="2500306"/>
            <a:ext cx="878687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1570874" y="4285462"/>
            <a:ext cx="35711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143372" y="4286256"/>
            <a:ext cx="35719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4282" y="4143380"/>
            <a:ext cx="878687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216000" y="4286256"/>
            <a:ext cx="35711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4282" y="3500438"/>
            <a:ext cx="571504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001026" y="4786322"/>
            <a:ext cx="2428098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400" b="1" dirty="0" smtClean="0"/>
              <a:t>М…</a:t>
            </a:r>
            <a:r>
              <a:rPr lang="ru-RU" sz="4400" b="1" dirty="0" err="1" smtClean="0"/>
              <a:t>ршрут</a:t>
            </a:r>
            <a:r>
              <a:rPr lang="ru-RU" sz="4400" b="1" dirty="0" smtClean="0"/>
              <a:t>,  </a:t>
            </a:r>
            <a:r>
              <a:rPr lang="ru-RU" sz="4400" b="1" dirty="0" err="1" smtClean="0"/>
              <a:t>ш</a:t>
            </a:r>
            <a:r>
              <a:rPr lang="ru-RU" sz="4400" b="1" dirty="0" smtClean="0"/>
              <a:t>…пот,  (</a:t>
            </a:r>
            <a:r>
              <a:rPr lang="ru-RU" sz="4400" b="1" dirty="0" err="1" smtClean="0"/>
              <a:t>с,з</a:t>
            </a:r>
            <a:r>
              <a:rPr lang="ru-RU" sz="4400" b="1" dirty="0" smtClean="0"/>
              <a:t>)делать,  </a:t>
            </a:r>
            <a:r>
              <a:rPr lang="ru-RU" sz="4400" b="1" dirty="0" err="1" smtClean="0"/>
              <a:t>ц</a:t>
            </a:r>
            <a:r>
              <a:rPr lang="ru-RU" sz="4400" b="1" dirty="0" smtClean="0"/>
              <a:t>…</a:t>
            </a:r>
            <a:r>
              <a:rPr lang="ru-RU" sz="4400" b="1" dirty="0" err="1" smtClean="0"/>
              <a:t>ркуль</a:t>
            </a:r>
            <a:r>
              <a:rPr lang="ru-RU" sz="4400" b="1" dirty="0" smtClean="0"/>
              <a:t>,  </a:t>
            </a:r>
            <a:r>
              <a:rPr lang="ru-RU" sz="4400" b="1" dirty="0" err="1" smtClean="0"/>
              <a:t>ра</a:t>
            </a:r>
            <a:r>
              <a:rPr lang="ru-RU" sz="4400" b="1" dirty="0" smtClean="0"/>
              <a:t>…жечь,  </a:t>
            </a:r>
            <a:r>
              <a:rPr lang="ru-RU" sz="4400" b="1" dirty="0" err="1" smtClean="0"/>
              <a:t>яго</a:t>
            </a:r>
            <a:r>
              <a:rPr lang="ru-RU" sz="4400" b="1" dirty="0" smtClean="0"/>
              <a:t>…</a:t>
            </a:r>
            <a:r>
              <a:rPr lang="ru-RU" sz="4400" b="1" dirty="0" err="1" smtClean="0"/>
              <a:t>ка</a:t>
            </a:r>
            <a:r>
              <a:rPr lang="ru-RU" sz="4400" b="1" dirty="0" smtClean="0"/>
              <a:t>,  к..</a:t>
            </a:r>
            <a:r>
              <a:rPr lang="ru-RU" sz="4400" b="1" dirty="0" err="1" smtClean="0"/>
              <a:t>рзина</a:t>
            </a:r>
            <a:r>
              <a:rPr lang="ru-RU" sz="4400" b="1" dirty="0" smtClean="0"/>
              <a:t>,  </a:t>
            </a:r>
            <a:r>
              <a:rPr lang="ru-RU" sz="4400" b="1" dirty="0" err="1" smtClean="0"/>
              <a:t>разр</a:t>
            </a:r>
            <a:r>
              <a:rPr lang="ru-RU" sz="4400" b="1" dirty="0" smtClean="0"/>
              <a:t>…статься,  по…</a:t>
            </a:r>
            <a:r>
              <a:rPr lang="ru-RU" sz="4400" b="1" dirty="0" err="1" smtClean="0"/>
              <a:t>тягивать</a:t>
            </a:r>
            <a:r>
              <a:rPr lang="ru-RU" sz="4400" b="1" dirty="0" smtClean="0"/>
              <a:t>,  </a:t>
            </a:r>
            <a:r>
              <a:rPr lang="ru-RU" sz="4400" b="1" dirty="0" err="1" smtClean="0"/>
              <a:t>гиган</a:t>
            </a:r>
            <a:r>
              <a:rPr lang="ru-RU" sz="4400" b="1" dirty="0" smtClean="0"/>
              <a:t>…</a:t>
            </a:r>
            <a:r>
              <a:rPr lang="ru-RU" sz="4400" b="1" dirty="0" err="1" smtClean="0"/>
              <a:t>ский</a:t>
            </a:r>
            <a:r>
              <a:rPr lang="ru-RU" sz="4400" b="1" dirty="0" smtClean="0"/>
              <a:t>,  р…</a:t>
            </a:r>
            <a:r>
              <a:rPr lang="ru-RU" sz="4400" b="1" dirty="0" err="1" smtClean="0"/>
              <a:t>мень</a:t>
            </a:r>
            <a:r>
              <a:rPr lang="ru-RU" sz="4400" b="1" dirty="0" smtClean="0"/>
              <a:t>,  л…</a:t>
            </a:r>
            <a:r>
              <a:rPr lang="ru-RU" sz="4400" b="1" dirty="0" err="1" smtClean="0"/>
              <a:t>нейка</a:t>
            </a:r>
            <a:r>
              <a:rPr lang="ru-RU" sz="4400" b="1" dirty="0" smtClean="0"/>
              <a:t>,  про…</a:t>
            </a:r>
            <a:r>
              <a:rPr lang="ru-RU" sz="4400" b="1" dirty="0" err="1" smtClean="0"/>
              <a:t>ьба</a:t>
            </a:r>
            <a:r>
              <a:rPr lang="ru-RU" sz="4400" b="1" dirty="0" smtClean="0"/>
              <a:t>,  по…жать,  </a:t>
            </a:r>
            <a:r>
              <a:rPr lang="ru-RU" sz="4400" b="1" dirty="0" err="1" smtClean="0"/>
              <a:t>ра</a:t>
            </a:r>
            <a:r>
              <a:rPr lang="ru-RU" sz="4400" b="1" dirty="0" smtClean="0"/>
              <a:t>…двинуть,  </a:t>
            </a:r>
            <a:r>
              <a:rPr lang="ru-RU" sz="4400" b="1" dirty="0" err="1" smtClean="0"/>
              <a:t>бере</a:t>
            </a:r>
            <a:r>
              <a:rPr lang="ru-RU" sz="4400" b="1" dirty="0" smtClean="0"/>
              <a:t>…,  </a:t>
            </a:r>
            <a:r>
              <a:rPr lang="ru-RU" sz="4400" b="1" dirty="0" err="1" smtClean="0"/>
              <a:t>выр</a:t>
            </a:r>
            <a:r>
              <a:rPr lang="ru-RU" sz="4400" b="1" dirty="0" smtClean="0"/>
              <a:t>…щенный,  на…</a:t>
            </a:r>
            <a:r>
              <a:rPr lang="ru-RU" sz="4400" b="1" dirty="0" err="1" smtClean="0"/>
              <a:t>кусить</a:t>
            </a:r>
            <a:r>
              <a:rPr lang="ru-RU" sz="4400" b="1" dirty="0" smtClean="0"/>
              <a:t>,  </a:t>
            </a:r>
            <a:r>
              <a:rPr lang="ru-RU" sz="4400" b="1" dirty="0" err="1" smtClean="0"/>
              <a:t>рю</a:t>
            </a:r>
            <a:r>
              <a:rPr lang="ru-RU" sz="4400" b="1" dirty="0" smtClean="0"/>
              <a:t>…</a:t>
            </a:r>
            <a:r>
              <a:rPr lang="ru-RU" sz="4400" b="1" dirty="0" err="1" smtClean="0"/>
              <a:t>зак</a:t>
            </a:r>
            <a:r>
              <a:rPr lang="ru-RU" sz="4400" b="1" dirty="0" smtClean="0"/>
              <a:t>,  чес…</a:t>
            </a:r>
            <a:r>
              <a:rPr lang="ru-RU" sz="4400" b="1" dirty="0" err="1" smtClean="0"/>
              <a:t>ный</a:t>
            </a:r>
            <a:r>
              <a:rPr lang="ru-RU" sz="4400" b="1" dirty="0" smtClean="0"/>
              <a:t>, о…сыпать,  дол…жить,  б…</a:t>
            </a:r>
            <a:r>
              <a:rPr lang="ru-RU" sz="4400" b="1" dirty="0" err="1" smtClean="0"/>
              <a:t>нокль</a:t>
            </a:r>
            <a:r>
              <a:rPr lang="ru-RU" sz="4400" b="1" dirty="0" smtClean="0"/>
              <a:t>,  </a:t>
            </a:r>
            <a:r>
              <a:rPr lang="ru-RU" sz="4400" b="1" dirty="0" err="1" smtClean="0"/>
              <a:t>зар</a:t>
            </a:r>
            <a:r>
              <a:rPr lang="ru-RU" sz="4400" b="1" dirty="0" smtClean="0"/>
              <a:t>…</a:t>
            </a:r>
            <a:r>
              <a:rPr lang="ru-RU" sz="4400" b="1" dirty="0" err="1" smtClean="0"/>
              <a:t>сли</a:t>
            </a:r>
            <a:r>
              <a:rPr lang="ru-RU" sz="4400" b="1" dirty="0" smtClean="0"/>
              <a:t>,  и…печь,  </a:t>
            </a:r>
            <a:r>
              <a:rPr lang="ru-RU" sz="4400" b="1" dirty="0" err="1" smtClean="0"/>
              <a:t>предл</a:t>
            </a:r>
            <a:r>
              <a:rPr lang="ru-RU" sz="4400" b="1" dirty="0" smtClean="0"/>
              <a:t>…</a:t>
            </a:r>
            <a:r>
              <a:rPr lang="ru-RU" sz="4400" b="1" dirty="0" err="1" smtClean="0"/>
              <a:t>ть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 урокам по теме «Спряжение глагола»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</a:rPr>
              <a:t>Говори правильно</a:t>
            </a:r>
            <a:endParaRPr lang="ru-RU" sz="4800" b="1" u="sng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929618" cy="4786346"/>
          </a:xfrm>
        </p:spPr>
        <p:txBody>
          <a:bodyPr>
            <a:normAutofit lnSpcReduction="10000"/>
          </a:bodyPr>
          <a:lstStyle/>
          <a:p>
            <a:endParaRPr lang="ru-RU" sz="6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Облегчит,  углубит,  упростит</a:t>
            </a:r>
          </a:p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УГЛУБИТЬ   ОБЛЕГЧИТЬ   УПРОСТИТЬ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036215" y="2678901"/>
            <a:ext cx="35719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7036611" y="2678901"/>
            <a:ext cx="35719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572132" y="3571876"/>
            <a:ext cx="285752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000364" y="4500570"/>
            <a:ext cx="285752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358082" y="4429132"/>
            <a:ext cx="285752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500694" y="5357826"/>
            <a:ext cx="285752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i="1" u="sng" dirty="0" smtClean="0"/>
              <a:t>Выпишите из предложений, взятых из книги К.Паустовского «Мещёрская сторона», глаголы, определите их спряжение (с объяснением).</a:t>
            </a:r>
            <a:endParaRPr lang="ru-RU" sz="32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000" b="1" dirty="0" smtClean="0"/>
              <a:t>1. </a:t>
            </a:r>
            <a:r>
              <a:rPr lang="ru-RU" sz="4000" b="1" dirty="0"/>
              <a:t>М</a:t>
            </a:r>
            <a:r>
              <a:rPr lang="ru-RU" sz="4000" b="1" dirty="0" smtClean="0"/>
              <a:t>ежду лесами и Окой тянутся широким поясом заливные луга. 2. Восходит солнце. 3. Иней тает.</a:t>
            </a:r>
          </a:p>
          <a:p>
            <a:pPr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4. Прибрежные пески делаются тёмными от росы. 5. К рассвету воздух уже обжигает лицо лёгким морозом. 6. Трава седеет от первого утренника. 7. Все они (коты) смотрят на кукан с рыбой.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Отрывок из воспоминаний писателя Юрия Бондарева о Константине Паустовском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124744"/>
            <a:ext cx="9324528" cy="57332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600" b="1" dirty="0" smtClean="0">
                <a:solidFill>
                  <a:srgbClr val="002060"/>
                </a:solidFill>
              </a:rPr>
              <a:t>Я могу закрыть глаза и по ощущениям Паустовского вспомнить… как догорает закат в пролёте осени, как ложится первый снег на просёлочные дороги и подымается едкий туман, как скрипят половицы в старом, рассохшемся доме, как вечером пахнет мокрыми заборами, как ровно шумит дождь по крыше, как в осенние ночи остро блестит, переливается созвездие Ориона над тёмными лесами…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Окончания глаголов </a:t>
            </a:r>
            <a:r>
              <a:rPr lang="en-US" b="1" dirty="0" smtClean="0"/>
              <a:t>I </a:t>
            </a:r>
            <a:r>
              <a:rPr lang="ru-RU" b="1" dirty="0" smtClean="0"/>
              <a:t>и </a:t>
            </a:r>
            <a:r>
              <a:rPr lang="en-US" b="1" dirty="0" smtClean="0"/>
              <a:t>II</a:t>
            </a:r>
            <a:r>
              <a:rPr lang="ru-RU" b="1" dirty="0" smtClean="0"/>
              <a:t> спряжения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2332037"/>
            <a:ext cx="4000528" cy="424023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714348" y="1571612"/>
            <a:ext cx="7358114" cy="1214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/>
                <a:latin typeface="Arial"/>
                <a:cs typeface="Arial"/>
              </a:rPr>
              <a:t>1 спряжение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effectLst/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714620"/>
          <a:ext cx="8643997" cy="4143380"/>
        </p:xfrm>
        <a:graphic>
          <a:graphicData uri="http://schemas.openxmlformats.org/drawingml/2006/table">
            <a:tbl>
              <a:tblPr/>
              <a:tblGrid>
                <a:gridCol w="2299608"/>
                <a:gridCol w="2638493"/>
                <a:gridCol w="3705896"/>
              </a:tblGrid>
              <a:tr h="653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2900" b="1">
                          <a:solidFill>
                            <a:srgbClr val="9900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ЕД.Ч.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2900" b="1">
                          <a:solidFill>
                            <a:srgbClr val="9900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МН. Ч.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4400" b="1">
                          <a:solidFill>
                            <a:srgbClr val="9900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1-е л.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4400" b="1">
                          <a:solidFill>
                            <a:srgbClr val="9900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2-е л.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4400" b="1">
                          <a:solidFill>
                            <a:srgbClr val="9900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3-е л.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4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-У(-Ю)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4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4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ШЬ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4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4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-УТ(-ЮТ)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/>
                <a:latin typeface="Arial"/>
                <a:cs typeface="Arial"/>
              </a:rPr>
              <a:t>2 спряжение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effectLst/>
              <a:latin typeface="Arial"/>
              <a:cs typeface="Arial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5326" y="1624263"/>
          <a:ext cx="8157411" cy="701040"/>
        </p:xfrm>
        <a:graphic>
          <a:graphicData uri="http://schemas.openxmlformats.org/drawingml/2006/table">
            <a:tbl>
              <a:tblPr/>
              <a:tblGrid>
                <a:gridCol w="8157411"/>
              </a:tblGrid>
              <a:tr h="661737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                 </a:t>
                      </a: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ЕД.Ч.</a:t>
                      </a:r>
                      <a:r>
                        <a:rPr lang="ru-RU" sz="4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МН.Ч.</a:t>
                      </a:r>
                      <a:endParaRPr lang="ru-RU" sz="4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107919" y="3750471"/>
            <a:ext cx="421404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213884" y="3786190"/>
            <a:ext cx="4287074" cy="79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00034" y="2428868"/>
            <a:ext cx="164307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r>
              <a:rPr lang="ru-RU" sz="4000" b="1" dirty="0" smtClean="0">
                <a:solidFill>
                  <a:srgbClr val="990033"/>
                </a:solidFill>
                <a:latin typeface="Arial" pitchFamily="34" charset="0"/>
                <a:ea typeface="Times New Roman" pitchFamily="18" charset="0"/>
              </a:rPr>
              <a:t>1-е л.</a:t>
            </a:r>
            <a:endParaRPr lang="ru-RU" sz="4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endParaRPr lang="ru-RU" sz="4000" b="1" dirty="0" smtClean="0">
              <a:solidFill>
                <a:srgbClr val="990033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r>
              <a:rPr lang="ru-RU" sz="4000" b="1" dirty="0" smtClean="0">
                <a:solidFill>
                  <a:srgbClr val="990033"/>
                </a:solidFill>
                <a:latin typeface="Arial" pitchFamily="34" charset="0"/>
                <a:ea typeface="Times New Roman" pitchFamily="18" charset="0"/>
              </a:rPr>
              <a:t>2-е 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endParaRPr lang="ru-RU" sz="4000" b="1" dirty="0" smtClean="0">
              <a:solidFill>
                <a:srgbClr val="990033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r>
              <a:rPr lang="ru-RU" sz="4000" b="1" dirty="0" smtClean="0">
                <a:solidFill>
                  <a:srgbClr val="990033"/>
                </a:solidFill>
                <a:latin typeface="Arial" pitchFamily="34" charset="0"/>
                <a:ea typeface="Times New Roman" pitchFamily="18" charset="0"/>
              </a:rPr>
              <a:t>3-е л.</a:t>
            </a:r>
            <a:r>
              <a:rPr lang="ru-RU" sz="4000" dirty="0" smtClean="0">
                <a:latin typeface="Arial" pitchFamily="34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2571744"/>
            <a:ext cx="26432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-У(-Ю)</a:t>
            </a:r>
            <a:endParaRPr lang="ru-RU" sz="4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endParaRPr lang="ru-RU" sz="40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ШЬ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endParaRPr lang="ru-RU" sz="40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Т</a:t>
            </a:r>
            <a:r>
              <a:rPr lang="ru-RU" sz="4000" dirty="0" smtClean="0">
                <a:latin typeface="Arial" pitchFamily="34" charset="0"/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29256" y="2500306"/>
            <a:ext cx="37147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М</a:t>
            </a:r>
            <a:endParaRPr lang="ru-RU" sz="4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endParaRPr lang="ru-RU" sz="40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ТЕ</a:t>
            </a:r>
            <a:endParaRPr lang="ru-RU" sz="40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endParaRPr lang="ru-RU" sz="40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-АТ(-ЯТ)</a:t>
            </a:r>
            <a:r>
              <a:rPr lang="ru-RU" sz="4000" dirty="0" smtClean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6847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Образуйте от глаголов форму настоящего или будущего времени 1-го и 2-го лица множественного лица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43182"/>
            <a:ext cx="8715436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Строить -	лелеять - 		чуять –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Клеить -	брить -		бороться –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Таять - 		стелить -	жалить -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611</Words>
  <Application>Microsoft Office PowerPoint</Application>
  <PresentationFormat>Экран (4:3)</PresentationFormat>
  <Paragraphs>128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Тема Office</vt:lpstr>
      <vt:lpstr>Метро</vt:lpstr>
      <vt:lpstr>Открытая</vt:lpstr>
      <vt:lpstr>Словарный диктант с самопроверкой</vt:lpstr>
      <vt:lpstr>Обозначьте время и вид глаголов. Май </vt:lpstr>
      <vt:lpstr>К урокам по теме «Спряжение глагола»</vt:lpstr>
      <vt:lpstr>Говори правильно</vt:lpstr>
      <vt:lpstr>Выпишите из предложений, взятых из книги К.Паустовского «Мещёрская сторона», глаголы, определите их спряжение (с объяснением).</vt:lpstr>
      <vt:lpstr>Отрывок из воспоминаний писателя Юрия Бондарева о Константине Паустовском</vt:lpstr>
      <vt:lpstr>Окончания глаголов I и II спряжения </vt:lpstr>
      <vt:lpstr>2 спряжение</vt:lpstr>
      <vt:lpstr>Образуйте от глаголов форму настоящего или будущего времени 1-го и 2-го лица множественного лица</vt:lpstr>
      <vt:lpstr>Образуйте от глаголов форму настоящего или будущего времени 3-го л., мн.ч.</vt:lpstr>
      <vt:lpstr>Образуйте от данных глаголов форму 2-го лица единственного числа настоящего или будущего времени</vt:lpstr>
      <vt:lpstr>Выборочный диктант.  Распределите слова по колонкам</vt:lpstr>
      <vt:lpstr>Выборочный диктант.  Распределите слова по колонкам</vt:lpstr>
      <vt:lpstr>Орфоэпический диктант</vt:lpstr>
      <vt:lpstr>Придумайте глаголы с данными морфемами</vt:lpstr>
      <vt:lpstr>Замените прошедшее время глагола настоящим. Написание окончаний объясните графически</vt:lpstr>
      <vt:lpstr>Урок-зачёт  по  теме  «Глагол»</vt:lpstr>
      <vt:lpstr>Карточка №1 Вставьте пропущенные буквы, объясните графически выбор орфограммы. </vt:lpstr>
      <vt:lpstr>Карточка № 2 Спишите, раскрывая скобки, вставляя пропущенные буквы. </vt:lpstr>
      <vt:lpstr>Карточка № 3 Спишите, вставляя пропущенные буквы. </vt:lpstr>
      <vt:lpstr>   Карточка № 4 Спишите, вставляя, где это необходимо, пропущенные буквы. </vt:lpstr>
      <vt:lpstr>Анализ текста. Определите тему текста. Подберите заголовок, выясните роль глаголов в описании природы и состояния человека</vt:lpstr>
      <vt:lpstr>Орфограммы в приставках и корнях слов. Заполните таблицу примерами, вставляя пропущенные буквы и раскрывая скобки. Обозначьте графически эти орфограммы 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41</cp:revision>
  <dcterms:created xsi:type="dcterms:W3CDTF">2013-04-22T16:35:04Z</dcterms:created>
  <dcterms:modified xsi:type="dcterms:W3CDTF">2014-10-19T12:24:13Z</dcterms:modified>
</cp:coreProperties>
</file>