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C554-1F25-4409-861D-234644FCBF81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1107D-11E8-4B40-97AD-305B327C9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AC15-15EA-4FD4-9362-170F9BDCF89B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22AF4-D415-4A0B-A48A-84AD903C1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9AD7-CF1A-4DE5-8A21-852E69D8BCAB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4251-38D1-49D8-A798-F00774B3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B19D-FAC0-4B05-B804-F1D3B8DDC56D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C99CD-7A40-4CDD-90EA-925B73265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B89-31E6-4510-99DC-41C7E8150ADB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B963-68A5-46B3-950C-CEFA30D91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A42A-9A99-4E74-A4FD-6AACE2F0DB95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1895A-40CE-431F-B37A-C64E64021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20FA-1064-4194-9222-2BD460CF9475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F7E4-A737-424E-92A8-73619EDCF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515E-B6CC-4BFA-A088-ABD36F3B77AF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F5E64-06F9-4E1D-BE48-A87D0A6CB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7F95-20E8-4FC2-916E-11F3C8CFCC96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D52A-50EE-493C-80C6-D8D824B90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523B-95B3-4B09-938B-00926ECF8D04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215D2-6F1B-4E63-A6F3-95AA9BDDE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339D-3144-4855-A39E-7CD7C835C180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EC447-4A3E-466D-BAD3-035F1E067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518649-12BE-4489-856A-0516F5C363D2}" type="datetimeFigureOut">
              <a:rPr lang="ru-RU"/>
              <a:pPr>
                <a:defRPr/>
              </a:pPr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92F461-7E36-445F-884E-459929A32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dusladkovo.ru/assets/images/Ysovo/kartinki/school10-041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51" name="Текст 5"/>
          <p:cNvSpPr>
            <a:spLocks noGrp="1"/>
          </p:cNvSpPr>
          <p:nvPr>
            <p:ph type="body" idx="1"/>
          </p:nvPr>
        </p:nvSpPr>
        <p:spPr>
          <a:xfrm>
            <a:off x="571500" y="1928813"/>
            <a:ext cx="7772400" cy="1500187"/>
          </a:xfrm>
        </p:spPr>
        <p:txBody>
          <a:bodyPr/>
          <a:lstStyle/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5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исследовательской работы</a:t>
            </a:r>
            <a:endParaRPr lang="ru-RU" sz="5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i-main-pic" descr="Картинка 2 из 1108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000375"/>
            <a:ext cx="2035175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392488" y="455613"/>
            <a:ext cx="3273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исследования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1000125"/>
          <a:ext cx="8572560" cy="5489138"/>
        </p:xfrm>
        <a:graphic>
          <a:graphicData uri="http://schemas.openxmlformats.org/drawingml/2006/table">
            <a:tbl>
              <a:tblPr/>
              <a:tblGrid>
                <a:gridCol w="1225588"/>
                <a:gridCol w="7346972"/>
              </a:tblGrid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Метод исследования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Характеристика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Наблюдение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Активный познавательный процесс, опирающийся прежде всего на работу органов чувств человека и его предметную материальную деятельность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Позволяет установить сходство и различие предметов и явлений деятельности. В результате сравнения устанавливается то общее, что присуще двум или нескольким объектам.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Процедура определения численного значения некоторой величины посредством единицы измерения. Даёт точные, количественно определённые сведения об окружающей действительности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Эксперимент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Предлагает вмешательство в естественные условия существования предметов и явлений или воспроизведение определённых сторон предметов и явлений в специально созданных условиях.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Абстрагирование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Сущность этого метода состоит в мысленном отвлечении от несущественного, выделении, фиксирований одной или нескольких интересующих исследователя сторон предмета исследования.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Изучение каждого элемента или стороны явления как части целого, расчленение изучаемого предмета или явления на составные элементы, выделение в нём отдельных сторон.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Синтез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Соединение элементов, свойств (сторон) изучаемого объекта в единое целое (систему), осуществляемое как в практической деятельности, так и в процессе познания.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Индукция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Переход от общего значения о предметах к единому значению об отдельном предмете.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Дедукция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Переход от общего значения о предметах к единичному значению об их отдельном предмете.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Моделирование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Метод исследования объектов с помощью моделей – аналогов определённого фрагмента природной социальной реальности.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 из мыслительных действий, которое присутствует в любой деятельности, позволяя человеку обнаружить в многообразии предметов нечто общее, необходимое ему для правильной организации в окружающем мире.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Прогнозирование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прогнозов, т.е. вероятных суждений о состоянии какого-либо явления в будущем.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Организуется с целью выявления индивидуальных особенностей личности, её мотив, позиции. Беседа применяется на стадии подготовки массовых анкетных опросов для определения области исследования, пополнения и уточнения данных массовой статистики и как самостоятельный метод сбора информации.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3000" y="1957388"/>
          <a:ext cx="7429553" cy="3189732"/>
        </p:xfrm>
        <a:graphic>
          <a:graphicData uri="http://schemas.openxmlformats.org/drawingml/2006/table">
            <a:tbl>
              <a:tblPr/>
              <a:tblGrid>
                <a:gridCol w="428628"/>
                <a:gridCol w="3500462"/>
                <a:gridCol w="350046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Этапы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Содержание этапов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Общее ознакомление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Ознакомление с оглавлением. Беглый просмотр литературного источника.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Внимательное чтение по главам и разделам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Выделение наиболее важного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Выборочное чтение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Перечитывание наиболее важного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оставление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плана прочитанного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пунктах плана отражается наиболее существенная мысль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Выписки из прочитанного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Полные и точные (цитата + ее библиографическое описание)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Сравнение и сопоставление с другими источниками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Отмечается общее и отличительное в решении проблемы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Критическая оценка прочитанного и запись замечаний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Обращается внимание на объективность суждений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28" name="Rectangle 1"/>
          <p:cNvSpPr>
            <a:spLocks noChangeArrowheads="1"/>
          </p:cNvSpPr>
          <p:nvPr/>
        </p:nvSpPr>
        <p:spPr bwMode="auto">
          <a:xfrm>
            <a:off x="1714500" y="785813"/>
            <a:ext cx="5664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работы с литературными источниками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329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5286375"/>
            <a:ext cx="179228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2428875" y="571500"/>
            <a:ext cx="423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оформлению работы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571500" y="1104900"/>
            <a:ext cx="8286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работы печатается в </a:t>
            </a: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Worde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одной стороне белой бумаги формата А4   через 1,5 интервала.  Шрифт – </a:t>
            </a: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Times Nev Roman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ненаклонный, размер 12.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Поля: слева – 30 мм, справа – 15 мм, сверху и снизу – по 20 мм (контуры полей не наносятся).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Допустимо рукописное оформление отдельных фрагментов (формулы, чертежный материал и т.п.), которые выполняются черной пастой.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Нумерация страниц начинается с раздела «Введение». 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571500" y="3071813"/>
            <a:ext cx="8286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Переплет произвольный, листы с текстом работы в файлы не вкладываются.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работы – не более 10 страниц машинописного текста, не считая титульного листа и оглавления.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Приложения могут занимать не более 5 дополнительных страниц. Приложения должны быть пронумерованы и озаглавлены. В тексте работы на них должны содержаться ссылки.</a:t>
            </a:r>
          </a:p>
        </p:txBody>
      </p:sp>
      <p:pic>
        <p:nvPicPr>
          <p:cNvPr id="13317" name="i-main-pic" descr="Картинка 6 из 102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8" y="4786313"/>
            <a:ext cx="161607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1428736"/>
            <a:ext cx="6803466" cy="923330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  <p:pic>
        <p:nvPicPr>
          <p:cNvPr id="14339" name="i-main-pic" descr="Картинка 8 из 1024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3071813"/>
            <a:ext cx="5926137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500063"/>
          <a:ext cx="7786688" cy="4302760"/>
        </p:xfrm>
        <a:graphic>
          <a:graphicData uri="http://schemas.openxmlformats.org/drawingml/2006/table">
            <a:tbl>
              <a:tblPr/>
              <a:tblGrid>
                <a:gridCol w="1903413"/>
                <a:gridCol w="5883275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содержанию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Титульный лист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Титульный лист является 1-й страницей работы. Титульный лист         не нумеруется. Содержит наименование конференции, направление работы (исследования), тему работы, сведения об авторе (Ф.И.О., класс (курс), образовательное учреждение (в соответствии с Уставом), населенный пункт), сведения о научном руководителе (Ф.И.О., ученая степень и  звание, должность, место работы), место и год проведения конференции (образец титульного листа прилагается).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5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5072063"/>
            <a:ext cx="214947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38" y="1000125"/>
          <a:ext cx="7643812" cy="3785616"/>
        </p:xfrm>
        <a:graphic>
          <a:graphicData uri="http://schemas.openxmlformats.org/drawingml/2006/table">
            <a:tbl>
              <a:tblPr/>
              <a:tblGrid>
                <a:gridCol w="1903412"/>
                <a:gridCol w="57404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Оглавление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оглавлении указываются основные разделы работы (введение, названия глав и параграфов, заключение, библиографический список, названия приложений) с указанием страниц. Последнее слово каждого заголовка соединяют отточием с соответствующим номером страницы. Заголовки оглавления должны точно повторять заголовки в тексте. Сокращать или давать  их в другой формулировке, последовательности и соподчиненности по сравнению с заголовками в тексте нельзя.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6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929188"/>
            <a:ext cx="2371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571500"/>
          <a:ext cx="7143750" cy="4732020"/>
        </p:xfrm>
        <a:graphic>
          <a:graphicData uri="http://schemas.openxmlformats.org/drawingml/2006/table">
            <a:tbl>
              <a:tblPr/>
              <a:tblGrid>
                <a:gridCol w="1779588"/>
                <a:gridCol w="5364162"/>
              </a:tblGrid>
              <a:tr h="257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Введение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– очень ответственная часть работы, она ориентирует читателя в раскрытии темы, а также содержит важные квалификационные характеристики. Во введении, общим объемом 1-2 страницы, кратко обосновывается актуальность выбранной темы,  формулируются цель, гипотеза и задачи, указываются объект и предмет исследования, избранный метод (или методы) исследования, определяются хронологические рамки исследования, приводится краткий обзор существующих источников и литературы по данной проблеме, оговаривается, на основании каких источников написано данное исследование.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30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929188"/>
            <a:ext cx="20145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500063"/>
          <a:ext cx="8215312" cy="5000625"/>
        </p:xfrm>
        <a:graphic>
          <a:graphicData uri="http://schemas.openxmlformats.org/drawingml/2006/table">
            <a:tbl>
              <a:tblPr/>
              <a:tblGrid>
                <a:gridCol w="1673225"/>
                <a:gridCol w="6542087"/>
              </a:tblGrid>
              <a:tr h="500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часть</a:t>
                      </a:r>
                    </a:p>
                  </a:txBody>
                  <a:tcPr marL="60237" marR="602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основной части содержится информация, собранная и обработанная автором в ходе исследования, излагаются основные факты, характеризуются методы решения проблемы, описывается техника исследования, излагаются полученные результаты. Содержание основной части должно точно соответствовать теме работы и полностью ее раскрывать. Основная часть делится на главы и (или) параграфы.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Обзор литературы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В этой главе дается анализ теоретического материала, полученного из литературных источников по данной проблеме.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Изложение материалов и методики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Эта глава вмещает в себя основной объем работы, т.е. ее практическую часть. Отвечает на вопросы: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Кто? Где? Когда? Сколько? Как? П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одробно рассматриваются методика  и техника исследования, приемы и способы, которыми пользовался исследователь.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Изложение результатов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В этой главе обобщаются результаты. Результаты должны находиться в логической связи с задачами исследования. Так, если задачи исследования сформулированы словами «проанализировать», «описать», «выявить», «определить», «установить», то результаты приводятся в следующей форме: «В ходе данного исследования был проведен анализ..., выявлено..., определено..., установлено...». </a:t>
                      </a:r>
                    </a:p>
                  </a:txBody>
                  <a:tcPr marL="60237" marR="602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54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214938"/>
            <a:ext cx="20145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642938"/>
          <a:ext cx="7643813" cy="4883150"/>
        </p:xfrm>
        <a:graphic>
          <a:graphicData uri="http://schemas.openxmlformats.org/drawingml/2006/table">
            <a:tbl>
              <a:tblPr/>
              <a:tblGrid>
                <a:gridCol w="1285875"/>
                <a:gridCol w="6357938"/>
              </a:tblGrid>
              <a:tr h="488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Заключение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– это не просто перечень полученных результатов, а синтез накопленной в основной части информации. Здесь важно последовательно, логически стройно изложить полученные итоги и их соотношение с целью и задачами, поставленными в вводной части работы. Заключение целесообразно начать фразой: "В результате проделанного исследования можно сделать следующие выводы: ...".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Необходимо указать, удалось или нет достигнуть поставленной цели, показать практическую значимость работы. В некоторых случаях возникает необходимость указать пути дальнейшего исследования, а также конкретные задачи,  которые придется решать в первую очередь.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Практические предложения значительно повышают ценность теоретического материала. Важнейшее требование к заключению: его краткость и обстоятельность, в нем не следует повторять содержание введения и основной части работы. В заключении, так же, как и во введении, не допускается наличие таблиц, графиков, ссылок на литературу.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8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429250"/>
            <a:ext cx="172878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88" y="500063"/>
          <a:ext cx="6762750" cy="4626864"/>
        </p:xfrm>
        <a:graphic>
          <a:graphicData uri="http://schemas.openxmlformats.org/drawingml/2006/table">
            <a:tbl>
              <a:tblPr/>
              <a:tblGrid>
                <a:gridCol w="1684337"/>
                <a:gridCol w="5078413"/>
              </a:tblGrid>
              <a:tr h="235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используемой литературы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(библиография)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библиографический список заносятся публикации, издания  и источники, которые использовались автором. Информация о каждом издании включает в себя: фамилию, инициалы автора, название книги, выходные данные издательства, год издания, номер выпуска (если издание периодическое), количество страниц.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Издания должны быть пронумерованы и расположены   в алфавитном порядке. В тексте работы должны быть ссылки на тот или иной научный источник (номер ссылки соответствует порядковому номеру источника   в библиографическом списке).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02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072063"/>
            <a:ext cx="20288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88" y="857250"/>
          <a:ext cx="7286625" cy="3785616"/>
        </p:xfrm>
        <a:graphic>
          <a:graphicData uri="http://schemas.openxmlformats.org/drawingml/2006/table">
            <a:tbl>
              <a:tblPr/>
              <a:tblGrid>
                <a:gridCol w="1666875"/>
                <a:gridCol w="5619750"/>
              </a:tblGrid>
              <a:tr h="312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8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Приложения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должны тщательно отбираться и иллюстрировать наиболее яркие моменты работы. В приложения рекомендуется включать вспомогательные или дополнительные материалы, если они помогут лучшему пониманию полученных результатов: копии редких фотографий, документов, различные таблицы, графики, диаграммы, схемы, рисунки. Приложения нумеруются. Обязательны ссылки на приложения в тексте исследования, например: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(Приложение 1).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26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5000625"/>
            <a:ext cx="20288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642938"/>
          <a:ext cx="8501063" cy="5044949"/>
        </p:xfrm>
        <a:graphic>
          <a:graphicData uri="http://schemas.openxmlformats.org/drawingml/2006/table">
            <a:tbl>
              <a:tblPr/>
              <a:tblGrid>
                <a:gridCol w="500063"/>
                <a:gridCol w="1857375"/>
                <a:gridCol w="614362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компонента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Обоснование выбора темы: личный интерес, противоречивость мнений по изучаемому вопросу, практическая значимость, малоизученность и т.п.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на вопрос: «Что я хочу выяснить в результате проведенной работы?». Цель, как правило, начинается с глаголов: выявить, выяснить, обосновать, определить, создать, построить …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Шаги для достижения цели: изучить литературу по вопросу исследования, провести эксперимент, обосновать…, разработать… и т.п.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Гипотеза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Развернутое предположение, требующее доказательства. Как правило, гипотеза формулируется виде сложноподчиненного предложения с придаточным условия («Если…, то…», «Чем…, тем…»)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Область, раздел науки, в рамках которого находится то, что будет изучаться (например, творчество С.А. Есенина)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Конкретная часть объекта, который собственно и исследуется (например, цветовые эпитеты в творчестве С.А. Есенина)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Теоретическое обоснование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Краткий обзор состояния проблемы. Указание основных работ по вопросу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на вопрос: «Как проводилось исследование?»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4" name="Rectangle 1"/>
          <p:cNvSpPr>
            <a:spLocks noChangeArrowheads="1"/>
          </p:cNvSpPr>
          <p:nvPr/>
        </p:nvSpPr>
        <p:spPr bwMode="auto">
          <a:xfrm>
            <a:off x="2286000" y="130175"/>
            <a:ext cx="47561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 к исследовательской работе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1463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Ольга</cp:lastModifiedBy>
  <cp:revision>8</cp:revision>
  <dcterms:created xsi:type="dcterms:W3CDTF">2006-12-31T21:38:00Z</dcterms:created>
  <dcterms:modified xsi:type="dcterms:W3CDTF">2006-12-31T22:20:34Z</dcterms:modified>
</cp:coreProperties>
</file>