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6" r:id="rId3"/>
    <p:sldId id="259" r:id="rId4"/>
    <p:sldId id="260" r:id="rId5"/>
    <p:sldId id="261" r:id="rId6"/>
    <p:sldId id="262" r:id="rId7"/>
    <p:sldId id="263" r:id="rId8"/>
    <p:sldId id="264" r:id="rId9"/>
    <p:sldId id="265" r:id="rId10"/>
    <p:sldId id="268" r:id="rId11"/>
    <p:sldId id="267" r:id="rId12"/>
    <p:sldId id="266" r:id="rId13"/>
    <p:sldId id="272" r:id="rId14"/>
    <p:sldId id="270" r:id="rId15"/>
    <p:sldId id="269" r:id="rId16"/>
    <p:sldId id="271" r:id="rId17"/>
    <p:sldId id="274" r:id="rId18"/>
    <p:sldId id="273" r:id="rId19"/>
    <p:sldId id="275" r:id="rId20"/>
    <p:sldId id="276" r:id="rId2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2" autoAdjust="0"/>
    <p:restoredTop sz="94700" autoAdjust="0"/>
  </p:normalViewPr>
  <p:slideViewPr>
    <p:cSldViewPr>
      <p:cViewPr>
        <p:scale>
          <a:sx n="66" d="100"/>
          <a:sy n="66" d="100"/>
        </p:scale>
        <p:origin x="-2298" y="-9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20.12.2012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20.12.2012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20.12.2012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20.12.2012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20.12.2012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20.12.2012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20.12.2012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20.12.2012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20.12.2012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20.12.2012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20.12.2012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20.12.2012</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http://pedsovet.su/_ld/293/16996142.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Прямоугольник 2"/>
          <p:cNvSpPr/>
          <p:nvPr/>
        </p:nvSpPr>
        <p:spPr>
          <a:xfrm>
            <a:off x="0" y="2928934"/>
            <a:ext cx="8863324" cy="1107996"/>
          </a:xfrm>
          <a:prstGeom prst="rect">
            <a:avLst/>
          </a:prstGeom>
          <a:noFill/>
          <a:effectLst>
            <a:glow rad="139700">
              <a:schemeClr val="accent1">
                <a:satMod val="175000"/>
                <a:alpha val="40000"/>
              </a:schemeClr>
            </a:glow>
          </a:effectLst>
        </p:spPr>
        <p:txBody>
          <a:bodyPr wrap="none" lIns="91440" tIns="45720" rIns="91440" bIns="45720">
            <a:spAutoFit/>
            <a:scene3d>
              <a:camera prst="obliqueTopRight"/>
              <a:lightRig rig="threePt" dir="t"/>
            </a:scene3d>
          </a:bodyPr>
          <a:lstStyle/>
          <a:p>
            <a:pPr algn="ctr"/>
            <a:r>
              <a:rPr lang="ru-RU" sz="6600" b="1" dirty="0" smtClean="0">
                <a:ln w="28575" cmpd="sng">
                  <a:solidFill>
                    <a:srgbClr val="00B050"/>
                  </a:solidFill>
                  <a:prstDash val="solid"/>
                  <a:miter lim="800000"/>
                </a:ln>
                <a:solidFill>
                  <a:srgbClr val="FFFF00"/>
                </a:solidFill>
                <a:effectLst>
                  <a:outerShdw blurRad="38100" dist="38100" dir="2700000" algn="tl">
                    <a:srgbClr val="000000">
                      <a:alpha val="43137"/>
                    </a:srgbClr>
                  </a:outerShdw>
                  <a:reflection blurRad="6350" stA="55000" endA="300" endPos="45500" dir="5400000" sy="-100000" algn="bl" rotWithShape="0"/>
                </a:effectLst>
              </a:rPr>
              <a:t>«УМНИКИ И УМНИЦЫ»</a:t>
            </a:r>
            <a:endParaRPr lang="ru-RU" sz="6600" b="1" dirty="0">
              <a:ln w="28575" cmpd="sng">
                <a:solidFill>
                  <a:srgbClr val="00B050"/>
                </a:solidFill>
                <a:prstDash val="solid"/>
                <a:miter lim="800000"/>
              </a:ln>
              <a:solidFill>
                <a:srgbClr val="FFFF00"/>
              </a:solidFill>
              <a:effectLst>
                <a:outerShdw blurRad="38100" dist="38100" dir="2700000" algn="tl">
                  <a:srgbClr val="000000">
                    <a:alpha val="43137"/>
                  </a:srgbClr>
                </a:outerShdw>
                <a:reflection blurRad="6350" stA="55000" endA="300" endPos="45500" dir="5400000" sy="-100000" algn="bl" rotWithShape="0"/>
              </a:effectLst>
            </a:endParaRPr>
          </a:p>
        </p:txBody>
      </p:sp>
      <p:sp>
        <p:nvSpPr>
          <p:cNvPr id="4" name="TextBox 3"/>
          <p:cNvSpPr txBox="1"/>
          <p:nvPr/>
        </p:nvSpPr>
        <p:spPr>
          <a:xfrm>
            <a:off x="0" y="1000108"/>
            <a:ext cx="9144000" cy="1569660"/>
          </a:xfrm>
          <a:prstGeom prst="rect">
            <a:avLst/>
          </a:prstGeom>
          <a:noFill/>
        </p:spPr>
        <p:txBody>
          <a:bodyPr wrap="square" rtlCol="0">
            <a:spAutoFit/>
          </a:bodyPr>
          <a:lstStyle/>
          <a:p>
            <a:pPr algn="ctr"/>
            <a:r>
              <a:rPr lang="ru-RU" sz="3200" b="1" dirty="0" smtClean="0">
                <a:latin typeface="Georgia" pitchFamily="18" charset="0"/>
              </a:rPr>
              <a:t>Внеклассное мероприятие </a:t>
            </a:r>
          </a:p>
          <a:p>
            <a:pPr algn="ctr"/>
            <a:r>
              <a:rPr lang="ru-RU" sz="3200" b="1" dirty="0" smtClean="0">
                <a:latin typeface="Georgia" pitchFamily="18" charset="0"/>
              </a:rPr>
              <a:t>по русскому языку </a:t>
            </a:r>
          </a:p>
          <a:p>
            <a:pPr algn="ctr"/>
            <a:r>
              <a:rPr lang="ru-RU" sz="3200" b="1" dirty="0" smtClean="0">
                <a:latin typeface="Georgia" pitchFamily="18" charset="0"/>
              </a:rPr>
              <a:t>в 7 классе</a:t>
            </a:r>
            <a:endParaRPr lang="ru-RU" sz="3200" b="1" dirty="0">
              <a:latin typeface="Georgia"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http://pedsovet.su/_ld/293/16996142.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TextBox 2"/>
          <p:cNvSpPr txBox="1"/>
          <p:nvPr/>
        </p:nvSpPr>
        <p:spPr>
          <a:xfrm>
            <a:off x="214282" y="1500174"/>
            <a:ext cx="8572560" cy="3231654"/>
          </a:xfrm>
          <a:prstGeom prst="rect">
            <a:avLst/>
          </a:prstGeom>
          <a:noFill/>
        </p:spPr>
        <p:txBody>
          <a:bodyPr wrap="square" rtlCol="0">
            <a:spAutoFit/>
          </a:bodyPr>
          <a:lstStyle/>
          <a:p>
            <a:r>
              <a:rPr lang="ru-RU" sz="3600" b="1" dirty="0" smtClean="0"/>
              <a:t>Какой знак нужно поставить в словах принцессы из сказки «Двенадцать месяцев», чтобы спасти человеку жизнь:</a:t>
            </a:r>
          </a:p>
          <a:p>
            <a:endParaRPr lang="ru-RU" b="1" dirty="0" smtClean="0"/>
          </a:p>
          <a:p>
            <a:r>
              <a:rPr lang="ru-RU" sz="3600" b="1" dirty="0" smtClean="0"/>
              <a:t> «</a:t>
            </a:r>
            <a:r>
              <a:rPr lang="ru-RU" sz="3600" b="1" u="sng" dirty="0" smtClean="0"/>
              <a:t>Казнить нельзя помиловать</a:t>
            </a:r>
            <a:r>
              <a:rPr lang="ru-RU" sz="3600" b="1" dirty="0" smtClean="0"/>
              <a:t>»? </a:t>
            </a:r>
          </a:p>
          <a:p>
            <a:endParaRPr lang="ru-RU" sz="3600" b="1" dirty="0"/>
          </a:p>
        </p:txBody>
      </p:sp>
      <p:sp>
        <p:nvSpPr>
          <p:cNvPr id="4" name="Прямоугольник 3"/>
          <p:cNvSpPr/>
          <p:nvPr/>
        </p:nvSpPr>
        <p:spPr>
          <a:xfrm>
            <a:off x="428596" y="500042"/>
            <a:ext cx="4500594" cy="571504"/>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 name="TextBox 4"/>
          <p:cNvSpPr txBox="1"/>
          <p:nvPr/>
        </p:nvSpPr>
        <p:spPr>
          <a:xfrm>
            <a:off x="285720" y="4643446"/>
            <a:ext cx="6786610" cy="1569660"/>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ru-RU" sz="4800" b="1" smtClean="0">
                <a:solidFill>
                  <a:srgbClr val="FF0000"/>
                </a:solidFill>
                <a:latin typeface="Georgia" pitchFamily="18" charset="0"/>
              </a:rPr>
              <a:t>Казнить нельзя, </a:t>
            </a:r>
            <a:r>
              <a:rPr lang="ru-RU" sz="4800" b="1" dirty="0" smtClean="0">
                <a:solidFill>
                  <a:srgbClr val="FF0000"/>
                </a:solidFill>
                <a:latin typeface="Georgia" pitchFamily="18" charset="0"/>
              </a:rPr>
              <a:t>помиловать.</a:t>
            </a:r>
            <a:endParaRPr lang="ru-RU" sz="4800" b="1" dirty="0">
              <a:solidFill>
                <a:srgbClr val="FF0000"/>
              </a:solidFill>
              <a:latin typeface="Georgi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amond(in)">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http://pedsovet.su/_ld/293/16996142.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TextBox 2"/>
          <p:cNvSpPr txBox="1"/>
          <p:nvPr/>
        </p:nvSpPr>
        <p:spPr>
          <a:xfrm>
            <a:off x="285720" y="1785926"/>
            <a:ext cx="8429684" cy="1754326"/>
          </a:xfrm>
          <a:prstGeom prst="rect">
            <a:avLst/>
          </a:prstGeom>
          <a:noFill/>
        </p:spPr>
        <p:txBody>
          <a:bodyPr wrap="square" rtlCol="0">
            <a:spAutoFit/>
          </a:bodyPr>
          <a:lstStyle/>
          <a:p>
            <a:pPr lvl="0"/>
            <a:r>
              <a:rPr lang="ru-RU" sz="3600" b="1" dirty="0" smtClean="0"/>
              <a:t>Какой формой глагола является инфинитив?</a:t>
            </a:r>
          </a:p>
          <a:p>
            <a:endParaRPr lang="ru-RU" sz="3600" b="1" dirty="0"/>
          </a:p>
        </p:txBody>
      </p:sp>
      <p:sp>
        <p:nvSpPr>
          <p:cNvPr id="4" name="Прямоугольник 3"/>
          <p:cNvSpPr/>
          <p:nvPr/>
        </p:nvSpPr>
        <p:spPr>
          <a:xfrm>
            <a:off x="428596" y="500042"/>
            <a:ext cx="4500594" cy="571504"/>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 name="TextBox 4"/>
          <p:cNvSpPr txBox="1"/>
          <p:nvPr/>
        </p:nvSpPr>
        <p:spPr>
          <a:xfrm>
            <a:off x="357158" y="3929066"/>
            <a:ext cx="6357982" cy="1569660"/>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ru-RU" sz="4800" b="1" dirty="0" smtClean="0">
                <a:solidFill>
                  <a:srgbClr val="FF0000"/>
                </a:solidFill>
                <a:latin typeface="Georgia" pitchFamily="18" charset="0"/>
              </a:rPr>
              <a:t>Неопределённой формой </a:t>
            </a:r>
            <a:endParaRPr lang="ru-RU" sz="4800" b="1" dirty="0">
              <a:solidFill>
                <a:srgbClr val="FF0000"/>
              </a:solidFill>
              <a:latin typeface="Georgi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amond(in)">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http://pedsovet.su/_ld/293/16996142.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4" name="TextBox 3"/>
          <p:cNvSpPr txBox="1"/>
          <p:nvPr/>
        </p:nvSpPr>
        <p:spPr>
          <a:xfrm>
            <a:off x="285720" y="1928802"/>
            <a:ext cx="8001056" cy="2308324"/>
          </a:xfrm>
          <a:prstGeom prst="rect">
            <a:avLst/>
          </a:prstGeom>
          <a:noFill/>
        </p:spPr>
        <p:txBody>
          <a:bodyPr wrap="square" rtlCol="0">
            <a:spAutoFit/>
          </a:bodyPr>
          <a:lstStyle/>
          <a:p>
            <a:pPr lvl="0"/>
            <a:r>
              <a:rPr lang="ru-RU" sz="3600" b="1" dirty="0" smtClean="0"/>
              <a:t>Сколько звуков в слове «ВЬЮГА»?</a:t>
            </a:r>
          </a:p>
          <a:p>
            <a:pPr lvl="0"/>
            <a:r>
              <a:rPr lang="ru-RU" sz="3600" b="1" i="1" dirty="0" smtClean="0"/>
              <a:t> </a:t>
            </a:r>
            <a:r>
              <a:rPr lang="ru-RU" sz="3600" b="1" dirty="0" smtClean="0"/>
              <a:t>Как называется раздел науки о языке, изучающий звуки? </a:t>
            </a:r>
            <a:endParaRPr lang="ru-RU" sz="3600" b="1" i="1" dirty="0" smtClean="0"/>
          </a:p>
          <a:p>
            <a:endParaRPr lang="ru-RU" sz="3600" b="1" dirty="0"/>
          </a:p>
        </p:txBody>
      </p:sp>
      <p:sp>
        <p:nvSpPr>
          <p:cNvPr id="5" name="Прямоугольник 4"/>
          <p:cNvSpPr/>
          <p:nvPr/>
        </p:nvSpPr>
        <p:spPr>
          <a:xfrm>
            <a:off x="428596" y="500042"/>
            <a:ext cx="4500594" cy="571504"/>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TextBox 5"/>
          <p:cNvSpPr txBox="1"/>
          <p:nvPr/>
        </p:nvSpPr>
        <p:spPr>
          <a:xfrm>
            <a:off x="357158" y="4357694"/>
            <a:ext cx="5357850" cy="1569660"/>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ru-RU" sz="4800" b="1" dirty="0" smtClean="0">
                <a:solidFill>
                  <a:srgbClr val="FF0000"/>
                </a:solidFill>
                <a:latin typeface="Georgia" pitchFamily="18" charset="0"/>
              </a:rPr>
              <a:t>5 звуков, фонетика</a:t>
            </a:r>
            <a:endParaRPr lang="ru-RU" sz="4800" b="1" dirty="0">
              <a:solidFill>
                <a:srgbClr val="FF0000"/>
              </a:solidFill>
              <a:latin typeface="Georgi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amond(in)">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http://pedsovet.su/_ld/293/16996142.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Прямоугольник 2"/>
          <p:cNvSpPr/>
          <p:nvPr/>
        </p:nvSpPr>
        <p:spPr>
          <a:xfrm>
            <a:off x="428596" y="500042"/>
            <a:ext cx="4500594" cy="571504"/>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 name="TextBox 3"/>
          <p:cNvSpPr txBox="1"/>
          <p:nvPr/>
        </p:nvSpPr>
        <p:spPr>
          <a:xfrm>
            <a:off x="571472" y="1571612"/>
            <a:ext cx="7929618" cy="2308324"/>
          </a:xfrm>
          <a:prstGeom prst="rect">
            <a:avLst/>
          </a:prstGeom>
          <a:noFill/>
        </p:spPr>
        <p:txBody>
          <a:bodyPr wrap="square" rtlCol="0">
            <a:spAutoFit/>
          </a:bodyPr>
          <a:lstStyle/>
          <a:p>
            <a:r>
              <a:rPr lang="ru-RU" sz="3600" b="1" dirty="0" smtClean="0"/>
              <a:t>Какое из этих слов не является именем числительным? Почему?</a:t>
            </a:r>
          </a:p>
          <a:p>
            <a:endParaRPr lang="ru-RU" sz="3600" b="1" dirty="0" smtClean="0"/>
          </a:p>
          <a:p>
            <a:r>
              <a:rPr lang="ru-RU" sz="3600" b="1" i="1" u="sng" dirty="0" smtClean="0"/>
              <a:t>ОБА, ОБЕ, ОБОИМ, ОБОИ</a:t>
            </a:r>
            <a:endParaRPr lang="ru-RU" sz="3600" b="1" i="1" u="sng" dirty="0"/>
          </a:p>
        </p:txBody>
      </p:sp>
      <p:sp>
        <p:nvSpPr>
          <p:cNvPr id="6" name="TextBox 5"/>
          <p:cNvSpPr txBox="1"/>
          <p:nvPr/>
        </p:nvSpPr>
        <p:spPr>
          <a:xfrm>
            <a:off x="285720" y="4572008"/>
            <a:ext cx="7715304" cy="1569660"/>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ru-RU" sz="3200" b="1" i="1" u="sng" dirty="0" smtClean="0">
                <a:solidFill>
                  <a:srgbClr val="FF0000"/>
                </a:solidFill>
                <a:latin typeface="Georgia" pitchFamily="18" charset="0"/>
                <a:cs typeface="Times New Roman" pitchFamily="18" charset="0"/>
              </a:rPr>
              <a:t>Обои</a:t>
            </a:r>
            <a:r>
              <a:rPr lang="ru-RU" sz="3200" b="1" dirty="0" smtClean="0">
                <a:solidFill>
                  <a:srgbClr val="FF0000"/>
                </a:solidFill>
                <a:latin typeface="Georgia" pitchFamily="18" charset="0"/>
                <a:cs typeface="Times New Roman" pitchFamily="18" charset="0"/>
              </a:rPr>
              <a:t> - отделочный строительный материал, имя существительное</a:t>
            </a:r>
            <a:endParaRPr lang="ru-RU" sz="3200" dirty="0" smtClean="0">
              <a:solidFill>
                <a:srgbClr val="FF0000"/>
              </a:solidFill>
              <a:latin typeface="Georgia" pitchFamily="18" charset="0"/>
            </a:endParaRPr>
          </a:p>
          <a:p>
            <a:endParaRPr lang="ru-RU"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amond(in)">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http://pedsovet.su/_ld/293/16996142.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4" name="TextBox 3"/>
          <p:cNvSpPr txBox="1"/>
          <p:nvPr/>
        </p:nvSpPr>
        <p:spPr>
          <a:xfrm>
            <a:off x="214282" y="4429132"/>
            <a:ext cx="8358246" cy="2000548"/>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ru-RU" sz="3200" b="1" i="1" u="sng" dirty="0" smtClean="0">
                <a:solidFill>
                  <a:srgbClr val="FF0000"/>
                </a:solidFill>
                <a:latin typeface="Georgia" pitchFamily="18" charset="0"/>
              </a:rPr>
              <a:t>Птичий базар </a:t>
            </a:r>
            <a:r>
              <a:rPr lang="ru-RU" sz="3200" b="1" dirty="0" smtClean="0">
                <a:solidFill>
                  <a:srgbClr val="FF0000"/>
                </a:solidFill>
                <a:latin typeface="Georgia" pitchFamily="18" charset="0"/>
              </a:rPr>
              <a:t>– </a:t>
            </a:r>
            <a:r>
              <a:rPr lang="ru-RU" sz="2800" b="1" dirty="0" smtClean="0">
                <a:solidFill>
                  <a:srgbClr val="FF0000"/>
                </a:solidFill>
                <a:latin typeface="Georgia" pitchFamily="18" charset="0"/>
              </a:rPr>
              <a:t>место массового сбора птиц на берегу, пустая болтовня (перен.)</a:t>
            </a:r>
            <a:endParaRPr lang="ru-RU" sz="3200" b="1" dirty="0" smtClean="0">
              <a:solidFill>
                <a:srgbClr val="FF0000"/>
              </a:solidFill>
              <a:latin typeface="Georgia" pitchFamily="18" charset="0"/>
            </a:endParaRPr>
          </a:p>
          <a:p>
            <a:r>
              <a:rPr lang="ru-RU" sz="3200" b="1" i="1" u="sng" dirty="0" smtClean="0">
                <a:solidFill>
                  <a:srgbClr val="FF0000"/>
                </a:solidFill>
                <a:latin typeface="Georgia" pitchFamily="18" charset="0"/>
              </a:rPr>
              <a:t>Птичий рынок </a:t>
            </a:r>
            <a:r>
              <a:rPr lang="ru-RU" sz="3200" b="1" dirty="0" smtClean="0">
                <a:solidFill>
                  <a:srgbClr val="FF0000"/>
                </a:solidFill>
                <a:latin typeface="Georgia" pitchFamily="18" charset="0"/>
              </a:rPr>
              <a:t>– </a:t>
            </a:r>
            <a:r>
              <a:rPr lang="ru-RU" sz="2800" b="1" dirty="0" smtClean="0">
                <a:solidFill>
                  <a:srgbClr val="FF0000"/>
                </a:solidFill>
                <a:latin typeface="Georgia" pitchFamily="18" charset="0"/>
              </a:rPr>
              <a:t>место, где продают птиц и другую живность</a:t>
            </a:r>
            <a:endParaRPr lang="ru-RU" sz="3200" b="1" dirty="0">
              <a:solidFill>
                <a:srgbClr val="FF0000"/>
              </a:solidFill>
              <a:latin typeface="Georgia" pitchFamily="18" charset="0"/>
            </a:endParaRPr>
          </a:p>
        </p:txBody>
      </p:sp>
      <p:sp>
        <p:nvSpPr>
          <p:cNvPr id="5" name="Прямоугольник 4"/>
          <p:cNvSpPr/>
          <p:nvPr/>
        </p:nvSpPr>
        <p:spPr>
          <a:xfrm>
            <a:off x="428596" y="500042"/>
            <a:ext cx="4500594" cy="571504"/>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TextBox 5"/>
          <p:cNvSpPr txBox="1"/>
          <p:nvPr/>
        </p:nvSpPr>
        <p:spPr>
          <a:xfrm>
            <a:off x="285720" y="1357298"/>
            <a:ext cx="8572560" cy="3416320"/>
          </a:xfrm>
          <a:prstGeom prst="rect">
            <a:avLst/>
          </a:prstGeom>
          <a:noFill/>
        </p:spPr>
        <p:txBody>
          <a:bodyPr wrap="square" rtlCol="0">
            <a:spAutoFit/>
          </a:bodyPr>
          <a:lstStyle/>
          <a:p>
            <a:pPr lvl="0"/>
            <a:r>
              <a:rPr lang="ru-RU" sz="3600" b="1" dirty="0" smtClean="0"/>
              <a:t>Слова базар и рынок – синонимы, но в некоторых сочетаниях отличаются друг от друга. Что означают выражения </a:t>
            </a:r>
          </a:p>
          <a:p>
            <a:pPr lvl="0"/>
            <a:r>
              <a:rPr lang="ru-RU" sz="3600" b="1" i="1" u="sng" dirty="0" smtClean="0"/>
              <a:t>птичий базар </a:t>
            </a:r>
            <a:r>
              <a:rPr lang="ru-RU" sz="3600" b="1" dirty="0" smtClean="0"/>
              <a:t>и </a:t>
            </a:r>
            <a:r>
              <a:rPr lang="ru-RU" sz="3600" b="1" i="1" u="sng" dirty="0" smtClean="0"/>
              <a:t>птичий рынок</a:t>
            </a:r>
            <a:r>
              <a:rPr lang="ru-RU" sz="3600" b="1" dirty="0" smtClean="0"/>
              <a:t>?</a:t>
            </a:r>
          </a:p>
          <a:p>
            <a:r>
              <a:rPr lang="ru-RU" sz="3600" b="1" dirty="0" smtClean="0"/>
              <a:t> </a:t>
            </a:r>
          </a:p>
          <a:p>
            <a:endParaRPr lang="ru-RU" sz="36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amond(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http://pedsovet.su/_ld/293/16996142.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Прямоугольник 2"/>
          <p:cNvSpPr/>
          <p:nvPr/>
        </p:nvSpPr>
        <p:spPr>
          <a:xfrm>
            <a:off x="428596" y="500042"/>
            <a:ext cx="4500594" cy="571504"/>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 name="TextBox 3"/>
          <p:cNvSpPr txBox="1"/>
          <p:nvPr/>
        </p:nvSpPr>
        <p:spPr>
          <a:xfrm>
            <a:off x="285720" y="2071678"/>
            <a:ext cx="8072494" cy="2308324"/>
          </a:xfrm>
          <a:prstGeom prst="rect">
            <a:avLst/>
          </a:prstGeom>
          <a:noFill/>
        </p:spPr>
        <p:txBody>
          <a:bodyPr wrap="square" rtlCol="0">
            <a:spAutoFit/>
          </a:bodyPr>
          <a:lstStyle/>
          <a:p>
            <a:r>
              <a:rPr lang="ru-RU" sz="3600" b="1" dirty="0" smtClean="0"/>
              <a:t>Какая буква самая молодая в русском алфавите? Известен её создатель, у неё есть «день  </a:t>
            </a:r>
            <a:r>
              <a:rPr lang="ru-RU" sz="3600" b="1" i="1" dirty="0" smtClean="0"/>
              <a:t>рождения», в 2007 году ей исполнилось 210 лет.</a:t>
            </a:r>
            <a:endParaRPr lang="ru-RU" sz="3600" b="1" dirty="0"/>
          </a:p>
        </p:txBody>
      </p:sp>
      <p:sp>
        <p:nvSpPr>
          <p:cNvPr id="5" name="TextBox 4"/>
          <p:cNvSpPr txBox="1"/>
          <p:nvPr/>
        </p:nvSpPr>
        <p:spPr>
          <a:xfrm>
            <a:off x="285720" y="4857760"/>
            <a:ext cx="5000660" cy="830997"/>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ru-RU" sz="4800" b="1" dirty="0" smtClean="0">
                <a:solidFill>
                  <a:srgbClr val="FF0000"/>
                </a:solidFill>
                <a:latin typeface="Georgia" pitchFamily="18" charset="0"/>
              </a:rPr>
              <a:t>Буква «Ё»</a:t>
            </a:r>
            <a:endParaRPr lang="ru-RU" sz="4800" b="1" dirty="0">
              <a:solidFill>
                <a:srgbClr val="FF0000"/>
              </a:solidFill>
              <a:latin typeface="Georgi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amond(in)">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http://pedsovet.su/_ld/293/16996142.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pic>
        <p:nvPicPr>
          <p:cNvPr id="3" name="Picture 2" descr="I:\компьютер 1\внеклассные мероприятия по РЯ и ЛИТ-РЕ\v_ulyanovske_4_sentyabrya_20.jpg"/>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357158" y="428604"/>
            <a:ext cx="6000792" cy="6000792"/>
          </a:xfrm>
          <a:prstGeom prst="rect">
            <a:avLst/>
          </a:prstGeom>
          <a:noFill/>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http://pedsovet.su/_ld/293/16996142.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Прямоугольник 2"/>
          <p:cNvSpPr/>
          <p:nvPr/>
        </p:nvSpPr>
        <p:spPr>
          <a:xfrm>
            <a:off x="428596" y="500042"/>
            <a:ext cx="4500594" cy="571504"/>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 name="TextBox 3"/>
          <p:cNvSpPr txBox="1"/>
          <p:nvPr/>
        </p:nvSpPr>
        <p:spPr>
          <a:xfrm>
            <a:off x="357158" y="1928802"/>
            <a:ext cx="8429684" cy="1200329"/>
          </a:xfrm>
          <a:prstGeom prst="rect">
            <a:avLst/>
          </a:prstGeom>
          <a:noFill/>
        </p:spPr>
        <p:txBody>
          <a:bodyPr wrap="square" rtlCol="0">
            <a:spAutoFit/>
          </a:bodyPr>
          <a:lstStyle/>
          <a:p>
            <a:r>
              <a:rPr lang="ru-RU" sz="3600" b="1" dirty="0" smtClean="0"/>
              <a:t>Назовите способы русского словообразования</a:t>
            </a:r>
            <a:endParaRPr lang="ru-RU" sz="3600" b="1" dirty="0"/>
          </a:p>
        </p:txBody>
      </p:sp>
      <p:sp>
        <p:nvSpPr>
          <p:cNvPr id="5" name="TextBox 4"/>
          <p:cNvSpPr txBox="1"/>
          <p:nvPr/>
        </p:nvSpPr>
        <p:spPr>
          <a:xfrm>
            <a:off x="214282" y="3786190"/>
            <a:ext cx="8143932" cy="2554545"/>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ru-RU" sz="3200" b="1" dirty="0" smtClean="0">
                <a:solidFill>
                  <a:srgbClr val="FF0000"/>
                </a:solidFill>
                <a:latin typeface="Georgia" pitchFamily="18" charset="0"/>
              </a:rPr>
              <a:t>Приставочный, суффиксальный, приставочно-суффиксальный, сложение основ с соединительной гласной, сложение основ без соединительной гласной</a:t>
            </a:r>
            <a:endParaRPr lang="ru-RU" sz="3200" b="1" dirty="0">
              <a:solidFill>
                <a:srgbClr val="FF0000"/>
              </a:solidFill>
              <a:latin typeface="Georgi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amond(in)">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http://pedsovet.su/_ld/293/16996142.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Прямоугольник 2"/>
          <p:cNvSpPr/>
          <p:nvPr/>
        </p:nvSpPr>
        <p:spPr>
          <a:xfrm>
            <a:off x="428596" y="500042"/>
            <a:ext cx="4500594" cy="571504"/>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 name="TextBox 3"/>
          <p:cNvSpPr txBox="1"/>
          <p:nvPr/>
        </p:nvSpPr>
        <p:spPr>
          <a:xfrm>
            <a:off x="357158" y="2000240"/>
            <a:ext cx="7643866" cy="1754326"/>
          </a:xfrm>
          <a:prstGeom prst="rect">
            <a:avLst/>
          </a:prstGeom>
          <a:noFill/>
        </p:spPr>
        <p:txBody>
          <a:bodyPr wrap="square" rtlCol="0">
            <a:spAutoFit/>
          </a:bodyPr>
          <a:lstStyle/>
          <a:p>
            <a:pPr lvl="0"/>
            <a:r>
              <a:rPr lang="ru-RU" sz="3600" b="1" dirty="0" smtClean="0"/>
              <a:t>Кто составил «Толковый словарь живого великорусского языка»?</a:t>
            </a:r>
          </a:p>
          <a:p>
            <a:endParaRPr lang="ru-RU" sz="3600" b="1" dirty="0"/>
          </a:p>
        </p:txBody>
      </p:sp>
      <p:sp>
        <p:nvSpPr>
          <p:cNvPr id="5" name="TextBox 4"/>
          <p:cNvSpPr txBox="1"/>
          <p:nvPr/>
        </p:nvSpPr>
        <p:spPr>
          <a:xfrm>
            <a:off x="214282" y="4857760"/>
            <a:ext cx="7215238" cy="1077218"/>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ru-RU" sz="3200" b="1" dirty="0" smtClean="0">
                <a:solidFill>
                  <a:srgbClr val="FF0000"/>
                </a:solidFill>
                <a:latin typeface="Georgia" pitchFamily="18" charset="0"/>
              </a:rPr>
              <a:t>Над созданием своего словаря В.И.Даль трудился 47 лет.</a:t>
            </a:r>
            <a:endParaRPr lang="ru-RU" sz="3200" dirty="0">
              <a:solidFill>
                <a:srgbClr val="FF0000"/>
              </a:solidFill>
              <a:latin typeface="Georgi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amond(in)">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http://pedsovet.su/_ld/293/16996142.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TextBox 2"/>
          <p:cNvSpPr txBox="1"/>
          <p:nvPr/>
        </p:nvSpPr>
        <p:spPr>
          <a:xfrm>
            <a:off x="285720" y="1285860"/>
            <a:ext cx="8501122" cy="3970318"/>
          </a:xfrm>
          <a:prstGeom prst="rect">
            <a:avLst/>
          </a:prstGeom>
          <a:noFill/>
        </p:spPr>
        <p:txBody>
          <a:bodyPr wrap="square" rtlCol="0">
            <a:spAutoFit/>
          </a:bodyPr>
          <a:lstStyle/>
          <a:p>
            <a:r>
              <a:rPr lang="ru-RU" sz="3600" b="1" dirty="0" smtClean="0"/>
              <a:t>Эти знаки появились значительно позже, чем была изобретена письменность. Без них люди прекрасно обходились если не тысячи, то сотни лет. Зато современный человек вынужден тратить годы на освоение этой премудрости. Что это за знаки?</a:t>
            </a:r>
            <a:endParaRPr lang="ru-RU" sz="3600" b="1" dirty="0"/>
          </a:p>
        </p:txBody>
      </p:sp>
      <p:sp>
        <p:nvSpPr>
          <p:cNvPr id="4" name="TextBox 3"/>
          <p:cNvSpPr txBox="1"/>
          <p:nvPr/>
        </p:nvSpPr>
        <p:spPr>
          <a:xfrm>
            <a:off x="285720" y="5429264"/>
            <a:ext cx="8143932" cy="1077218"/>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ru-RU" sz="3200" b="1" dirty="0" smtClean="0">
                <a:solidFill>
                  <a:srgbClr val="FF0000"/>
                </a:solidFill>
                <a:latin typeface="Georgia" pitchFamily="18" charset="0"/>
              </a:rPr>
              <a:t>Пунктуационные знаки (</a:t>
            </a:r>
            <a:r>
              <a:rPr lang="ru-RU" sz="3200" b="1" dirty="0" err="1" smtClean="0">
                <a:solidFill>
                  <a:srgbClr val="FF0000"/>
                </a:solidFill>
                <a:latin typeface="Georgia" pitchFamily="18" charset="0"/>
              </a:rPr>
              <a:t>знаки</a:t>
            </a:r>
            <a:r>
              <a:rPr lang="ru-RU" sz="3200" b="1" dirty="0" smtClean="0">
                <a:solidFill>
                  <a:srgbClr val="FF0000"/>
                </a:solidFill>
                <a:latin typeface="Georgia" pitchFamily="18" charset="0"/>
              </a:rPr>
              <a:t> препинания)</a:t>
            </a:r>
            <a:endParaRPr lang="ru-RU" sz="3200" b="1" dirty="0">
              <a:solidFill>
                <a:srgbClr val="FF0000"/>
              </a:solidFill>
              <a:latin typeface="Georgia" pitchFamily="18" charset="0"/>
            </a:endParaRPr>
          </a:p>
        </p:txBody>
      </p:sp>
      <p:sp>
        <p:nvSpPr>
          <p:cNvPr id="5" name="Прямоугольник 4"/>
          <p:cNvSpPr/>
          <p:nvPr/>
        </p:nvSpPr>
        <p:spPr>
          <a:xfrm>
            <a:off x="428596" y="500042"/>
            <a:ext cx="4500594" cy="571504"/>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amond(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pedsovet.su/_ld/293/16996142.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6" name="TextBox 5"/>
          <p:cNvSpPr txBox="1"/>
          <p:nvPr/>
        </p:nvSpPr>
        <p:spPr>
          <a:xfrm>
            <a:off x="357158" y="1714488"/>
            <a:ext cx="8358246" cy="2923877"/>
          </a:xfrm>
          <a:prstGeom prst="rect">
            <a:avLst/>
          </a:prstGeom>
          <a:noFill/>
        </p:spPr>
        <p:txBody>
          <a:bodyPr wrap="square" rtlCol="0">
            <a:spAutoFit/>
          </a:bodyPr>
          <a:lstStyle/>
          <a:p>
            <a:pPr algn="ctr"/>
            <a:r>
              <a:rPr lang="ru-RU" sz="3600" b="1" dirty="0" smtClean="0">
                <a:latin typeface="Georgia" pitchFamily="18" charset="0"/>
              </a:rPr>
              <a:t>Мой верный друг! мой враг коварный!</a:t>
            </a:r>
            <a:br>
              <a:rPr lang="ru-RU" sz="3600" b="1" dirty="0" smtClean="0">
                <a:latin typeface="Georgia" pitchFamily="18" charset="0"/>
              </a:rPr>
            </a:br>
            <a:r>
              <a:rPr lang="ru-RU" sz="3600" b="1" dirty="0" smtClean="0">
                <a:latin typeface="Georgia" pitchFamily="18" charset="0"/>
              </a:rPr>
              <a:t>Мой царь! мой раб! родной язык!</a:t>
            </a:r>
          </a:p>
          <a:p>
            <a:pPr algn="ctr"/>
            <a:r>
              <a:rPr lang="ru-RU" sz="2000" b="1" dirty="0" smtClean="0"/>
              <a:t> </a:t>
            </a:r>
          </a:p>
          <a:p>
            <a:pPr algn="ctr"/>
            <a:endParaRPr lang="ru-RU" sz="2000" b="1" dirty="0"/>
          </a:p>
        </p:txBody>
      </p:sp>
      <p:pic>
        <p:nvPicPr>
          <p:cNvPr id="1029" name="Picture 5" descr="I:\рабочий стол до восстановления системы\картинки\Копия cbNo7NRSKz.gif"/>
          <p:cNvPicPr>
            <a:picLocks noChangeAspect="1" noChangeArrowheads="1"/>
          </p:cNvPicPr>
          <p:nvPr/>
        </p:nvPicPr>
        <p:blipFill>
          <a:blip r:embed="rId3" cstate="print"/>
          <a:srcRect/>
          <a:stretch>
            <a:fillRect/>
          </a:stretch>
        </p:blipFill>
        <p:spPr bwMode="auto">
          <a:xfrm>
            <a:off x="6215074" y="4697144"/>
            <a:ext cx="2714644" cy="2160856"/>
          </a:xfrm>
          <a:prstGeom prst="rect">
            <a:avLst/>
          </a:prstGeom>
          <a:noFill/>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http://pedsovet.su/_ld/293/16996142.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Прямоугольник 2"/>
          <p:cNvSpPr/>
          <p:nvPr/>
        </p:nvSpPr>
        <p:spPr>
          <a:xfrm>
            <a:off x="571472" y="857232"/>
            <a:ext cx="7945188" cy="1323439"/>
          </a:xfrm>
          <a:prstGeom prst="rect">
            <a:avLst/>
          </a:prstGeom>
          <a:noFill/>
        </p:spPr>
        <p:txBody>
          <a:bodyPr wrap="none" lIns="91440" tIns="45720" rIns="91440" bIns="4572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ru-RU" sz="8000" b="1" cap="none" spc="0" dirty="0" smtClean="0">
                <a:ln>
                  <a:solidFill>
                    <a:schemeClr val="tx1"/>
                  </a:solidFill>
                </a:ln>
                <a:solidFill>
                  <a:srgbClr val="00B050"/>
                </a:solidFill>
                <a:effectLst>
                  <a:glow rad="139700">
                    <a:schemeClr val="accent3">
                      <a:satMod val="175000"/>
                      <a:alpha val="40000"/>
                    </a:schemeClr>
                  </a:glow>
                </a:effectLst>
              </a:rPr>
              <a:t>До новых встреч!</a:t>
            </a:r>
            <a:endParaRPr lang="ru-RU" sz="8000" b="1" cap="none" spc="0" dirty="0">
              <a:ln>
                <a:solidFill>
                  <a:schemeClr val="tx1"/>
                </a:solidFill>
              </a:ln>
              <a:solidFill>
                <a:srgbClr val="00B050"/>
              </a:solidFill>
              <a:effectLst>
                <a:glow rad="139700">
                  <a:schemeClr val="accent3">
                    <a:satMod val="175000"/>
                    <a:alpha val="40000"/>
                  </a:schemeClr>
                </a:glow>
              </a:effectLst>
            </a:endParaRPr>
          </a:p>
        </p:txBody>
      </p:sp>
      <p:pic>
        <p:nvPicPr>
          <p:cNvPr id="4" name="Picture 2" descr="http://two-schoolsev.ucoz.ru/images/1g.gif"/>
          <p:cNvPicPr>
            <a:picLocks noChangeAspect="1" noChangeArrowheads="1"/>
          </p:cNvPicPr>
          <p:nvPr/>
        </p:nvPicPr>
        <p:blipFill>
          <a:blip r:embed="rId3" cstate="print"/>
          <a:srcRect/>
          <a:stretch>
            <a:fillRect/>
          </a:stretch>
        </p:blipFill>
        <p:spPr bwMode="auto">
          <a:xfrm>
            <a:off x="500034" y="2357430"/>
            <a:ext cx="3786193" cy="402658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http://pedsovet.su/_ld/293/16996142.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TextBox 2"/>
          <p:cNvSpPr txBox="1"/>
          <p:nvPr/>
        </p:nvSpPr>
        <p:spPr>
          <a:xfrm>
            <a:off x="357158" y="1000108"/>
            <a:ext cx="8358246" cy="3416320"/>
          </a:xfrm>
          <a:prstGeom prst="rect">
            <a:avLst/>
          </a:prstGeom>
          <a:noFill/>
        </p:spPr>
        <p:txBody>
          <a:bodyPr wrap="square" rtlCol="0">
            <a:spAutoFit/>
          </a:bodyPr>
          <a:lstStyle/>
          <a:p>
            <a:r>
              <a:rPr lang="ru-RU" sz="3600" b="1" i="1" dirty="0" smtClean="0"/>
              <a:t>Корень мой находиться в </a:t>
            </a:r>
            <a:r>
              <a:rPr lang="ru-RU" sz="3600" b="1" i="1" u="sng" dirty="0" smtClean="0"/>
              <a:t>цене</a:t>
            </a:r>
            <a:r>
              <a:rPr lang="ru-RU" sz="3600" b="1" i="1" dirty="0" smtClean="0"/>
              <a:t>, </a:t>
            </a:r>
            <a:br>
              <a:rPr lang="ru-RU" sz="3600" b="1" i="1" dirty="0" smtClean="0"/>
            </a:br>
            <a:r>
              <a:rPr lang="ru-RU" sz="3600" b="1" i="1" dirty="0" smtClean="0"/>
              <a:t>В </a:t>
            </a:r>
            <a:r>
              <a:rPr lang="ru-RU" sz="3600" b="1" i="1" u="sng" dirty="0" smtClean="0"/>
              <a:t>очерке</a:t>
            </a:r>
            <a:r>
              <a:rPr lang="ru-RU" sz="3600" b="1" i="1" dirty="0" smtClean="0"/>
              <a:t> найди приставку мне, </a:t>
            </a:r>
            <a:br>
              <a:rPr lang="ru-RU" sz="3600" b="1" i="1" dirty="0" smtClean="0"/>
            </a:br>
            <a:r>
              <a:rPr lang="ru-RU" sz="3600" b="1" i="1" dirty="0" smtClean="0"/>
              <a:t>Суффикс мой в </a:t>
            </a:r>
            <a:r>
              <a:rPr lang="ru-RU" sz="3600" b="1" i="1" u="sng" dirty="0" smtClean="0"/>
              <a:t>тетрадке</a:t>
            </a:r>
            <a:r>
              <a:rPr lang="ru-RU" sz="3600" b="1" i="1" dirty="0" smtClean="0"/>
              <a:t> вы встречали, </a:t>
            </a:r>
            <a:br>
              <a:rPr lang="ru-RU" sz="3600" b="1" i="1" dirty="0" smtClean="0"/>
            </a:br>
            <a:r>
              <a:rPr lang="ru-RU" sz="3600" b="1" i="1" dirty="0" smtClean="0"/>
              <a:t>Вся же - в дневнике я и журнале. </a:t>
            </a:r>
            <a:br>
              <a:rPr lang="ru-RU" sz="3600" b="1" i="1" dirty="0" smtClean="0"/>
            </a:br>
            <a:endParaRPr lang="ru-RU" sz="3600" b="1" i="1" dirty="0"/>
          </a:p>
        </p:txBody>
      </p:sp>
      <p:sp>
        <p:nvSpPr>
          <p:cNvPr id="4" name="TextBox 3"/>
          <p:cNvSpPr txBox="1"/>
          <p:nvPr/>
        </p:nvSpPr>
        <p:spPr>
          <a:xfrm>
            <a:off x="1142976" y="5143512"/>
            <a:ext cx="3429024" cy="830997"/>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ru-RU" sz="4800" b="1" dirty="0" smtClean="0">
                <a:solidFill>
                  <a:srgbClr val="FF0000"/>
                </a:solidFill>
                <a:latin typeface="Georgia" pitchFamily="18" charset="0"/>
              </a:rPr>
              <a:t>ОЦЕНКА</a:t>
            </a:r>
            <a:endParaRPr lang="ru-RU" sz="4800" b="1" dirty="0">
              <a:solidFill>
                <a:srgbClr val="FF0000"/>
              </a:solidFill>
              <a:latin typeface="Georgia" pitchFamily="18" charset="0"/>
            </a:endParaRPr>
          </a:p>
        </p:txBody>
      </p:sp>
      <p:sp>
        <p:nvSpPr>
          <p:cNvPr id="6" name="TextBox 5"/>
          <p:cNvSpPr txBox="1"/>
          <p:nvPr/>
        </p:nvSpPr>
        <p:spPr>
          <a:xfrm>
            <a:off x="1142976" y="214290"/>
            <a:ext cx="4214842" cy="707886"/>
          </a:xfrm>
          <a:prstGeom prst="rect">
            <a:avLst/>
          </a:prstGeom>
          <a:noFill/>
        </p:spPr>
        <p:txBody>
          <a:bodyPr wrap="square" rtlCol="0">
            <a:spAutoFit/>
          </a:bodyPr>
          <a:lstStyle/>
          <a:p>
            <a:r>
              <a:rPr lang="ru-RU" sz="4000" b="1" dirty="0" smtClean="0">
                <a:solidFill>
                  <a:srgbClr val="FFFF00"/>
                </a:solidFill>
                <a:latin typeface="Georgia" pitchFamily="18" charset="0"/>
              </a:rPr>
              <a:t>Тренировка!</a:t>
            </a:r>
            <a:endParaRPr lang="ru-RU" sz="4000" b="1" dirty="0">
              <a:solidFill>
                <a:srgbClr val="FFFF00"/>
              </a:solidFill>
              <a:latin typeface="Georgi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http://pedsovet.su/_ld/293/16996142.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TextBox 2"/>
          <p:cNvSpPr txBox="1"/>
          <p:nvPr/>
        </p:nvSpPr>
        <p:spPr>
          <a:xfrm>
            <a:off x="1071538" y="1142984"/>
            <a:ext cx="7643866" cy="2308324"/>
          </a:xfrm>
          <a:prstGeom prst="rect">
            <a:avLst/>
          </a:prstGeom>
          <a:noFill/>
        </p:spPr>
        <p:txBody>
          <a:bodyPr wrap="square" rtlCol="0">
            <a:spAutoFit/>
          </a:bodyPr>
          <a:lstStyle/>
          <a:p>
            <a:r>
              <a:rPr lang="ru-RU" sz="3600" b="1" i="1" dirty="0" smtClean="0"/>
              <a:t>Корнем с </a:t>
            </a:r>
            <a:r>
              <a:rPr lang="ru-RU" sz="3600" b="1" i="1" u="sng" dirty="0" smtClean="0"/>
              <a:t>дорогой</a:t>
            </a:r>
            <a:r>
              <a:rPr lang="ru-RU" sz="3600" b="1" i="1" dirty="0" smtClean="0"/>
              <a:t> роднится,</a:t>
            </a:r>
            <a:br>
              <a:rPr lang="ru-RU" sz="3600" b="1" i="1" dirty="0" smtClean="0"/>
            </a:br>
            <a:r>
              <a:rPr lang="ru-RU" sz="3600" b="1" i="1" dirty="0" smtClean="0"/>
              <a:t>В </a:t>
            </a:r>
            <a:r>
              <a:rPr lang="ru-RU" sz="3600" b="1" i="1" u="sng" dirty="0" smtClean="0"/>
              <a:t>сборе</a:t>
            </a:r>
            <a:r>
              <a:rPr lang="ru-RU" sz="3600" b="1" i="1" dirty="0" smtClean="0"/>
              <a:t> приставка таится, </a:t>
            </a:r>
            <a:br>
              <a:rPr lang="ru-RU" sz="3600" b="1" i="1" dirty="0" smtClean="0"/>
            </a:br>
            <a:r>
              <a:rPr lang="ru-RU" sz="3600" b="1" i="1" dirty="0" smtClean="0"/>
              <a:t>Суффикс, как в слове </a:t>
            </a:r>
            <a:r>
              <a:rPr lang="ru-RU" sz="3600" b="1" i="1" u="sng" dirty="0" smtClean="0"/>
              <a:t>дневник</a:t>
            </a:r>
            <a:r>
              <a:rPr lang="ru-RU" sz="3600" b="1" i="1" dirty="0" smtClean="0"/>
              <a:t>,</a:t>
            </a:r>
            <a:br>
              <a:rPr lang="ru-RU" sz="3600" b="1" i="1" dirty="0" smtClean="0"/>
            </a:br>
            <a:r>
              <a:rPr lang="ru-RU" sz="3600" b="1" i="1" dirty="0" smtClean="0"/>
              <a:t>Целым я в космос проник. </a:t>
            </a:r>
            <a:endParaRPr lang="ru-RU" sz="3600" b="1" i="1" dirty="0"/>
          </a:p>
        </p:txBody>
      </p:sp>
      <p:sp>
        <p:nvSpPr>
          <p:cNvPr id="4" name="TextBox 3"/>
          <p:cNvSpPr txBox="1"/>
          <p:nvPr/>
        </p:nvSpPr>
        <p:spPr>
          <a:xfrm>
            <a:off x="714348" y="5143512"/>
            <a:ext cx="4429156" cy="830997"/>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ru-RU" sz="4800" b="1" dirty="0" smtClean="0">
                <a:solidFill>
                  <a:srgbClr val="FF0000"/>
                </a:solidFill>
                <a:latin typeface="Georgia" pitchFamily="18" charset="0"/>
              </a:rPr>
              <a:t>СПУТНИК</a:t>
            </a:r>
            <a:endParaRPr lang="ru-RU" sz="4800" b="1" dirty="0">
              <a:solidFill>
                <a:srgbClr val="FF0000"/>
              </a:solidFill>
              <a:latin typeface="Georgi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http://pedsovet.su/_ld/293/16996142.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TextBox 2"/>
          <p:cNvSpPr txBox="1"/>
          <p:nvPr/>
        </p:nvSpPr>
        <p:spPr>
          <a:xfrm>
            <a:off x="357158" y="714356"/>
            <a:ext cx="8786842" cy="3416320"/>
          </a:xfrm>
          <a:prstGeom prst="rect">
            <a:avLst/>
          </a:prstGeom>
          <a:noFill/>
        </p:spPr>
        <p:txBody>
          <a:bodyPr wrap="square" rtlCol="0">
            <a:spAutoFit/>
          </a:bodyPr>
          <a:lstStyle/>
          <a:p>
            <a:r>
              <a:rPr lang="ru-RU" sz="3600" b="1" i="1" dirty="0" smtClean="0"/>
              <a:t>Корень извлечь из </a:t>
            </a:r>
            <a:r>
              <a:rPr lang="ru-RU" sz="3600" b="1" i="1" u="sng" dirty="0" smtClean="0"/>
              <a:t>начинки</a:t>
            </a:r>
            <a:r>
              <a:rPr lang="ru-RU" sz="3600" b="1" i="1" dirty="0" smtClean="0"/>
              <a:t> не сложно, </a:t>
            </a:r>
            <a:br>
              <a:rPr lang="ru-RU" sz="3600" b="1" i="1" dirty="0" smtClean="0"/>
            </a:br>
            <a:r>
              <a:rPr lang="ru-RU" sz="3600" b="1" i="1" dirty="0" smtClean="0"/>
              <a:t>Приставка в </a:t>
            </a:r>
            <a:r>
              <a:rPr lang="ru-RU" sz="3600" b="1" i="1" u="sng" dirty="0" smtClean="0"/>
              <a:t>сосуде</a:t>
            </a:r>
            <a:r>
              <a:rPr lang="ru-RU" sz="3600" b="1" i="1" dirty="0" smtClean="0"/>
              <a:t> хранится надёжно, </a:t>
            </a:r>
            <a:br>
              <a:rPr lang="ru-RU" sz="3600" b="1" i="1" dirty="0" smtClean="0"/>
            </a:br>
            <a:r>
              <a:rPr lang="ru-RU" sz="3600" b="1" i="1" dirty="0" smtClean="0"/>
              <a:t>Суффикс в </a:t>
            </a:r>
            <a:r>
              <a:rPr lang="ru-RU" sz="3600" b="1" i="1" u="sng" dirty="0" smtClean="0"/>
              <a:t>черчении</a:t>
            </a:r>
            <a:r>
              <a:rPr lang="ru-RU" sz="3600" b="1" i="1" dirty="0" smtClean="0"/>
              <a:t> ясно услышишь, </a:t>
            </a:r>
            <a:br>
              <a:rPr lang="ru-RU" sz="3600" b="1" i="1" dirty="0" smtClean="0"/>
            </a:br>
            <a:r>
              <a:rPr lang="ru-RU" sz="3600" b="1" i="1" dirty="0" smtClean="0"/>
              <a:t>Вместе на темы различные пишешь. </a:t>
            </a:r>
            <a:br>
              <a:rPr lang="ru-RU" sz="3600" b="1" i="1" dirty="0" smtClean="0"/>
            </a:br>
            <a:endParaRPr lang="ru-RU" sz="3600" b="1" i="1" dirty="0" smtClean="0"/>
          </a:p>
          <a:p>
            <a:endParaRPr lang="ru-RU" sz="3600" b="1" i="1" dirty="0"/>
          </a:p>
        </p:txBody>
      </p:sp>
      <p:sp>
        <p:nvSpPr>
          <p:cNvPr id="4" name="TextBox 3"/>
          <p:cNvSpPr txBox="1"/>
          <p:nvPr/>
        </p:nvSpPr>
        <p:spPr>
          <a:xfrm>
            <a:off x="571472" y="4357694"/>
            <a:ext cx="4857784" cy="830997"/>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ru-RU" sz="4800" b="1" dirty="0" smtClean="0">
                <a:solidFill>
                  <a:srgbClr val="FF0000"/>
                </a:solidFill>
                <a:latin typeface="Georgia" pitchFamily="18" charset="0"/>
              </a:rPr>
              <a:t>СОЧИНЕНИЕ</a:t>
            </a:r>
            <a:endParaRPr lang="ru-RU" sz="4800" b="1" dirty="0">
              <a:solidFill>
                <a:srgbClr val="FF0000"/>
              </a:solidFill>
              <a:latin typeface="Georgi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http://pedsovet.su/_ld/293/16996142.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TextBox 2"/>
          <p:cNvSpPr txBox="1"/>
          <p:nvPr/>
        </p:nvSpPr>
        <p:spPr>
          <a:xfrm>
            <a:off x="428596" y="785794"/>
            <a:ext cx="8429684" cy="3416320"/>
          </a:xfrm>
          <a:prstGeom prst="rect">
            <a:avLst/>
          </a:prstGeom>
          <a:noFill/>
        </p:spPr>
        <p:txBody>
          <a:bodyPr wrap="square" rtlCol="0">
            <a:spAutoFit/>
          </a:bodyPr>
          <a:lstStyle/>
          <a:p>
            <a:r>
              <a:rPr lang="ru-RU" sz="3600" b="1" i="1" dirty="0" smtClean="0"/>
              <a:t>Корень мой в </a:t>
            </a:r>
            <a:r>
              <a:rPr lang="ru-RU" sz="3600" b="1" i="1" u="sng" dirty="0" smtClean="0"/>
              <a:t>сказке</a:t>
            </a:r>
            <a:r>
              <a:rPr lang="ru-RU" sz="3600" b="1" i="1" dirty="0" smtClean="0"/>
              <a:t> найдёте, </a:t>
            </a:r>
            <a:br>
              <a:rPr lang="ru-RU" sz="3600" b="1" i="1" dirty="0" smtClean="0"/>
            </a:br>
            <a:r>
              <a:rPr lang="ru-RU" sz="3600" b="1" i="1" dirty="0" smtClean="0"/>
              <a:t>Суффикс у </a:t>
            </a:r>
            <a:r>
              <a:rPr lang="ru-RU" sz="3600" b="1" i="1" u="sng" dirty="0" smtClean="0"/>
              <a:t>извозчика</a:t>
            </a:r>
            <a:r>
              <a:rPr lang="ru-RU" sz="3600" b="1" i="1" dirty="0" smtClean="0"/>
              <a:t> возьмёте, </a:t>
            </a:r>
            <a:br>
              <a:rPr lang="ru-RU" sz="3600" b="1" i="1" dirty="0" smtClean="0"/>
            </a:br>
            <a:r>
              <a:rPr lang="ru-RU" sz="3600" b="1" i="1" dirty="0" smtClean="0"/>
              <a:t>Приставка та же, что в слове </a:t>
            </a:r>
            <a:r>
              <a:rPr lang="ru-RU" sz="3600" b="1" i="1" u="sng" dirty="0" smtClean="0"/>
              <a:t>расход</a:t>
            </a:r>
            <a:r>
              <a:rPr lang="ru-RU" sz="3600" b="1" i="1" dirty="0" smtClean="0"/>
              <a:t>,</a:t>
            </a:r>
            <a:br>
              <a:rPr lang="ru-RU" sz="3600" b="1" i="1" dirty="0" smtClean="0"/>
            </a:br>
            <a:r>
              <a:rPr lang="ru-RU" sz="3600" b="1" i="1" dirty="0" smtClean="0"/>
              <a:t>Целым я излагаю событий ход.</a:t>
            </a:r>
            <a:br>
              <a:rPr lang="ru-RU" sz="3600" b="1" i="1" dirty="0" smtClean="0"/>
            </a:br>
            <a:endParaRPr lang="ru-RU" sz="3600" b="1" i="1" dirty="0" smtClean="0"/>
          </a:p>
          <a:p>
            <a:endParaRPr lang="ru-RU" sz="3600" b="1" i="1" dirty="0"/>
          </a:p>
        </p:txBody>
      </p:sp>
      <p:sp>
        <p:nvSpPr>
          <p:cNvPr id="4" name="TextBox 3"/>
          <p:cNvSpPr txBox="1"/>
          <p:nvPr/>
        </p:nvSpPr>
        <p:spPr>
          <a:xfrm>
            <a:off x="357158" y="4357694"/>
            <a:ext cx="5357850" cy="830997"/>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ru-RU" sz="4800" b="1" dirty="0" smtClean="0">
                <a:solidFill>
                  <a:srgbClr val="FF0000"/>
                </a:solidFill>
                <a:latin typeface="Georgia" pitchFamily="18" charset="0"/>
              </a:rPr>
              <a:t>РАССКАЗЧИК</a:t>
            </a:r>
            <a:endParaRPr lang="ru-RU" sz="4800" b="1" dirty="0">
              <a:solidFill>
                <a:srgbClr val="FF0000"/>
              </a:solidFill>
              <a:latin typeface="Georgi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http://pedsovet.su/_ld/293/16996142.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TextBox 2"/>
          <p:cNvSpPr txBox="1"/>
          <p:nvPr/>
        </p:nvSpPr>
        <p:spPr>
          <a:xfrm>
            <a:off x="357158" y="1214422"/>
            <a:ext cx="8215370" cy="5755422"/>
          </a:xfrm>
          <a:prstGeom prst="rect">
            <a:avLst/>
          </a:prstGeom>
          <a:noFill/>
        </p:spPr>
        <p:txBody>
          <a:bodyPr wrap="square" rtlCol="0">
            <a:spAutoFit/>
          </a:bodyPr>
          <a:lstStyle/>
          <a:p>
            <a:pPr>
              <a:lnSpc>
                <a:spcPct val="150000"/>
              </a:lnSpc>
            </a:pPr>
            <a:r>
              <a:rPr lang="ru-RU" sz="3200" b="1" dirty="0" smtClean="0">
                <a:latin typeface="Georgia" pitchFamily="18" charset="0"/>
              </a:rPr>
              <a:t>В </a:t>
            </a:r>
            <a:r>
              <a:rPr lang="ru-RU" sz="3200" b="1" dirty="0" err="1" smtClean="0">
                <a:latin typeface="Georgia" pitchFamily="18" charset="0"/>
              </a:rPr>
              <a:t>талпе</a:t>
            </a:r>
            <a:r>
              <a:rPr lang="ru-RU" sz="3200" b="1" dirty="0" smtClean="0">
                <a:latin typeface="Georgia" pitchFamily="18" charset="0"/>
              </a:rPr>
              <a:t> могучих сыновей,                     </a:t>
            </a:r>
          </a:p>
          <a:p>
            <a:pPr>
              <a:lnSpc>
                <a:spcPct val="150000"/>
              </a:lnSpc>
            </a:pPr>
            <a:r>
              <a:rPr lang="ru-RU" sz="3200" b="1" dirty="0" smtClean="0">
                <a:latin typeface="Georgia" pitchFamily="18" charset="0"/>
              </a:rPr>
              <a:t>С друзьями, в гриднице высокой</a:t>
            </a:r>
          </a:p>
          <a:p>
            <a:pPr>
              <a:lnSpc>
                <a:spcPct val="150000"/>
              </a:lnSpc>
            </a:pPr>
            <a:r>
              <a:rPr lang="ru-RU" sz="3200" b="1" dirty="0" err="1" smtClean="0">
                <a:latin typeface="Georgia" pitchFamily="18" charset="0"/>
              </a:rPr>
              <a:t>Владимер</a:t>
            </a:r>
            <a:r>
              <a:rPr lang="ru-RU" sz="3200" b="1" dirty="0" smtClean="0">
                <a:latin typeface="Georgia" pitchFamily="18" charset="0"/>
              </a:rPr>
              <a:t> -  </a:t>
            </a:r>
            <a:r>
              <a:rPr lang="ru-RU" sz="3200" b="1" dirty="0" err="1" smtClean="0">
                <a:latin typeface="Georgia" pitchFamily="18" charset="0"/>
              </a:rPr>
              <a:t>сонце</a:t>
            </a:r>
            <a:r>
              <a:rPr lang="ru-RU" sz="3200" b="1" dirty="0" smtClean="0">
                <a:latin typeface="Georgia" pitchFamily="18" charset="0"/>
              </a:rPr>
              <a:t> пировал</a:t>
            </a:r>
          </a:p>
          <a:p>
            <a:pPr>
              <a:lnSpc>
                <a:spcPct val="150000"/>
              </a:lnSpc>
            </a:pPr>
            <a:r>
              <a:rPr lang="ru-RU" sz="3200" b="1" dirty="0" smtClean="0">
                <a:latin typeface="Georgia" pitchFamily="18" charset="0"/>
              </a:rPr>
              <a:t>Меньшую </a:t>
            </a:r>
            <a:r>
              <a:rPr lang="ru-RU" sz="3200" b="1" dirty="0" err="1" smtClean="0">
                <a:latin typeface="Georgia" pitchFamily="18" charset="0"/>
              </a:rPr>
              <a:t>доч</a:t>
            </a:r>
            <a:r>
              <a:rPr lang="ru-RU" sz="3200" b="1" dirty="0" smtClean="0">
                <a:latin typeface="Georgia" pitchFamily="18" charset="0"/>
              </a:rPr>
              <a:t>    он выдавал</a:t>
            </a:r>
          </a:p>
          <a:p>
            <a:pPr>
              <a:lnSpc>
                <a:spcPct val="150000"/>
              </a:lnSpc>
            </a:pPr>
            <a:r>
              <a:rPr lang="ru-RU" sz="3200" b="1" dirty="0" smtClean="0">
                <a:latin typeface="Georgia" pitchFamily="18" charset="0"/>
              </a:rPr>
              <a:t>За князя храброго Руслана,                    </a:t>
            </a:r>
          </a:p>
          <a:p>
            <a:pPr>
              <a:lnSpc>
                <a:spcPct val="150000"/>
              </a:lnSpc>
            </a:pPr>
            <a:r>
              <a:rPr lang="ru-RU" sz="3200" b="1" dirty="0" smtClean="0">
                <a:latin typeface="Georgia" pitchFamily="18" charset="0"/>
              </a:rPr>
              <a:t>И мед из тяжкого стакана</a:t>
            </a:r>
          </a:p>
          <a:p>
            <a:pPr>
              <a:lnSpc>
                <a:spcPct val="150000"/>
              </a:lnSpc>
            </a:pPr>
            <a:r>
              <a:rPr lang="ru-RU" sz="3200" b="1" dirty="0" smtClean="0">
                <a:latin typeface="Georgia" pitchFamily="18" charset="0"/>
              </a:rPr>
              <a:t>За их здоровье выпивал.</a:t>
            </a:r>
          </a:p>
          <a:p>
            <a:endParaRPr lang="ru-RU" sz="3200" b="1" dirty="0">
              <a:latin typeface="Georgia" pitchFamily="18" charset="0"/>
            </a:endParaRPr>
          </a:p>
        </p:txBody>
      </p:sp>
      <p:sp>
        <p:nvSpPr>
          <p:cNvPr id="4" name="Прямоугольник с двумя вырезанными противолежащими углами 3"/>
          <p:cNvSpPr/>
          <p:nvPr/>
        </p:nvSpPr>
        <p:spPr>
          <a:xfrm>
            <a:off x="1428728" y="357166"/>
            <a:ext cx="4071966" cy="714380"/>
          </a:xfrm>
          <a:prstGeom prst="snip2Diag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ru-RU" dirty="0"/>
          </a:p>
        </p:txBody>
      </p:sp>
      <p:sp>
        <p:nvSpPr>
          <p:cNvPr id="5" name="TextBox 4"/>
          <p:cNvSpPr txBox="1"/>
          <p:nvPr/>
        </p:nvSpPr>
        <p:spPr>
          <a:xfrm>
            <a:off x="2143108" y="357166"/>
            <a:ext cx="4572032" cy="646331"/>
          </a:xfrm>
          <a:prstGeom prst="rect">
            <a:avLst/>
          </a:prstGeom>
          <a:noFill/>
        </p:spPr>
        <p:txBody>
          <a:bodyPr wrap="square" rtlCol="0">
            <a:spAutoFit/>
          </a:bodyPr>
          <a:lstStyle/>
          <a:p>
            <a:r>
              <a:rPr lang="ru-RU" sz="3600" b="1" dirty="0" smtClean="0">
                <a:latin typeface="Georgia" pitchFamily="18" charset="0"/>
              </a:rPr>
              <a:t>ПРОЛОГ</a:t>
            </a:r>
            <a:endParaRPr lang="ru-RU" sz="3600" b="1" dirty="0">
              <a:latin typeface="Georgia" pitchFamily="18" charset="0"/>
            </a:endParaRPr>
          </a:p>
        </p:txBody>
      </p:sp>
      <p:cxnSp>
        <p:nvCxnSpPr>
          <p:cNvPr id="7" name="Прямая соединительная линия 6"/>
          <p:cNvCxnSpPr/>
          <p:nvPr/>
        </p:nvCxnSpPr>
        <p:spPr>
          <a:xfrm rot="16200000" flipH="1">
            <a:off x="964381" y="1607331"/>
            <a:ext cx="428628" cy="214314"/>
          </a:xfrm>
          <a:prstGeom prst="line">
            <a:avLst/>
          </a:prstGeom>
          <a:ln w="76200">
            <a:solidFill>
              <a:srgbClr val="00B050"/>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1000100" y="1071546"/>
            <a:ext cx="428628" cy="584775"/>
          </a:xfrm>
          <a:prstGeom prst="rect">
            <a:avLst/>
          </a:prstGeom>
          <a:noFill/>
        </p:spPr>
        <p:txBody>
          <a:bodyPr wrap="square" rtlCol="0">
            <a:spAutoFit/>
          </a:bodyPr>
          <a:lstStyle/>
          <a:p>
            <a:r>
              <a:rPr lang="ru-RU" sz="3200" b="1" dirty="0" smtClean="0">
                <a:solidFill>
                  <a:srgbClr val="FFFF00"/>
                </a:solidFill>
                <a:latin typeface="Georgia" pitchFamily="18" charset="0"/>
              </a:rPr>
              <a:t>о</a:t>
            </a:r>
            <a:endParaRPr lang="ru-RU" sz="3200" b="1" dirty="0">
              <a:solidFill>
                <a:srgbClr val="FFFF00"/>
              </a:solidFill>
              <a:latin typeface="Georgia" pitchFamily="18" charset="0"/>
            </a:endParaRPr>
          </a:p>
        </p:txBody>
      </p:sp>
      <p:cxnSp>
        <p:nvCxnSpPr>
          <p:cNvPr id="9" name="Прямая соединительная линия 8"/>
          <p:cNvCxnSpPr/>
          <p:nvPr/>
        </p:nvCxnSpPr>
        <p:spPr>
          <a:xfrm rot="16200000" flipH="1">
            <a:off x="2035951" y="3107529"/>
            <a:ext cx="428628" cy="214314"/>
          </a:xfrm>
          <a:prstGeom prst="line">
            <a:avLst/>
          </a:prstGeom>
          <a:ln w="76200">
            <a:solidFill>
              <a:srgbClr val="00B050"/>
            </a:solidFill>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2071670" y="2571744"/>
            <a:ext cx="428628" cy="584775"/>
          </a:xfrm>
          <a:prstGeom prst="rect">
            <a:avLst/>
          </a:prstGeom>
          <a:noFill/>
        </p:spPr>
        <p:txBody>
          <a:bodyPr wrap="square" rtlCol="0">
            <a:spAutoFit/>
          </a:bodyPr>
          <a:lstStyle/>
          <a:p>
            <a:r>
              <a:rPr lang="ru-RU" sz="3200" b="1" dirty="0" smtClean="0">
                <a:solidFill>
                  <a:srgbClr val="FFFF00"/>
                </a:solidFill>
                <a:latin typeface="Georgia" pitchFamily="18" charset="0"/>
              </a:rPr>
              <a:t>и</a:t>
            </a:r>
            <a:endParaRPr lang="ru-RU" sz="3200" b="1" dirty="0">
              <a:solidFill>
                <a:srgbClr val="FFFF00"/>
              </a:solidFill>
              <a:latin typeface="Georgia" pitchFamily="18" charset="0"/>
            </a:endParaRPr>
          </a:p>
        </p:txBody>
      </p:sp>
      <p:sp>
        <p:nvSpPr>
          <p:cNvPr id="11" name="TextBox 10"/>
          <p:cNvSpPr txBox="1"/>
          <p:nvPr/>
        </p:nvSpPr>
        <p:spPr>
          <a:xfrm>
            <a:off x="3357554" y="2571744"/>
            <a:ext cx="428628" cy="584775"/>
          </a:xfrm>
          <a:prstGeom prst="rect">
            <a:avLst/>
          </a:prstGeom>
          <a:noFill/>
        </p:spPr>
        <p:txBody>
          <a:bodyPr wrap="square" rtlCol="0">
            <a:spAutoFit/>
          </a:bodyPr>
          <a:lstStyle/>
          <a:p>
            <a:r>
              <a:rPr lang="ru-RU" sz="3200" b="1" dirty="0" smtClean="0">
                <a:solidFill>
                  <a:srgbClr val="FFFF00"/>
                </a:solidFill>
                <a:latin typeface="Georgia" pitchFamily="18" charset="0"/>
              </a:rPr>
              <a:t>л</a:t>
            </a:r>
            <a:endParaRPr lang="ru-RU" sz="3200" b="1" dirty="0">
              <a:solidFill>
                <a:srgbClr val="FFFF00"/>
              </a:solidFill>
              <a:latin typeface="Georgia" pitchFamily="18" charset="0"/>
            </a:endParaRPr>
          </a:p>
        </p:txBody>
      </p:sp>
      <p:sp>
        <p:nvSpPr>
          <p:cNvPr id="12" name="TextBox 11"/>
          <p:cNvSpPr txBox="1"/>
          <p:nvPr/>
        </p:nvSpPr>
        <p:spPr>
          <a:xfrm>
            <a:off x="3428992" y="3571876"/>
            <a:ext cx="428628" cy="584775"/>
          </a:xfrm>
          <a:prstGeom prst="rect">
            <a:avLst/>
          </a:prstGeom>
          <a:noFill/>
        </p:spPr>
        <p:txBody>
          <a:bodyPr wrap="square" rtlCol="0">
            <a:spAutoFit/>
          </a:bodyPr>
          <a:lstStyle/>
          <a:p>
            <a:r>
              <a:rPr lang="ru-RU" sz="3200" b="1" dirty="0" err="1" smtClean="0">
                <a:solidFill>
                  <a:srgbClr val="FFFF00"/>
                </a:solidFill>
                <a:latin typeface="Georgia" pitchFamily="18" charset="0"/>
              </a:rPr>
              <a:t>ь</a:t>
            </a:r>
            <a:endParaRPr lang="ru-RU" sz="3200" b="1" dirty="0">
              <a:solidFill>
                <a:srgbClr val="FFFF00"/>
              </a:solidFill>
              <a:latin typeface="Georgi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p:cTn id="14" dur="500" fill="hold"/>
                                        <p:tgtEl>
                                          <p:spTgt spid="8"/>
                                        </p:tgtEl>
                                        <p:attrNameLst>
                                          <p:attrName>ppt_w</p:attrName>
                                        </p:attrNameLst>
                                      </p:cBhvr>
                                      <p:tavLst>
                                        <p:tav tm="0">
                                          <p:val>
                                            <p:fltVal val="0"/>
                                          </p:val>
                                        </p:tav>
                                        <p:tav tm="100000">
                                          <p:val>
                                            <p:strVal val="#ppt_w"/>
                                          </p:val>
                                        </p:tav>
                                      </p:tavLst>
                                    </p:anim>
                                    <p:anim calcmode="lin" valueType="num">
                                      <p:cBhvr>
                                        <p:cTn id="15" dur="500" fill="hold"/>
                                        <p:tgtEl>
                                          <p:spTgt spid="8"/>
                                        </p:tgtEl>
                                        <p:attrNameLst>
                                          <p:attrName>ppt_h</p:attrName>
                                        </p:attrNameLst>
                                      </p:cBhvr>
                                      <p:tavLst>
                                        <p:tav tm="0">
                                          <p:val>
                                            <p:fltVal val="0"/>
                                          </p:val>
                                        </p:tav>
                                        <p:tav tm="100000">
                                          <p:val>
                                            <p:strVal val="#ppt_h"/>
                                          </p:val>
                                        </p:tav>
                                      </p:tavLst>
                                    </p:anim>
                                    <p:animEffect transition="in" filter="fade">
                                      <p:cBhvr>
                                        <p:cTn id="16" dur="500"/>
                                        <p:tgtEl>
                                          <p:spTgt spid="8"/>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nodeType="clickEffect">
                                  <p:stCondLst>
                                    <p:cond delay="0"/>
                                  </p:stCondLst>
                                  <p:childTnLst>
                                    <p:set>
                                      <p:cBhvr>
                                        <p:cTn id="20" dur="1" fill="hold">
                                          <p:stCondLst>
                                            <p:cond delay="0"/>
                                          </p:stCondLst>
                                        </p:cTn>
                                        <p:tgtEl>
                                          <p:spTgt spid="9"/>
                                        </p:tgtEl>
                                        <p:attrNameLst>
                                          <p:attrName>style.visibility</p:attrName>
                                        </p:attrNameLst>
                                      </p:cBhvr>
                                      <p:to>
                                        <p:strVal val="visible"/>
                                      </p:to>
                                    </p:set>
                                    <p:anim calcmode="lin" valueType="num">
                                      <p:cBhvr>
                                        <p:cTn id="21" dur="500" fill="hold"/>
                                        <p:tgtEl>
                                          <p:spTgt spid="9"/>
                                        </p:tgtEl>
                                        <p:attrNameLst>
                                          <p:attrName>ppt_w</p:attrName>
                                        </p:attrNameLst>
                                      </p:cBhvr>
                                      <p:tavLst>
                                        <p:tav tm="0">
                                          <p:val>
                                            <p:fltVal val="0"/>
                                          </p:val>
                                        </p:tav>
                                        <p:tav tm="100000">
                                          <p:val>
                                            <p:strVal val="#ppt_w"/>
                                          </p:val>
                                        </p:tav>
                                      </p:tavLst>
                                    </p:anim>
                                    <p:anim calcmode="lin" valueType="num">
                                      <p:cBhvr>
                                        <p:cTn id="22" dur="500" fill="hold"/>
                                        <p:tgtEl>
                                          <p:spTgt spid="9"/>
                                        </p:tgtEl>
                                        <p:attrNameLst>
                                          <p:attrName>ppt_h</p:attrName>
                                        </p:attrNameLst>
                                      </p:cBhvr>
                                      <p:tavLst>
                                        <p:tav tm="0">
                                          <p:val>
                                            <p:fltVal val="0"/>
                                          </p:val>
                                        </p:tav>
                                        <p:tav tm="100000">
                                          <p:val>
                                            <p:strVal val="#ppt_h"/>
                                          </p:val>
                                        </p:tav>
                                      </p:tavLst>
                                    </p:anim>
                                    <p:animEffect transition="in" filter="fade">
                                      <p:cBhvr>
                                        <p:cTn id="23" dur="500"/>
                                        <p:tgtEl>
                                          <p:spTgt spid="9"/>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0" fill="hold" grpId="0" nodeType="clickEffect">
                                  <p:stCondLst>
                                    <p:cond delay="0"/>
                                  </p:stCondLst>
                                  <p:childTnLst>
                                    <p:set>
                                      <p:cBhvr>
                                        <p:cTn id="27" dur="1" fill="hold">
                                          <p:stCondLst>
                                            <p:cond delay="0"/>
                                          </p:stCondLst>
                                        </p:cTn>
                                        <p:tgtEl>
                                          <p:spTgt spid="10"/>
                                        </p:tgtEl>
                                        <p:attrNameLst>
                                          <p:attrName>style.visibility</p:attrName>
                                        </p:attrNameLst>
                                      </p:cBhvr>
                                      <p:to>
                                        <p:strVal val="visible"/>
                                      </p:to>
                                    </p:set>
                                    <p:anim calcmode="lin" valueType="num">
                                      <p:cBhvr>
                                        <p:cTn id="28" dur="500" fill="hold"/>
                                        <p:tgtEl>
                                          <p:spTgt spid="10"/>
                                        </p:tgtEl>
                                        <p:attrNameLst>
                                          <p:attrName>ppt_w</p:attrName>
                                        </p:attrNameLst>
                                      </p:cBhvr>
                                      <p:tavLst>
                                        <p:tav tm="0">
                                          <p:val>
                                            <p:fltVal val="0"/>
                                          </p:val>
                                        </p:tav>
                                        <p:tav tm="100000">
                                          <p:val>
                                            <p:strVal val="#ppt_w"/>
                                          </p:val>
                                        </p:tav>
                                      </p:tavLst>
                                    </p:anim>
                                    <p:anim calcmode="lin" valueType="num">
                                      <p:cBhvr>
                                        <p:cTn id="29" dur="500" fill="hold"/>
                                        <p:tgtEl>
                                          <p:spTgt spid="10"/>
                                        </p:tgtEl>
                                        <p:attrNameLst>
                                          <p:attrName>ppt_h</p:attrName>
                                        </p:attrNameLst>
                                      </p:cBhvr>
                                      <p:tavLst>
                                        <p:tav tm="0">
                                          <p:val>
                                            <p:fltVal val="0"/>
                                          </p:val>
                                        </p:tav>
                                        <p:tav tm="100000">
                                          <p:val>
                                            <p:strVal val="#ppt_h"/>
                                          </p:val>
                                        </p:tav>
                                      </p:tavLst>
                                    </p:anim>
                                    <p:animEffect transition="in" filter="fade">
                                      <p:cBhvr>
                                        <p:cTn id="30" dur="500"/>
                                        <p:tgtEl>
                                          <p:spTgt spid="10"/>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0" fill="hold" grpId="0" nodeType="clickEffect">
                                  <p:stCondLst>
                                    <p:cond delay="0"/>
                                  </p:stCondLst>
                                  <p:childTnLst>
                                    <p:set>
                                      <p:cBhvr>
                                        <p:cTn id="34" dur="1" fill="hold">
                                          <p:stCondLst>
                                            <p:cond delay="0"/>
                                          </p:stCondLst>
                                        </p:cTn>
                                        <p:tgtEl>
                                          <p:spTgt spid="11"/>
                                        </p:tgtEl>
                                        <p:attrNameLst>
                                          <p:attrName>style.visibility</p:attrName>
                                        </p:attrNameLst>
                                      </p:cBhvr>
                                      <p:to>
                                        <p:strVal val="visible"/>
                                      </p:to>
                                    </p:set>
                                    <p:anim calcmode="lin" valueType="num">
                                      <p:cBhvr>
                                        <p:cTn id="35" dur="500" fill="hold"/>
                                        <p:tgtEl>
                                          <p:spTgt spid="11"/>
                                        </p:tgtEl>
                                        <p:attrNameLst>
                                          <p:attrName>ppt_w</p:attrName>
                                        </p:attrNameLst>
                                      </p:cBhvr>
                                      <p:tavLst>
                                        <p:tav tm="0">
                                          <p:val>
                                            <p:fltVal val="0"/>
                                          </p:val>
                                        </p:tav>
                                        <p:tav tm="100000">
                                          <p:val>
                                            <p:strVal val="#ppt_w"/>
                                          </p:val>
                                        </p:tav>
                                      </p:tavLst>
                                    </p:anim>
                                    <p:anim calcmode="lin" valueType="num">
                                      <p:cBhvr>
                                        <p:cTn id="36" dur="500" fill="hold"/>
                                        <p:tgtEl>
                                          <p:spTgt spid="11"/>
                                        </p:tgtEl>
                                        <p:attrNameLst>
                                          <p:attrName>ppt_h</p:attrName>
                                        </p:attrNameLst>
                                      </p:cBhvr>
                                      <p:tavLst>
                                        <p:tav tm="0">
                                          <p:val>
                                            <p:fltVal val="0"/>
                                          </p:val>
                                        </p:tav>
                                        <p:tav tm="100000">
                                          <p:val>
                                            <p:strVal val="#ppt_h"/>
                                          </p:val>
                                        </p:tav>
                                      </p:tavLst>
                                    </p:anim>
                                    <p:animEffect transition="in" filter="fade">
                                      <p:cBhvr>
                                        <p:cTn id="37" dur="500"/>
                                        <p:tgtEl>
                                          <p:spTgt spid="11"/>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0" fill="hold" grpId="0" nodeType="clickEffect">
                                  <p:stCondLst>
                                    <p:cond delay="0"/>
                                  </p:stCondLst>
                                  <p:childTnLst>
                                    <p:set>
                                      <p:cBhvr>
                                        <p:cTn id="41" dur="1" fill="hold">
                                          <p:stCondLst>
                                            <p:cond delay="0"/>
                                          </p:stCondLst>
                                        </p:cTn>
                                        <p:tgtEl>
                                          <p:spTgt spid="12"/>
                                        </p:tgtEl>
                                        <p:attrNameLst>
                                          <p:attrName>style.visibility</p:attrName>
                                        </p:attrNameLst>
                                      </p:cBhvr>
                                      <p:to>
                                        <p:strVal val="visible"/>
                                      </p:to>
                                    </p:set>
                                    <p:anim calcmode="lin" valueType="num">
                                      <p:cBhvr>
                                        <p:cTn id="42" dur="500" fill="hold"/>
                                        <p:tgtEl>
                                          <p:spTgt spid="12"/>
                                        </p:tgtEl>
                                        <p:attrNameLst>
                                          <p:attrName>ppt_w</p:attrName>
                                        </p:attrNameLst>
                                      </p:cBhvr>
                                      <p:tavLst>
                                        <p:tav tm="0">
                                          <p:val>
                                            <p:fltVal val="0"/>
                                          </p:val>
                                        </p:tav>
                                        <p:tav tm="100000">
                                          <p:val>
                                            <p:strVal val="#ppt_w"/>
                                          </p:val>
                                        </p:tav>
                                      </p:tavLst>
                                    </p:anim>
                                    <p:anim calcmode="lin" valueType="num">
                                      <p:cBhvr>
                                        <p:cTn id="43" dur="500" fill="hold"/>
                                        <p:tgtEl>
                                          <p:spTgt spid="12"/>
                                        </p:tgtEl>
                                        <p:attrNameLst>
                                          <p:attrName>ppt_h</p:attrName>
                                        </p:attrNameLst>
                                      </p:cBhvr>
                                      <p:tavLst>
                                        <p:tav tm="0">
                                          <p:val>
                                            <p:fltVal val="0"/>
                                          </p:val>
                                        </p:tav>
                                        <p:tav tm="100000">
                                          <p:val>
                                            <p:strVal val="#ppt_h"/>
                                          </p:val>
                                        </p:tav>
                                      </p:tavLst>
                                    </p:anim>
                                    <p:animEffect transition="in" filter="fade">
                                      <p:cBhvr>
                                        <p:cTn id="44"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P spid="11" grpId="0"/>
      <p:bldP spid="1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http://pedsovet.su/_ld/293/16996142.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5" name="TextBox 4"/>
          <p:cNvSpPr txBox="1"/>
          <p:nvPr/>
        </p:nvSpPr>
        <p:spPr>
          <a:xfrm>
            <a:off x="285720" y="1142984"/>
            <a:ext cx="8358246" cy="6463308"/>
          </a:xfrm>
          <a:prstGeom prst="rect">
            <a:avLst/>
          </a:prstGeom>
          <a:noFill/>
        </p:spPr>
        <p:txBody>
          <a:bodyPr wrap="square" rtlCol="0">
            <a:spAutoFit/>
          </a:bodyPr>
          <a:lstStyle/>
          <a:p>
            <a:pPr>
              <a:lnSpc>
                <a:spcPct val="150000"/>
              </a:lnSpc>
            </a:pPr>
            <a:r>
              <a:rPr lang="ru-RU" sz="3600" b="1" dirty="0" smtClean="0">
                <a:latin typeface="Georgia" pitchFamily="18" charset="0"/>
              </a:rPr>
              <a:t>Уж </a:t>
            </a:r>
            <a:r>
              <a:rPr lang="ru-RU" sz="3600" b="1" dirty="0" err="1" smtClean="0">
                <a:latin typeface="Georgia" pitchFamily="18" charset="0"/>
              </a:rPr>
              <a:t>поблиднел</a:t>
            </a:r>
            <a:r>
              <a:rPr lang="ru-RU" sz="3600" b="1" dirty="0" smtClean="0">
                <a:latin typeface="Georgia" pitchFamily="18" charset="0"/>
              </a:rPr>
              <a:t> закат </a:t>
            </a:r>
            <a:r>
              <a:rPr lang="ru-RU" sz="3600" b="1" dirty="0" err="1" smtClean="0">
                <a:latin typeface="Georgia" pitchFamily="18" charset="0"/>
              </a:rPr>
              <a:t>румянный</a:t>
            </a:r>
            <a:endParaRPr lang="ru-RU" sz="3600" b="1" dirty="0" smtClean="0">
              <a:latin typeface="Georgia" pitchFamily="18" charset="0"/>
            </a:endParaRPr>
          </a:p>
          <a:p>
            <a:pPr>
              <a:lnSpc>
                <a:spcPct val="150000"/>
              </a:lnSpc>
            </a:pPr>
            <a:r>
              <a:rPr lang="ru-RU" sz="3600" b="1" dirty="0" smtClean="0">
                <a:latin typeface="Georgia" pitchFamily="18" charset="0"/>
              </a:rPr>
              <a:t>Над усыпленною землей;</a:t>
            </a:r>
          </a:p>
          <a:p>
            <a:pPr>
              <a:lnSpc>
                <a:spcPct val="150000"/>
              </a:lnSpc>
            </a:pPr>
            <a:r>
              <a:rPr lang="ru-RU" sz="3600" b="1" dirty="0" smtClean="0">
                <a:latin typeface="Georgia" pitchFamily="18" charset="0"/>
              </a:rPr>
              <a:t>Дымятся синие туманы</a:t>
            </a:r>
          </a:p>
          <a:p>
            <a:pPr>
              <a:lnSpc>
                <a:spcPct val="150000"/>
              </a:lnSpc>
            </a:pPr>
            <a:r>
              <a:rPr lang="ru-RU" sz="3600" b="1" dirty="0" smtClean="0">
                <a:latin typeface="Georgia" pitchFamily="18" charset="0"/>
              </a:rPr>
              <a:t>И всходит месяц </a:t>
            </a:r>
            <a:r>
              <a:rPr lang="ru-RU" sz="3600" b="1" dirty="0" err="1" smtClean="0">
                <a:latin typeface="Georgia" pitchFamily="18" charset="0"/>
              </a:rPr>
              <a:t>залотой</a:t>
            </a:r>
            <a:r>
              <a:rPr lang="ru-RU" sz="3600" b="1" dirty="0" smtClean="0">
                <a:latin typeface="Georgia" pitchFamily="18" charset="0"/>
              </a:rPr>
              <a:t>;</a:t>
            </a:r>
          </a:p>
          <a:p>
            <a:pPr>
              <a:lnSpc>
                <a:spcPct val="150000"/>
              </a:lnSpc>
            </a:pPr>
            <a:r>
              <a:rPr lang="ru-RU" sz="3600" b="1" dirty="0" smtClean="0">
                <a:latin typeface="Georgia" pitchFamily="18" charset="0"/>
              </a:rPr>
              <a:t>Померкла степь, </a:t>
            </a:r>
            <a:r>
              <a:rPr lang="ru-RU" sz="3600" b="1" dirty="0" err="1" smtClean="0">
                <a:latin typeface="Georgia" pitchFamily="18" charset="0"/>
              </a:rPr>
              <a:t>трапою</a:t>
            </a:r>
            <a:r>
              <a:rPr lang="ru-RU" sz="3600" b="1" dirty="0" smtClean="0">
                <a:latin typeface="Georgia" pitchFamily="18" charset="0"/>
              </a:rPr>
              <a:t> темной </a:t>
            </a:r>
          </a:p>
          <a:p>
            <a:pPr>
              <a:lnSpc>
                <a:spcPct val="150000"/>
              </a:lnSpc>
            </a:pPr>
            <a:r>
              <a:rPr lang="ru-RU" sz="3600" b="1" dirty="0" smtClean="0">
                <a:latin typeface="Georgia" pitchFamily="18" charset="0"/>
              </a:rPr>
              <a:t>Задумчив едет наш Руслан…</a:t>
            </a:r>
          </a:p>
          <a:p>
            <a:pPr>
              <a:lnSpc>
                <a:spcPct val="150000"/>
              </a:lnSpc>
            </a:pPr>
            <a:r>
              <a:rPr lang="ru-RU" sz="3600" b="1" dirty="0" smtClean="0">
                <a:latin typeface="Georgia" pitchFamily="18" charset="0"/>
              </a:rPr>
              <a:t> </a:t>
            </a:r>
          </a:p>
          <a:p>
            <a:endParaRPr lang="ru-RU" sz="3600" b="1" dirty="0">
              <a:solidFill>
                <a:srgbClr val="FFFF00"/>
              </a:solidFill>
              <a:latin typeface="Georgia" pitchFamily="18" charset="0"/>
            </a:endParaRPr>
          </a:p>
        </p:txBody>
      </p:sp>
      <p:sp>
        <p:nvSpPr>
          <p:cNvPr id="6" name="Прямоугольник с двумя вырезанными противолежащими углами 5"/>
          <p:cNvSpPr/>
          <p:nvPr/>
        </p:nvSpPr>
        <p:spPr>
          <a:xfrm>
            <a:off x="1428728" y="357166"/>
            <a:ext cx="4071966" cy="714380"/>
          </a:xfrm>
          <a:prstGeom prst="snip2Diag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ru-RU" dirty="0"/>
          </a:p>
        </p:txBody>
      </p:sp>
      <p:sp>
        <p:nvSpPr>
          <p:cNvPr id="7" name="TextBox 6"/>
          <p:cNvSpPr txBox="1"/>
          <p:nvPr/>
        </p:nvSpPr>
        <p:spPr>
          <a:xfrm>
            <a:off x="2143108" y="357166"/>
            <a:ext cx="4572032" cy="646331"/>
          </a:xfrm>
          <a:prstGeom prst="rect">
            <a:avLst/>
          </a:prstGeom>
          <a:noFill/>
        </p:spPr>
        <p:txBody>
          <a:bodyPr wrap="square" rtlCol="0">
            <a:spAutoFit/>
          </a:bodyPr>
          <a:lstStyle/>
          <a:p>
            <a:r>
              <a:rPr lang="ru-RU" sz="3600" b="1" dirty="0" smtClean="0">
                <a:latin typeface="Georgia" pitchFamily="18" charset="0"/>
              </a:rPr>
              <a:t>ПРОЛОГ</a:t>
            </a:r>
            <a:endParaRPr lang="ru-RU" sz="3600" b="1" dirty="0">
              <a:latin typeface="Georgia" pitchFamily="18" charset="0"/>
            </a:endParaRPr>
          </a:p>
        </p:txBody>
      </p:sp>
      <p:cxnSp>
        <p:nvCxnSpPr>
          <p:cNvPr id="8" name="Прямая соединительная линия 7"/>
          <p:cNvCxnSpPr/>
          <p:nvPr/>
        </p:nvCxnSpPr>
        <p:spPr>
          <a:xfrm rot="16200000" flipH="1">
            <a:off x="2393141" y="1607331"/>
            <a:ext cx="428628" cy="214314"/>
          </a:xfrm>
          <a:prstGeom prst="line">
            <a:avLst/>
          </a:prstGeom>
          <a:ln w="762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9" name="Прямая соединительная линия 8"/>
          <p:cNvCxnSpPr/>
          <p:nvPr/>
        </p:nvCxnSpPr>
        <p:spPr>
          <a:xfrm rot="16200000" flipH="1">
            <a:off x="5107785" y="4893479"/>
            <a:ext cx="428628" cy="214314"/>
          </a:xfrm>
          <a:prstGeom prst="line">
            <a:avLst/>
          </a:prstGeom>
          <a:ln w="762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0" name="Прямая соединительная линия 9"/>
          <p:cNvCxnSpPr/>
          <p:nvPr/>
        </p:nvCxnSpPr>
        <p:spPr>
          <a:xfrm rot="16200000" flipH="1">
            <a:off x="4679157" y="4036223"/>
            <a:ext cx="428628" cy="214314"/>
          </a:xfrm>
          <a:prstGeom prst="line">
            <a:avLst/>
          </a:prstGeom>
          <a:ln w="762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1" name="Прямая соединительная линия 10"/>
          <p:cNvCxnSpPr/>
          <p:nvPr/>
        </p:nvCxnSpPr>
        <p:spPr>
          <a:xfrm rot="16200000" flipH="1">
            <a:off x="6965173" y="1535893"/>
            <a:ext cx="428628" cy="214314"/>
          </a:xfrm>
          <a:prstGeom prst="line">
            <a:avLst/>
          </a:prstGeom>
          <a:ln w="76200">
            <a:solidFill>
              <a:srgbClr val="00B050"/>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2357422" y="1071546"/>
            <a:ext cx="428628" cy="584775"/>
          </a:xfrm>
          <a:prstGeom prst="rect">
            <a:avLst/>
          </a:prstGeom>
          <a:noFill/>
        </p:spPr>
        <p:txBody>
          <a:bodyPr wrap="square" rtlCol="0">
            <a:spAutoFit/>
          </a:bodyPr>
          <a:lstStyle/>
          <a:p>
            <a:r>
              <a:rPr lang="ru-RU" sz="3200" b="1" dirty="0" smtClean="0">
                <a:solidFill>
                  <a:srgbClr val="FFFF00"/>
                </a:solidFill>
                <a:latin typeface="Georgia" pitchFamily="18" charset="0"/>
              </a:rPr>
              <a:t>е</a:t>
            </a:r>
            <a:endParaRPr lang="ru-RU" sz="3200" b="1" dirty="0">
              <a:solidFill>
                <a:srgbClr val="FFFF00"/>
              </a:solidFill>
              <a:latin typeface="Georgia" pitchFamily="18" charset="0"/>
            </a:endParaRPr>
          </a:p>
        </p:txBody>
      </p:sp>
      <p:sp>
        <p:nvSpPr>
          <p:cNvPr id="13" name="TextBox 12"/>
          <p:cNvSpPr txBox="1"/>
          <p:nvPr/>
        </p:nvSpPr>
        <p:spPr>
          <a:xfrm>
            <a:off x="4714876" y="3500438"/>
            <a:ext cx="428628" cy="584775"/>
          </a:xfrm>
          <a:prstGeom prst="rect">
            <a:avLst/>
          </a:prstGeom>
          <a:noFill/>
        </p:spPr>
        <p:txBody>
          <a:bodyPr wrap="square" rtlCol="0">
            <a:spAutoFit/>
          </a:bodyPr>
          <a:lstStyle/>
          <a:p>
            <a:r>
              <a:rPr lang="ru-RU" sz="3200" b="1" dirty="0" smtClean="0">
                <a:solidFill>
                  <a:srgbClr val="FFFF00"/>
                </a:solidFill>
                <a:latin typeface="Georgia" pitchFamily="18" charset="0"/>
              </a:rPr>
              <a:t>о</a:t>
            </a:r>
            <a:endParaRPr lang="ru-RU" sz="3200" b="1" dirty="0">
              <a:solidFill>
                <a:srgbClr val="FFFF00"/>
              </a:solidFill>
              <a:latin typeface="Georgia" pitchFamily="18" charset="0"/>
            </a:endParaRPr>
          </a:p>
        </p:txBody>
      </p:sp>
      <p:sp>
        <p:nvSpPr>
          <p:cNvPr id="14" name="TextBox 13"/>
          <p:cNvSpPr txBox="1"/>
          <p:nvPr/>
        </p:nvSpPr>
        <p:spPr>
          <a:xfrm>
            <a:off x="5072066" y="4357694"/>
            <a:ext cx="428628" cy="584775"/>
          </a:xfrm>
          <a:prstGeom prst="rect">
            <a:avLst/>
          </a:prstGeom>
          <a:noFill/>
        </p:spPr>
        <p:txBody>
          <a:bodyPr wrap="square" rtlCol="0">
            <a:spAutoFit/>
          </a:bodyPr>
          <a:lstStyle/>
          <a:p>
            <a:r>
              <a:rPr lang="ru-RU" sz="3200" b="1" dirty="0" smtClean="0">
                <a:solidFill>
                  <a:srgbClr val="FFFF00"/>
                </a:solidFill>
                <a:latin typeface="Georgia" pitchFamily="18" charset="0"/>
              </a:rPr>
              <a:t>о</a:t>
            </a:r>
            <a:endParaRPr lang="ru-RU" sz="3200" b="1" dirty="0">
              <a:solidFill>
                <a:srgbClr val="FFFF00"/>
              </a:solidFill>
              <a:latin typeface="Georgi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animEffect transition="in" filter="fade">
                                      <p:cBhvr>
                                        <p:cTn id="9" dur="5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12"/>
                                        </p:tgtEl>
                                        <p:attrNameLst>
                                          <p:attrName>style.visibility</p:attrName>
                                        </p:attrNameLst>
                                      </p:cBhvr>
                                      <p:to>
                                        <p:strVal val="visible"/>
                                      </p:to>
                                    </p:set>
                                    <p:anim calcmode="lin" valueType="num">
                                      <p:cBhvr>
                                        <p:cTn id="14" dur="500" fill="hold"/>
                                        <p:tgtEl>
                                          <p:spTgt spid="12"/>
                                        </p:tgtEl>
                                        <p:attrNameLst>
                                          <p:attrName>ppt_w</p:attrName>
                                        </p:attrNameLst>
                                      </p:cBhvr>
                                      <p:tavLst>
                                        <p:tav tm="0">
                                          <p:val>
                                            <p:fltVal val="0"/>
                                          </p:val>
                                        </p:tav>
                                        <p:tav tm="100000">
                                          <p:val>
                                            <p:strVal val="#ppt_w"/>
                                          </p:val>
                                        </p:tav>
                                      </p:tavLst>
                                    </p:anim>
                                    <p:anim calcmode="lin" valueType="num">
                                      <p:cBhvr>
                                        <p:cTn id="15" dur="500" fill="hold"/>
                                        <p:tgtEl>
                                          <p:spTgt spid="12"/>
                                        </p:tgtEl>
                                        <p:attrNameLst>
                                          <p:attrName>ppt_h</p:attrName>
                                        </p:attrNameLst>
                                      </p:cBhvr>
                                      <p:tavLst>
                                        <p:tav tm="0">
                                          <p:val>
                                            <p:fltVal val="0"/>
                                          </p:val>
                                        </p:tav>
                                        <p:tav tm="100000">
                                          <p:val>
                                            <p:strVal val="#ppt_h"/>
                                          </p:val>
                                        </p:tav>
                                      </p:tavLst>
                                    </p:anim>
                                    <p:animEffect transition="in" filter="fade">
                                      <p:cBhvr>
                                        <p:cTn id="16" dur="500"/>
                                        <p:tgtEl>
                                          <p:spTgt spid="12"/>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nodeType="clickEffect">
                                  <p:stCondLst>
                                    <p:cond delay="0"/>
                                  </p:stCondLst>
                                  <p:childTnLst>
                                    <p:set>
                                      <p:cBhvr>
                                        <p:cTn id="20" dur="1" fill="hold">
                                          <p:stCondLst>
                                            <p:cond delay="0"/>
                                          </p:stCondLst>
                                        </p:cTn>
                                        <p:tgtEl>
                                          <p:spTgt spid="11"/>
                                        </p:tgtEl>
                                        <p:attrNameLst>
                                          <p:attrName>style.visibility</p:attrName>
                                        </p:attrNameLst>
                                      </p:cBhvr>
                                      <p:to>
                                        <p:strVal val="visible"/>
                                      </p:to>
                                    </p:set>
                                    <p:anim calcmode="lin" valueType="num">
                                      <p:cBhvr>
                                        <p:cTn id="21" dur="500" fill="hold"/>
                                        <p:tgtEl>
                                          <p:spTgt spid="11"/>
                                        </p:tgtEl>
                                        <p:attrNameLst>
                                          <p:attrName>ppt_w</p:attrName>
                                        </p:attrNameLst>
                                      </p:cBhvr>
                                      <p:tavLst>
                                        <p:tav tm="0">
                                          <p:val>
                                            <p:fltVal val="0"/>
                                          </p:val>
                                        </p:tav>
                                        <p:tav tm="100000">
                                          <p:val>
                                            <p:strVal val="#ppt_w"/>
                                          </p:val>
                                        </p:tav>
                                      </p:tavLst>
                                    </p:anim>
                                    <p:anim calcmode="lin" valueType="num">
                                      <p:cBhvr>
                                        <p:cTn id="22" dur="500" fill="hold"/>
                                        <p:tgtEl>
                                          <p:spTgt spid="11"/>
                                        </p:tgtEl>
                                        <p:attrNameLst>
                                          <p:attrName>ppt_h</p:attrName>
                                        </p:attrNameLst>
                                      </p:cBhvr>
                                      <p:tavLst>
                                        <p:tav tm="0">
                                          <p:val>
                                            <p:fltVal val="0"/>
                                          </p:val>
                                        </p:tav>
                                        <p:tav tm="100000">
                                          <p:val>
                                            <p:strVal val="#ppt_h"/>
                                          </p:val>
                                        </p:tav>
                                      </p:tavLst>
                                    </p:anim>
                                    <p:animEffect transition="in" filter="fade">
                                      <p:cBhvr>
                                        <p:cTn id="23" dur="500"/>
                                        <p:tgtEl>
                                          <p:spTgt spid="11"/>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0" fill="hold" nodeType="clickEffect">
                                  <p:stCondLst>
                                    <p:cond delay="0"/>
                                  </p:stCondLst>
                                  <p:childTnLst>
                                    <p:set>
                                      <p:cBhvr>
                                        <p:cTn id="27" dur="1" fill="hold">
                                          <p:stCondLst>
                                            <p:cond delay="0"/>
                                          </p:stCondLst>
                                        </p:cTn>
                                        <p:tgtEl>
                                          <p:spTgt spid="10"/>
                                        </p:tgtEl>
                                        <p:attrNameLst>
                                          <p:attrName>style.visibility</p:attrName>
                                        </p:attrNameLst>
                                      </p:cBhvr>
                                      <p:to>
                                        <p:strVal val="visible"/>
                                      </p:to>
                                    </p:set>
                                    <p:anim calcmode="lin" valueType="num">
                                      <p:cBhvr>
                                        <p:cTn id="28" dur="500" fill="hold"/>
                                        <p:tgtEl>
                                          <p:spTgt spid="10"/>
                                        </p:tgtEl>
                                        <p:attrNameLst>
                                          <p:attrName>ppt_w</p:attrName>
                                        </p:attrNameLst>
                                      </p:cBhvr>
                                      <p:tavLst>
                                        <p:tav tm="0">
                                          <p:val>
                                            <p:fltVal val="0"/>
                                          </p:val>
                                        </p:tav>
                                        <p:tav tm="100000">
                                          <p:val>
                                            <p:strVal val="#ppt_w"/>
                                          </p:val>
                                        </p:tav>
                                      </p:tavLst>
                                    </p:anim>
                                    <p:anim calcmode="lin" valueType="num">
                                      <p:cBhvr>
                                        <p:cTn id="29" dur="500" fill="hold"/>
                                        <p:tgtEl>
                                          <p:spTgt spid="10"/>
                                        </p:tgtEl>
                                        <p:attrNameLst>
                                          <p:attrName>ppt_h</p:attrName>
                                        </p:attrNameLst>
                                      </p:cBhvr>
                                      <p:tavLst>
                                        <p:tav tm="0">
                                          <p:val>
                                            <p:fltVal val="0"/>
                                          </p:val>
                                        </p:tav>
                                        <p:tav tm="100000">
                                          <p:val>
                                            <p:strVal val="#ppt_h"/>
                                          </p:val>
                                        </p:tav>
                                      </p:tavLst>
                                    </p:anim>
                                    <p:animEffect transition="in" filter="fade">
                                      <p:cBhvr>
                                        <p:cTn id="30" dur="500"/>
                                        <p:tgtEl>
                                          <p:spTgt spid="10"/>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0" fill="hold" grpId="0" nodeType="clickEffect">
                                  <p:stCondLst>
                                    <p:cond delay="0"/>
                                  </p:stCondLst>
                                  <p:childTnLst>
                                    <p:set>
                                      <p:cBhvr>
                                        <p:cTn id="34" dur="1" fill="hold">
                                          <p:stCondLst>
                                            <p:cond delay="0"/>
                                          </p:stCondLst>
                                        </p:cTn>
                                        <p:tgtEl>
                                          <p:spTgt spid="13"/>
                                        </p:tgtEl>
                                        <p:attrNameLst>
                                          <p:attrName>style.visibility</p:attrName>
                                        </p:attrNameLst>
                                      </p:cBhvr>
                                      <p:to>
                                        <p:strVal val="visible"/>
                                      </p:to>
                                    </p:set>
                                    <p:anim calcmode="lin" valueType="num">
                                      <p:cBhvr>
                                        <p:cTn id="35" dur="500" fill="hold"/>
                                        <p:tgtEl>
                                          <p:spTgt spid="13"/>
                                        </p:tgtEl>
                                        <p:attrNameLst>
                                          <p:attrName>ppt_w</p:attrName>
                                        </p:attrNameLst>
                                      </p:cBhvr>
                                      <p:tavLst>
                                        <p:tav tm="0">
                                          <p:val>
                                            <p:fltVal val="0"/>
                                          </p:val>
                                        </p:tav>
                                        <p:tav tm="100000">
                                          <p:val>
                                            <p:strVal val="#ppt_w"/>
                                          </p:val>
                                        </p:tav>
                                      </p:tavLst>
                                    </p:anim>
                                    <p:anim calcmode="lin" valueType="num">
                                      <p:cBhvr>
                                        <p:cTn id="36" dur="500" fill="hold"/>
                                        <p:tgtEl>
                                          <p:spTgt spid="13"/>
                                        </p:tgtEl>
                                        <p:attrNameLst>
                                          <p:attrName>ppt_h</p:attrName>
                                        </p:attrNameLst>
                                      </p:cBhvr>
                                      <p:tavLst>
                                        <p:tav tm="0">
                                          <p:val>
                                            <p:fltVal val="0"/>
                                          </p:val>
                                        </p:tav>
                                        <p:tav tm="100000">
                                          <p:val>
                                            <p:strVal val="#ppt_h"/>
                                          </p:val>
                                        </p:tav>
                                      </p:tavLst>
                                    </p:anim>
                                    <p:animEffect transition="in" filter="fade">
                                      <p:cBhvr>
                                        <p:cTn id="37" dur="500"/>
                                        <p:tgtEl>
                                          <p:spTgt spid="13"/>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0" fill="hold" nodeType="clickEffect">
                                  <p:stCondLst>
                                    <p:cond delay="0"/>
                                  </p:stCondLst>
                                  <p:childTnLst>
                                    <p:set>
                                      <p:cBhvr>
                                        <p:cTn id="41" dur="1" fill="hold">
                                          <p:stCondLst>
                                            <p:cond delay="0"/>
                                          </p:stCondLst>
                                        </p:cTn>
                                        <p:tgtEl>
                                          <p:spTgt spid="9"/>
                                        </p:tgtEl>
                                        <p:attrNameLst>
                                          <p:attrName>style.visibility</p:attrName>
                                        </p:attrNameLst>
                                      </p:cBhvr>
                                      <p:to>
                                        <p:strVal val="visible"/>
                                      </p:to>
                                    </p:set>
                                    <p:anim calcmode="lin" valueType="num">
                                      <p:cBhvr>
                                        <p:cTn id="42" dur="500" fill="hold"/>
                                        <p:tgtEl>
                                          <p:spTgt spid="9"/>
                                        </p:tgtEl>
                                        <p:attrNameLst>
                                          <p:attrName>ppt_w</p:attrName>
                                        </p:attrNameLst>
                                      </p:cBhvr>
                                      <p:tavLst>
                                        <p:tav tm="0">
                                          <p:val>
                                            <p:fltVal val="0"/>
                                          </p:val>
                                        </p:tav>
                                        <p:tav tm="100000">
                                          <p:val>
                                            <p:strVal val="#ppt_w"/>
                                          </p:val>
                                        </p:tav>
                                      </p:tavLst>
                                    </p:anim>
                                    <p:anim calcmode="lin" valueType="num">
                                      <p:cBhvr>
                                        <p:cTn id="43" dur="500" fill="hold"/>
                                        <p:tgtEl>
                                          <p:spTgt spid="9"/>
                                        </p:tgtEl>
                                        <p:attrNameLst>
                                          <p:attrName>ppt_h</p:attrName>
                                        </p:attrNameLst>
                                      </p:cBhvr>
                                      <p:tavLst>
                                        <p:tav tm="0">
                                          <p:val>
                                            <p:fltVal val="0"/>
                                          </p:val>
                                        </p:tav>
                                        <p:tav tm="100000">
                                          <p:val>
                                            <p:strVal val="#ppt_h"/>
                                          </p:val>
                                        </p:tav>
                                      </p:tavLst>
                                    </p:anim>
                                    <p:animEffect transition="in" filter="fade">
                                      <p:cBhvr>
                                        <p:cTn id="44" dur="500"/>
                                        <p:tgtEl>
                                          <p:spTgt spid="9"/>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0" fill="hold" grpId="0" nodeType="clickEffect">
                                  <p:stCondLst>
                                    <p:cond delay="0"/>
                                  </p:stCondLst>
                                  <p:childTnLst>
                                    <p:set>
                                      <p:cBhvr>
                                        <p:cTn id="48" dur="1" fill="hold">
                                          <p:stCondLst>
                                            <p:cond delay="0"/>
                                          </p:stCondLst>
                                        </p:cTn>
                                        <p:tgtEl>
                                          <p:spTgt spid="14"/>
                                        </p:tgtEl>
                                        <p:attrNameLst>
                                          <p:attrName>style.visibility</p:attrName>
                                        </p:attrNameLst>
                                      </p:cBhvr>
                                      <p:to>
                                        <p:strVal val="visible"/>
                                      </p:to>
                                    </p:set>
                                    <p:anim calcmode="lin" valueType="num">
                                      <p:cBhvr>
                                        <p:cTn id="49" dur="500" fill="hold"/>
                                        <p:tgtEl>
                                          <p:spTgt spid="14"/>
                                        </p:tgtEl>
                                        <p:attrNameLst>
                                          <p:attrName>ppt_w</p:attrName>
                                        </p:attrNameLst>
                                      </p:cBhvr>
                                      <p:tavLst>
                                        <p:tav tm="0">
                                          <p:val>
                                            <p:fltVal val="0"/>
                                          </p:val>
                                        </p:tav>
                                        <p:tav tm="100000">
                                          <p:val>
                                            <p:strVal val="#ppt_w"/>
                                          </p:val>
                                        </p:tav>
                                      </p:tavLst>
                                    </p:anim>
                                    <p:anim calcmode="lin" valueType="num">
                                      <p:cBhvr>
                                        <p:cTn id="50" dur="500" fill="hold"/>
                                        <p:tgtEl>
                                          <p:spTgt spid="14"/>
                                        </p:tgtEl>
                                        <p:attrNameLst>
                                          <p:attrName>ppt_h</p:attrName>
                                        </p:attrNameLst>
                                      </p:cBhvr>
                                      <p:tavLst>
                                        <p:tav tm="0">
                                          <p:val>
                                            <p:fltVal val="0"/>
                                          </p:val>
                                        </p:tav>
                                        <p:tav tm="100000">
                                          <p:val>
                                            <p:strVal val="#ppt_h"/>
                                          </p:val>
                                        </p:tav>
                                      </p:tavLst>
                                    </p:anim>
                                    <p:animEffect transition="in" filter="fade">
                                      <p:cBhvr>
                                        <p:cTn id="51"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P spid="1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http://pedsovet.su/_ld/293/16996142.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TextBox 2"/>
          <p:cNvSpPr txBox="1"/>
          <p:nvPr/>
        </p:nvSpPr>
        <p:spPr>
          <a:xfrm>
            <a:off x="428596" y="948690"/>
            <a:ext cx="8143932" cy="5909310"/>
          </a:xfrm>
          <a:prstGeom prst="rect">
            <a:avLst/>
          </a:prstGeom>
          <a:noFill/>
        </p:spPr>
        <p:txBody>
          <a:bodyPr wrap="square" rtlCol="0">
            <a:spAutoFit/>
          </a:bodyPr>
          <a:lstStyle/>
          <a:p>
            <a:pPr>
              <a:lnSpc>
                <a:spcPct val="150000"/>
              </a:lnSpc>
            </a:pPr>
            <a:r>
              <a:rPr lang="ru-RU" sz="3600" b="1" dirty="0" smtClean="0">
                <a:latin typeface="Georgia" pitchFamily="18" charset="0"/>
              </a:rPr>
              <a:t>А дитя </a:t>
            </a:r>
            <a:r>
              <a:rPr lang="ru-RU" sz="3600" b="1" dirty="0" err="1" smtClean="0">
                <a:latin typeface="Georgia" pitchFamily="18" charset="0"/>
              </a:rPr>
              <a:t>валну</a:t>
            </a:r>
            <a:r>
              <a:rPr lang="ru-RU" sz="3600" b="1" dirty="0" smtClean="0">
                <a:latin typeface="Georgia" pitchFamily="18" charset="0"/>
              </a:rPr>
              <a:t> торопит:</a:t>
            </a:r>
          </a:p>
          <a:p>
            <a:pPr>
              <a:lnSpc>
                <a:spcPct val="150000"/>
              </a:lnSpc>
            </a:pPr>
            <a:r>
              <a:rPr lang="ru-RU" sz="3600" b="1" dirty="0" smtClean="0">
                <a:latin typeface="Georgia" pitchFamily="18" charset="0"/>
              </a:rPr>
              <a:t>«Ты волна моя, волна,</a:t>
            </a:r>
          </a:p>
          <a:p>
            <a:pPr>
              <a:lnSpc>
                <a:spcPct val="150000"/>
              </a:lnSpc>
            </a:pPr>
            <a:r>
              <a:rPr lang="ru-RU" sz="3600" b="1" dirty="0" smtClean="0">
                <a:latin typeface="Georgia" pitchFamily="18" charset="0"/>
              </a:rPr>
              <a:t>Ты гуллива и вольна;</a:t>
            </a:r>
          </a:p>
          <a:p>
            <a:pPr>
              <a:lnSpc>
                <a:spcPct val="150000"/>
              </a:lnSpc>
            </a:pPr>
            <a:r>
              <a:rPr lang="ru-RU" sz="3600" b="1" dirty="0" err="1" smtClean="0">
                <a:latin typeface="Georgia" pitchFamily="18" charset="0"/>
              </a:rPr>
              <a:t>Плещишь</a:t>
            </a:r>
            <a:r>
              <a:rPr lang="ru-RU" sz="3600" b="1" dirty="0" smtClean="0">
                <a:latin typeface="Georgia" pitchFamily="18" charset="0"/>
              </a:rPr>
              <a:t> ты, куда </a:t>
            </a:r>
            <a:r>
              <a:rPr lang="ru-RU" sz="3600" b="1" dirty="0" err="1" smtClean="0">
                <a:latin typeface="Georgia" pitchFamily="18" charset="0"/>
              </a:rPr>
              <a:t>зохочешь</a:t>
            </a:r>
            <a:r>
              <a:rPr lang="ru-RU" sz="3600" b="1" dirty="0" smtClean="0">
                <a:latin typeface="Georgia" pitchFamily="18" charset="0"/>
              </a:rPr>
              <a:t>,</a:t>
            </a:r>
          </a:p>
          <a:p>
            <a:pPr>
              <a:lnSpc>
                <a:spcPct val="150000"/>
              </a:lnSpc>
            </a:pPr>
            <a:r>
              <a:rPr lang="ru-RU" sz="3600" b="1" dirty="0" smtClean="0">
                <a:latin typeface="Georgia" pitchFamily="18" charset="0"/>
              </a:rPr>
              <a:t>Ты морские камни точишь,</a:t>
            </a:r>
          </a:p>
          <a:p>
            <a:pPr>
              <a:lnSpc>
                <a:spcPct val="150000"/>
              </a:lnSpc>
            </a:pPr>
            <a:r>
              <a:rPr lang="ru-RU" sz="3600" b="1" dirty="0" smtClean="0">
                <a:latin typeface="Georgia" pitchFamily="18" charset="0"/>
              </a:rPr>
              <a:t>Точишь берег ты </a:t>
            </a:r>
            <a:r>
              <a:rPr lang="ru-RU" sz="3600" b="1" dirty="0" err="1" smtClean="0">
                <a:latin typeface="Georgia" pitchFamily="18" charset="0"/>
              </a:rPr>
              <a:t>зимли</a:t>
            </a:r>
            <a:r>
              <a:rPr lang="ru-RU" sz="3600" b="1" dirty="0" smtClean="0">
                <a:latin typeface="Georgia" pitchFamily="18" charset="0"/>
              </a:rPr>
              <a:t>,</a:t>
            </a:r>
          </a:p>
          <a:p>
            <a:pPr>
              <a:lnSpc>
                <a:spcPct val="150000"/>
              </a:lnSpc>
            </a:pPr>
            <a:r>
              <a:rPr lang="ru-RU" sz="3600" b="1" dirty="0" smtClean="0">
                <a:latin typeface="Georgia" pitchFamily="18" charset="0"/>
              </a:rPr>
              <a:t>Подымаешь корабли</a:t>
            </a:r>
            <a:endParaRPr lang="ru-RU" sz="3600" b="1" dirty="0">
              <a:latin typeface="Georgia" pitchFamily="18" charset="0"/>
            </a:endParaRPr>
          </a:p>
        </p:txBody>
      </p:sp>
      <p:sp>
        <p:nvSpPr>
          <p:cNvPr id="4" name="Прямоугольник с двумя вырезанными противолежащими углами 3"/>
          <p:cNvSpPr/>
          <p:nvPr/>
        </p:nvSpPr>
        <p:spPr>
          <a:xfrm>
            <a:off x="1428728" y="357166"/>
            <a:ext cx="4071966" cy="714380"/>
          </a:xfrm>
          <a:prstGeom prst="snip2Diag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ru-RU" dirty="0"/>
          </a:p>
        </p:txBody>
      </p:sp>
      <p:sp>
        <p:nvSpPr>
          <p:cNvPr id="5" name="TextBox 4"/>
          <p:cNvSpPr txBox="1"/>
          <p:nvPr/>
        </p:nvSpPr>
        <p:spPr>
          <a:xfrm>
            <a:off x="2143108" y="357166"/>
            <a:ext cx="4572032" cy="646331"/>
          </a:xfrm>
          <a:prstGeom prst="rect">
            <a:avLst/>
          </a:prstGeom>
          <a:noFill/>
        </p:spPr>
        <p:txBody>
          <a:bodyPr wrap="square" rtlCol="0">
            <a:spAutoFit/>
          </a:bodyPr>
          <a:lstStyle/>
          <a:p>
            <a:r>
              <a:rPr lang="ru-RU" sz="3600" b="1" dirty="0" smtClean="0">
                <a:latin typeface="Georgia" pitchFamily="18" charset="0"/>
              </a:rPr>
              <a:t>ПРОЛОГ</a:t>
            </a:r>
            <a:endParaRPr lang="ru-RU" sz="3600" b="1" dirty="0">
              <a:latin typeface="Georgia" pitchFamily="18" charset="0"/>
            </a:endParaRPr>
          </a:p>
        </p:txBody>
      </p:sp>
      <p:cxnSp>
        <p:nvCxnSpPr>
          <p:cNvPr id="6" name="Прямая соединительная линия 5"/>
          <p:cNvCxnSpPr/>
          <p:nvPr/>
        </p:nvCxnSpPr>
        <p:spPr>
          <a:xfrm rot="16200000" flipH="1">
            <a:off x="2464579" y="1393017"/>
            <a:ext cx="428628" cy="214314"/>
          </a:xfrm>
          <a:prstGeom prst="line">
            <a:avLst/>
          </a:prstGeom>
          <a:ln w="762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7" name="Прямая соединительная линия 6"/>
          <p:cNvCxnSpPr/>
          <p:nvPr/>
        </p:nvCxnSpPr>
        <p:spPr>
          <a:xfrm rot="16200000" flipH="1">
            <a:off x="1964513" y="3821909"/>
            <a:ext cx="428628" cy="214314"/>
          </a:xfrm>
          <a:prstGeom prst="line">
            <a:avLst/>
          </a:prstGeom>
          <a:ln w="762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8" name="Прямая соединительная линия 7"/>
          <p:cNvCxnSpPr/>
          <p:nvPr/>
        </p:nvCxnSpPr>
        <p:spPr>
          <a:xfrm rot="16200000" flipH="1">
            <a:off x="5464975" y="3893347"/>
            <a:ext cx="428628" cy="214314"/>
          </a:xfrm>
          <a:prstGeom prst="line">
            <a:avLst/>
          </a:prstGeom>
          <a:ln w="762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9" name="Прямая соединительная линия 8"/>
          <p:cNvCxnSpPr/>
          <p:nvPr/>
        </p:nvCxnSpPr>
        <p:spPr>
          <a:xfrm rot="16200000" flipH="1">
            <a:off x="5036347" y="5536421"/>
            <a:ext cx="428628" cy="214314"/>
          </a:xfrm>
          <a:prstGeom prst="line">
            <a:avLst/>
          </a:prstGeom>
          <a:ln w="76200">
            <a:solidFill>
              <a:srgbClr val="00B050"/>
            </a:solidFill>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2428860" y="857232"/>
            <a:ext cx="428628" cy="584775"/>
          </a:xfrm>
          <a:prstGeom prst="rect">
            <a:avLst/>
          </a:prstGeom>
          <a:noFill/>
        </p:spPr>
        <p:txBody>
          <a:bodyPr wrap="square" rtlCol="0">
            <a:spAutoFit/>
          </a:bodyPr>
          <a:lstStyle/>
          <a:p>
            <a:r>
              <a:rPr lang="ru-RU" sz="3200" b="1" dirty="0" smtClean="0">
                <a:solidFill>
                  <a:srgbClr val="FFFF00"/>
                </a:solidFill>
                <a:latin typeface="Georgia" pitchFamily="18" charset="0"/>
              </a:rPr>
              <a:t>о</a:t>
            </a:r>
            <a:endParaRPr lang="ru-RU" sz="3200" b="1" dirty="0">
              <a:solidFill>
                <a:srgbClr val="FFFF00"/>
              </a:solidFill>
              <a:latin typeface="Georgia" pitchFamily="18" charset="0"/>
            </a:endParaRPr>
          </a:p>
        </p:txBody>
      </p:sp>
      <p:sp>
        <p:nvSpPr>
          <p:cNvPr id="11" name="TextBox 10"/>
          <p:cNvSpPr txBox="1"/>
          <p:nvPr/>
        </p:nvSpPr>
        <p:spPr>
          <a:xfrm>
            <a:off x="2000232" y="3286124"/>
            <a:ext cx="428628" cy="584775"/>
          </a:xfrm>
          <a:prstGeom prst="rect">
            <a:avLst/>
          </a:prstGeom>
          <a:noFill/>
        </p:spPr>
        <p:txBody>
          <a:bodyPr wrap="square" rtlCol="0">
            <a:spAutoFit/>
          </a:bodyPr>
          <a:lstStyle/>
          <a:p>
            <a:r>
              <a:rPr lang="ru-RU" sz="3200" b="1" dirty="0" smtClean="0">
                <a:solidFill>
                  <a:srgbClr val="FFFF00"/>
                </a:solidFill>
                <a:latin typeface="Georgia" pitchFamily="18" charset="0"/>
              </a:rPr>
              <a:t>е</a:t>
            </a:r>
            <a:endParaRPr lang="ru-RU" sz="3200" b="1" dirty="0">
              <a:solidFill>
                <a:srgbClr val="FFFF00"/>
              </a:solidFill>
              <a:latin typeface="Georgia" pitchFamily="18" charset="0"/>
            </a:endParaRPr>
          </a:p>
        </p:txBody>
      </p:sp>
      <p:sp>
        <p:nvSpPr>
          <p:cNvPr id="12" name="TextBox 11"/>
          <p:cNvSpPr txBox="1"/>
          <p:nvPr/>
        </p:nvSpPr>
        <p:spPr>
          <a:xfrm>
            <a:off x="5000628" y="4929198"/>
            <a:ext cx="428628" cy="584775"/>
          </a:xfrm>
          <a:prstGeom prst="rect">
            <a:avLst/>
          </a:prstGeom>
          <a:noFill/>
        </p:spPr>
        <p:txBody>
          <a:bodyPr wrap="square" rtlCol="0">
            <a:spAutoFit/>
          </a:bodyPr>
          <a:lstStyle/>
          <a:p>
            <a:r>
              <a:rPr lang="ru-RU" sz="3200" b="1" dirty="0" smtClean="0">
                <a:solidFill>
                  <a:srgbClr val="FFFF00"/>
                </a:solidFill>
                <a:latin typeface="Georgia" pitchFamily="18" charset="0"/>
              </a:rPr>
              <a:t>е</a:t>
            </a:r>
            <a:endParaRPr lang="ru-RU" sz="3200" b="1" dirty="0">
              <a:solidFill>
                <a:srgbClr val="FFFF00"/>
              </a:solidFill>
              <a:latin typeface="Georgia" pitchFamily="18" charset="0"/>
            </a:endParaRPr>
          </a:p>
        </p:txBody>
      </p:sp>
      <p:sp>
        <p:nvSpPr>
          <p:cNvPr id="13" name="TextBox 12"/>
          <p:cNvSpPr txBox="1"/>
          <p:nvPr/>
        </p:nvSpPr>
        <p:spPr>
          <a:xfrm>
            <a:off x="5429256" y="3214686"/>
            <a:ext cx="428628" cy="584775"/>
          </a:xfrm>
          <a:prstGeom prst="rect">
            <a:avLst/>
          </a:prstGeom>
          <a:noFill/>
        </p:spPr>
        <p:txBody>
          <a:bodyPr wrap="square" rtlCol="0">
            <a:spAutoFit/>
          </a:bodyPr>
          <a:lstStyle/>
          <a:p>
            <a:r>
              <a:rPr lang="ru-RU" sz="3200" b="1" dirty="0" smtClean="0">
                <a:solidFill>
                  <a:srgbClr val="FFFF00"/>
                </a:solidFill>
                <a:latin typeface="Georgia" pitchFamily="18" charset="0"/>
              </a:rPr>
              <a:t>а</a:t>
            </a:r>
            <a:endParaRPr lang="ru-RU" sz="3200" b="1" dirty="0">
              <a:solidFill>
                <a:srgbClr val="FFFF00"/>
              </a:solidFill>
              <a:latin typeface="Georgi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10"/>
                                        </p:tgtEl>
                                        <p:attrNameLst>
                                          <p:attrName>style.visibility</p:attrName>
                                        </p:attrNameLst>
                                      </p:cBhvr>
                                      <p:to>
                                        <p:strVal val="visible"/>
                                      </p:to>
                                    </p:set>
                                    <p:anim calcmode="lin" valueType="num">
                                      <p:cBhvr>
                                        <p:cTn id="14" dur="500" fill="hold"/>
                                        <p:tgtEl>
                                          <p:spTgt spid="10"/>
                                        </p:tgtEl>
                                        <p:attrNameLst>
                                          <p:attrName>ppt_w</p:attrName>
                                        </p:attrNameLst>
                                      </p:cBhvr>
                                      <p:tavLst>
                                        <p:tav tm="0">
                                          <p:val>
                                            <p:fltVal val="0"/>
                                          </p:val>
                                        </p:tav>
                                        <p:tav tm="100000">
                                          <p:val>
                                            <p:strVal val="#ppt_w"/>
                                          </p:val>
                                        </p:tav>
                                      </p:tavLst>
                                    </p:anim>
                                    <p:anim calcmode="lin" valueType="num">
                                      <p:cBhvr>
                                        <p:cTn id="15" dur="500" fill="hold"/>
                                        <p:tgtEl>
                                          <p:spTgt spid="10"/>
                                        </p:tgtEl>
                                        <p:attrNameLst>
                                          <p:attrName>ppt_h</p:attrName>
                                        </p:attrNameLst>
                                      </p:cBhvr>
                                      <p:tavLst>
                                        <p:tav tm="0">
                                          <p:val>
                                            <p:fltVal val="0"/>
                                          </p:val>
                                        </p:tav>
                                        <p:tav tm="100000">
                                          <p:val>
                                            <p:strVal val="#ppt_h"/>
                                          </p:val>
                                        </p:tav>
                                      </p:tavLst>
                                    </p:anim>
                                    <p:animEffect transition="in" filter="fade">
                                      <p:cBhvr>
                                        <p:cTn id="16" dur="500"/>
                                        <p:tgtEl>
                                          <p:spTgt spid="10"/>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nodeType="clickEffect">
                                  <p:stCondLst>
                                    <p:cond delay="0"/>
                                  </p:stCondLst>
                                  <p:childTnLst>
                                    <p:set>
                                      <p:cBhvr>
                                        <p:cTn id="20" dur="1" fill="hold">
                                          <p:stCondLst>
                                            <p:cond delay="0"/>
                                          </p:stCondLst>
                                        </p:cTn>
                                        <p:tgtEl>
                                          <p:spTgt spid="7"/>
                                        </p:tgtEl>
                                        <p:attrNameLst>
                                          <p:attrName>style.visibility</p:attrName>
                                        </p:attrNameLst>
                                      </p:cBhvr>
                                      <p:to>
                                        <p:strVal val="visible"/>
                                      </p:to>
                                    </p:set>
                                    <p:anim calcmode="lin" valueType="num">
                                      <p:cBhvr>
                                        <p:cTn id="21" dur="500" fill="hold"/>
                                        <p:tgtEl>
                                          <p:spTgt spid="7"/>
                                        </p:tgtEl>
                                        <p:attrNameLst>
                                          <p:attrName>ppt_w</p:attrName>
                                        </p:attrNameLst>
                                      </p:cBhvr>
                                      <p:tavLst>
                                        <p:tav tm="0">
                                          <p:val>
                                            <p:fltVal val="0"/>
                                          </p:val>
                                        </p:tav>
                                        <p:tav tm="100000">
                                          <p:val>
                                            <p:strVal val="#ppt_w"/>
                                          </p:val>
                                        </p:tav>
                                      </p:tavLst>
                                    </p:anim>
                                    <p:anim calcmode="lin" valueType="num">
                                      <p:cBhvr>
                                        <p:cTn id="22" dur="500" fill="hold"/>
                                        <p:tgtEl>
                                          <p:spTgt spid="7"/>
                                        </p:tgtEl>
                                        <p:attrNameLst>
                                          <p:attrName>ppt_h</p:attrName>
                                        </p:attrNameLst>
                                      </p:cBhvr>
                                      <p:tavLst>
                                        <p:tav tm="0">
                                          <p:val>
                                            <p:fltVal val="0"/>
                                          </p:val>
                                        </p:tav>
                                        <p:tav tm="100000">
                                          <p:val>
                                            <p:strVal val="#ppt_h"/>
                                          </p:val>
                                        </p:tav>
                                      </p:tavLst>
                                    </p:anim>
                                    <p:animEffect transition="in" filter="fade">
                                      <p:cBhvr>
                                        <p:cTn id="23" dur="500"/>
                                        <p:tgtEl>
                                          <p:spTgt spid="7"/>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0" fill="hold" grpId="0" nodeType="clickEffect">
                                  <p:stCondLst>
                                    <p:cond delay="0"/>
                                  </p:stCondLst>
                                  <p:childTnLst>
                                    <p:set>
                                      <p:cBhvr>
                                        <p:cTn id="27" dur="1" fill="hold">
                                          <p:stCondLst>
                                            <p:cond delay="0"/>
                                          </p:stCondLst>
                                        </p:cTn>
                                        <p:tgtEl>
                                          <p:spTgt spid="11"/>
                                        </p:tgtEl>
                                        <p:attrNameLst>
                                          <p:attrName>style.visibility</p:attrName>
                                        </p:attrNameLst>
                                      </p:cBhvr>
                                      <p:to>
                                        <p:strVal val="visible"/>
                                      </p:to>
                                    </p:set>
                                    <p:anim calcmode="lin" valueType="num">
                                      <p:cBhvr>
                                        <p:cTn id="28" dur="500" fill="hold"/>
                                        <p:tgtEl>
                                          <p:spTgt spid="11"/>
                                        </p:tgtEl>
                                        <p:attrNameLst>
                                          <p:attrName>ppt_w</p:attrName>
                                        </p:attrNameLst>
                                      </p:cBhvr>
                                      <p:tavLst>
                                        <p:tav tm="0">
                                          <p:val>
                                            <p:fltVal val="0"/>
                                          </p:val>
                                        </p:tav>
                                        <p:tav tm="100000">
                                          <p:val>
                                            <p:strVal val="#ppt_w"/>
                                          </p:val>
                                        </p:tav>
                                      </p:tavLst>
                                    </p:anim>
                                    <p:anim calcmode="lin" valueType="num">
                                      <p:cBhvr>
                                        <p:cTn id="29" dur="500" fill="hold"/>
                                        <p:tgtEl>
                                          <p:spTgt spid="11"/>
                                        </p:tgtEl>
                                        <p:attrNameLst>
                                          <p:attrName>ppt_h</p:attrName>
                                        </p:attrNameLst>
                                      </p:cBhvr>
                                      <p:tavLst>
                                        <p:tav tm="0">
                                          <p:val>
                                            <p:fltVal val="0"/>
                                          </p:val>
                                        </p:tav>
                                        <p:tav tm="100000">
                                          <p:val>
                                            <p:strVal val="#ppt_h"/>
                                          </p:val>
                                        </p:tav>
                                      </p:tavLst>
                                    </p:anim>
                                    <p:animEffect transition="in" filter="fade">
                                      <p:cBhvr>
                                        <p:cTn id="30" dur="500"/>
                                        <p:tgtEl>
                                          <p:spTgt spid="11"/>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0" fill="hold" nodeType="clickEffect">
                                  <p:stCondLst>
                                    <p:cond delay="0"/>
                                  </p:stCondLst>
                                  <p:childTnLst>
                                    <p:set>
                                      <p:cBhvr>
                                        <p:cTn id="34" dur="1" fill="hold">
                                          <p:stCondLst>
                                            <p:cond delay="0"/>
                                          </p:stCondLst>
                                        </p:cTn>
                                        <p:tgtEl>
                                          <p:spTgt spid="8"/>
                                        </p:tgtEl>
                                        <p:attrNameLst>
                                          <p:attrName>style.visibility</p:attrName>
                                        </p:attrNameLst>
                                      </p:cBhvr>
                                      <p:to>
                                        <p:strVal val="visible"/>
                                      </p:to>
                                    </p:set>
                                    <p:anim calcmode="lin" valueType="num">
                                      <p:cBhvr>
                                        <p:cTn id="35" dur="500" fill="hold"/>
                                        <p:tgtEl>
                                          <p:spTgt spid="8"/>
                                        </p:tgtEl>
                                        <p:attrNameLst>
                                          <p:attrName>ppt_w</p:attrName>
                                        </p:attrNameLst>
                                      </p:cBhvr>
                                      <p:tavLst>
                                        <p:tav tm="0">
                                          <p:val>
                                            <p:fltVal val="0"/>
                                          </p:val>
                                        </p:tav>
                                        <p:tav tm="100000">
                                          <p:val>
                                            <p:strVal val="#ppt_w"/>
                                          </p:val>
                                        </p:tav>
                                      </p:tavLst>
                                    </p:anim>
                                    <p:anim calcmode="lin" valueType="num">
                                      <p:cBhvr>
                                        <p:cTn id="36" dur="500" fill="hold"/>
                                        <p:tgtEl>
                                          <p:spTgt spid="8"/>
                                        </p:tgtEl>
                                        <p:attrNameLst>
                                          <p:attrName>ppt_h</p:attrName>
                                        </p:attrNameLst>
                                      </p:cBhvr>
                                      <p:tavLst>
                                        <p:tav tm="0">
                                          <p:val>
                                            <p:fltVal val="0"/>
                                          </p:val>
                                        </p:tav>
                                        <p:tav tm="100000">
                                          <p:val>
                                            <p:strVal val="#ppt_h"/>
                                          </p:val>
                                        </p:tav>
                                      </p:tavLst>
                                    </p:anim>
                                    <p:animEffect transition="in" filter="fade">
                                      <p:cBhvr>
                                        <p:cTn id="37" dur="500"/>
                                        <p:tgtEl>
                                          <p:spTgt spid="8"/>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0" fill="hold" grpId="0" nodeType="clickEffect">
                                  <p:stCondLst>
                                    <p:cond delay="0"/>
                                  </p:stCondLst>
                                  <p:childTnLst>
                                    <p:set>
                                      <p:cBhvr>
                                        <p:cTn id="41" dur="1" fill="hold">
                                          <p:stCondLst>
                                            <p:cond delay="0"/>
                                          </p:stCondLst>
                                        </p:cTn>
                                        <p:tgtEl>
                                          <p:spTgt spid="13"/>
                                        </p:tgtEl>
                                        <p:attrNameLst>
                                          <p:attrName>style.visibility</p:attrName>
                                        </p:attrNameLst>
                                      </p:cBhvr>
                                      <p:to>
                                        <p:strVal val="visible"/>
                                      </p:to>
                                    </p:set>
                                    <p:anim calcmode="lin" valueType="num">
                                      <p:cBhvr>
                                        <p:cTn id="42" dur="500" fill="hold"/>
                                        <p:tgtEl>
                                          <p:spTgt spid="13"/>
                                        </p:tgtEl>
                                        <p:attrNameLst>
                                          <p:attrName>ppt_w</p:attrName>
                                        </p:attrNameLst>
                                      </p:cBhvr>
                                      <p:tavLst>
                                        <p:tav tm="0">
                                          <p:val>
                                            <p:fltVal val="0"/>
                                          </p:val>
                                        </p:tav>
                                        <p:tav tm="100000">
                                          <p:val>
                                            <p:strVal val="#ppt_w"/>
                                          </p:val>
                                        </p:tav>
                                      </p:tavLst>
                                    </p:anim>
                                    <p:anim calcmode="lin" valueType="num">
                                      <p:cBhvr>
                                        <p:cTn id="43" dur="500" fill="hold"/>
                                        <p:tgtEl>
                                          <p:spTgt spid="13"/>
                                        </p:tgtEl>
                                        <p:attrNameLst>
                                          <p:attrName>ppt_h</p:attrName>
                                        </p:attrNameLst>
                                      </p:cBhvr>
                                      <p:tavLst>
                                        <p:tav tm="0">
                                          <p:val>
                                            <p:fltVal val="0"/>
                                          </p:val>
                                        </p:tav>
                                        <p:tav tm="100000">
                                          <p:val>
                                            <p:strVal val="#ppt_h"/>
                                          </p:val>
                                        </p:tav>
                                      </p:tavLst>
                                    </p:anim>
                                    <p:animEffect transition="in" filter="fade">
                                      <p:cBhvr>
                                        <p:cTn id="44" dur="500"/>
                                        <p:tgtEl>
                                          <p:spTgt spid="13"/>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0" fill="hold" nodeType="clickEffect">
                                  <p:stCondLst>
                                    <p:cond delay="0"/>
                                  </p:stCondLst>
                                  <p:childTnLst>
                                    <p:set>
                                      <p:cBhvr>
                                        <p:cTn id="48" dur="1" fill="hold">
                                          <p:stCondLst>
                                            <p:cond delay="0"/>
                                          </p:stCondLst>
                                        </p:cTn>
                                        <p:tgtEl>
                                          <p:spTgt spid="9"/>
                                        </p:tgtEl>
                                        <p:attrNameLst>
                                          <p:attrName>style.visibility</p:attrName>
                                        </p:attrNameLst>
                                      </p:cBhvr>
                                      <p:to>
                                        <p:strVal val="visible"/>
                                      </p:to>
                                    </p:set>
                                    <p:anim calcmode="lin" valueType="num">
                                      <p:cBhvr>
                                        <p:cTn id="49" dur="500" fill="hold"/>
                                        <p:tgtEl>
                                          <p:spTgt spid="9"/>
                                        </p:tgtEl>
                                        <p:attrNameLst>
                                          <p:attrName>ppt_w</p:attrName>
                                        </p:attrNameLst>
                                      </p:cBhvr>
                                      <p:tavLst>
                                        <p:tav tm="0">
                                          <p:val>
                                            <p:fltVal val="0"/>
                                          </p:val>
                                        </p:tav>
                                        <p:tav tm="100000">
                                          <p:val>
                                            <p:strVal val="#ppt_w"/>
                                          </p:val>
                                        </p:tav>
                                      </p:tavLst>
                                    </p:anim>
                                    <p:anim calcmode="lin" valueType="num">
                                      <p:cBhvr>
                                        <p:cTn id="50" dur="500" fill="hold"/>
                                        <p:tgtEl>
                                          <p:spTgt spid="9"/>
                                        </p:tgtEl>
                                        <p:attrNameLst>
                                          <p:attrName>ppt_h</p:attrName>
                                        </p:attrNameLst>
                                      </p:cBhvr>
                                      <p:tavLst>
                                        <p:tav tm="0">
                                          <p:val>
                                            <p:fltVal val="0"/>
                                          </p:val>
                                        </p:tav>
                                        <p:tav tm="100000">
                                          <p:val>
                                            <p:strVal val="#ppt_h"/>
                                          </p:val>
                                        </p:tav>
                                      </p:tavLst>
                                    </p:anim>
                                    <p:animEffect transition="in" filter="fade">
                                      <p:cBhvr>
                                        <p:cTn id="51" dur="500"/>
                                        <p:tgtEl>
                                          <p:spTgt spid="9"/>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0" fill="hold" grpId="0" nodeType="clickEffect">
                                  <p:stCondLst>
                                    <p:cond delay="0"/>
                                  </p:stCondLst>
                                  <p:childTnLst>
                                    <p:set>
                                      <p:cBhvr>
                                        <p:cTn id="55" dur="1" fill="hold">
                                          <p:stCondLst>
                                            <p:cond delay="0"/>
                                          </p:stCondLst>
                                        </p:cTn>
                                        <p:tgtEl>
                                          <p:spTgt spid="12"/>
                                        </p:tgtEl>
                                        <p:attrNameLst>
                                          <p:attrName>style.visibility</p:attrName>
                                        </p:attrNameLst>
                                      </p:cBhvr>
                                      <p:to>
                                        <p:strVal val="visible"/>
                                      </p:to>
                                    </p:set>
                                    <p:anim calcmode="lin" valueType="num">
                                      <p:cBhvr>
                                        <p:cTn id="56" dur="500" fill="hold"/>
                                        <p:tgtEl>
                                          <p:spTgt spid="12"/>
                                        </p:tgtEl>
                                        <p:attrNameLst>
                                          <p:attrName>ppt_w</p:attrName>
                                        </p:attrNameLst>
                                      </p:cBhvr>
                                      <p:tavLst>
                                        <p:tav tm="0">
                                          <p:val>
                                            <p:fltVal val="0"/>
                                          </p:val>
                                        </p:tav>
                                        <p:tav tm="100000">
                                          <p:val>
                                            <p:strVal val="#ppt_w"/>
                                          </p:val>
                                        </p:tav>
                                      </p:tavLst>
                                    </p:anim>
                                    <p:anim calcmode="lin" valueType="num">
                                      <p:cBhvr>
                                        <p:cTn id="57" dur="500" fill="hold"/>
                                        <p:tgtEl>
                                          <p:spTgt spid="12"/>
                                        </p:tgtEl>
                                        <p:attrNameLst>
                                          <p:attrName>ppt_h</p:attrName>
                                        </p:attrNameLst>
                                      </p:cBhvr>
                                      <p:tavLst>
                                        <p:tav tm="0">
                                          <p:val>
                                            <p:fltVal val="0"/>
                                          </p:val>
                                        </p:tav>
                                        <p:tav tm="100000">
                                          <p:val>
                                            <p:strVal val="#ppt_h"/>
                                          </p:val>
                                        </p:tav>
                                      </p:tavLst>
                                    </p:anim>
                                    <p:animEffect transition="in" filter="fade">
                                      <p:cBhvr>
                                        <p:cTn id="58"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2" grpId="0"/>
      <p:bldP spid="13" grpId="0"/>
    </p:bld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TotalTime>
  <Words>404</Words>
  <Application>Microsoft Office PowerPoint</Application>
  <PresentationFormat>Экран (4:3)</PresentationFormat>
  <Paragraphs>77</Paragraphs>
  <Slides>20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20</vt:i4>
      </vt:variant>
    </vt:vector>
  </HeadingPairs>
  <TitlesOfParts>
    <vt:vector size="21" baseType="lpstr">
      <vt:lpstr>Тема Office</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lpstr>Слайд 19</vt:lpstr>
      <vt:lpstr>Слайд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cp:lastModifiedBy>Вася</cp:lastModifiedBy>
  <cp:revision>8</cp:revision>
  <dcterms:modified xsi:type="dcterms:W3CDTF">2012-12-20T16:23:48Z</dcterms:modified>
</cp:coreProperties>
</file>