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0" r:id="rId5"/>
    <p:sldId id="261" r:id="rId6"/>
    <p:sldId id="262" r:id="rId7"/>
    <p:sldId id="263" r:id="rId8"/>
    <p:sldId id="264" r:id="rId9"/>
    <p:sldId id="265" r:id="rId10"/>
    <p:sldId id="268" r:id="rId11"/>
    <p:sldId id="267" r:id="rId12"/>
    <p:sldId id="266" r:id="rId13"/>
    <p:sldId id="272" r:id="rId14"/>
    <p:sldId id="270" r:id="rId15"/>
    <p:sldId id="269" r:id="rId16"/>
    <p:sldId id="271" r:id="rId17"/>
    <p:sldId id="274" r:id="rId18"/>
    <p:sldId id="273" r:id="rId19"/>
    <p:sldId id="275"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00" autoAdjust="0"/>
  </p:normalViewPr>
  <p:slideViewPr>
    <p:cSldViewPr>
      <p:cViewPr>
        <p:scale>
          <a:sx n="66" d="100"/>
          <a:sy n="66" d="100"/>
        </p:scale>
        <p:origin x="-2298" y="-9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0" y="2928934"/>
            <a:ext cx="8863324" cy="1107996"/>
          </a:xfrm>
          <a:prstGeom prst="rect">
            <a:avLst/>
          </a:prstGeom>
          <a:noFill/>
          <a:effectLst>
            <a:glow rad="139700">
              <a:schemeClr val="accent1">
                <a:satMod val="175000"/>
                <a:alpha val="40000"/>
              </a:schemeClr>
            </a:glow>
          </a:effectLst>
        </p:spPr>
        <p:txBody>
          <a:bodyPr wrap="none" lIns="91440" tIns="45720" rIns="91440" bIns="45720">
            <a:spAutoFit/>
            <a:scene3d>
              <a:camera prst="obliqueTopRight"/>
              <a:lightRig rig="threePt" dir="t"/>
            </a:scene3d>
          </a:bodyPr>
          <a:lstStyle/>
          <a:p>
            <a:pPr algn="ctr"/>
            <a:r>
              <a:rPr lang="ru-RU" sz="6600" b="1" dirty="0" smtClean="0">
                <a:ln w="28575" cmpd="sng">
                  <a:solidFill>
                    <a:srgbClr val="00B050"/>
                  </a:solidFill>
                  <a:prstDash val="solid"/>
                  <a:miter lim="800000"/>
                </a:ln>
                <a:solidFill>
                  <a:srgbClr val="FFFF00"/>
                </a:solidFill>
                <a:effectLst>
                  <a:outerShdw blurRad="38100" dist="38100" dir="2700000" algn="tl">
                    <a:srgbClr val="000000">
                      <a:alpha val="43137"/>
                    </a:srgbClr>
                  </a:outerShdw>
                  <a:reflection blurRad="6350" stA="55000" endA="300" endPos="45500" dir="5400000" sy="-100000" algn="bl" rotWithShape="0"/>
                </a:effectLst>
              </a:rPr>
              <a:t>«УМНИКИ И УМНИЦЫ»</a:t>
            </a:r>
            <a:endParaRPr lang="ru-RU" sz="6600" b="1" dirty="0">
              <a:ln w="28575" cmpd="sng">
                <a:solidFill>
                  <a:srgbClr val="00B050"/>
                </a:solidFill>
                <a:prstDash val="solid"/>
                <a:miter lim="800000"/>
              </a:ln>
              <a:solidFill>
                <a:srgbClr val="FFFF00"/>
              </a:solidFill>
              <a:effectLst>
                <a:outerShdw blurRad="38100" dist="38100" dir="2700000" algn="tl">
                  <a:srgbClr val="000000">
                    <a:alpha val="43137"/>
                  </a:srgbClr>
                </a:outerShdw>
                <a:reflection blurRad="6350" stA="55000" endA="300" endPos="45500" dir="5400000" sy="-100000" algn="bl" rotWithShape="0"/>
              </a:effectLst>
            </a:endParaRPr>
          </a:p>
        </p:txBody>
      </p:sp>
      <p:sp>
        <p:nvSpPr>
          <p:cNvPr id="4" name="TextBox 3"/>
          <p:cNvSpPr txBox="1"/>
          <p:nvPr/>
        </p:nvSpPr>
        <p:spPr>
          <a:xfrm>
            <a:off x="0" y="1000108"/>
            <a:ext cx="9144000" cy="1569660"/>
          </a:xfrm>
          <a:prstGeom prst="rect">
            <a:avLst/>
          </a:prstGeom>
          <a:noFill/>
        </p:spPr>
        <p:txBody>
          <a:bodyPr wrap="square" rtlCol="0">
            <a:spAutoFit/>
          </a:bodyPr>
          <a:lstStyle/>
          <a:p>
            <a:pPr algn="ctr"/>
            <a:r>
              <a:rPr lang="ru-RU" sz="3200" b="1" dirty="0" smtClean="0">
                <a:latin typeface="Georgia" pitchFamily="18" charset="0"/>
              </a:rPr>
              <a:t>Внеклассное мероприятие </a:t>
            </a:r>
          </a:p>
          <a:p>
            <a:pPr algn="ctr"/>
            <a:r>
              <a:rPr lang="ru-RU" sz="3200" b="1" dirty="0" smtClean="0">
                <a:latin typeface="Georgia" pitchFamily="18" charset="0"/>
              </a:rPr>
              <a:t>по русскому языку </a:t>
            </a:r>
          </a:p>
          <a:p>
            <a:pPr algn="ctr"/>
            <a:r>
              <a:rPr lang="ru-RU" sz="3200" b="1" dirty="0" smtClean="0">
                <a:latin typeface="Georgia" pitchFamily="18" charset="0"/>
              </a:rPr>
              <a:t>в 7 классе</a:t>
            </a:r>
            <a:endParaRPr lang="ru-RU" sz="3200" b="1" dirty="0">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14282" y="1500174"/>
            <a:ext cx="8572560" cy="3231654"/>
          </a:xfrm>
          <a:prstGeom prst="rect">
            <a:avLst/>
          </a:prstGeom>
          <a:noFill/>
        </p:spPr>
        <p:txBody>
          <a:bodyPr wrap="square" rtlCol="0">
            <a:spAutoFit/>
          </a:bodyPr>
          <a:lstStyle/>
          <a:p>
            <a:r>
              <a:rPr lang="ru-RU" sz="3600" b="1" dirty="0" smtClean="0"/>
              <a:t>Какой знак нужно поставить в словах принцессы из сказки «Двенадцать месяцев», чтобы спасти человеку жизнь:</a:t>
            </a:r>
          </a:p>
          <a:p>
            <a:endParaRPr lang="ru-RU" b="1" dirty="0" smtClean="0"/>
          </a:p>
          <a:p>
            <a:r>
              <a:rPr lang="ru-RU" sz="3600" b="1" dirty="0" smtClean="0"/>
              <a:t> «</a:t>
            </a:r>
            <a:r>
              <a:rPr lang="ru-RU" sz="3600" b="1" u="sng" dirty="0" smtClean="0"/>
              <a:t>Казнить нельзя помиловать</a:t>
            </a:r>
            <a:r>
              <a:rPr lang="ru-RU" sz="3600" b="1" dirty="0" smtClean="0"/>
              <a:t>»? </a:t>
            </a:r>
          </a:p>
          <a:p>
            <a:endParaRPr lang="ru-RU" sz="3600" b="1" dirty="0"/>
          </a:p>
        </p:txBody>
      </p:sp>
      <p:sp>
        <p:nvSpPr>
          <p:cNvPr id="4" name="Прямоугольник 3"/>
          <p:cNvSpPr/>
          <p:nvPr/>
        </p:nvSpPr>
        <p:spPr>
          <a:xfrm>
            <a:off x="428596" y="500042"/>
            <a:ext cx="4500594" cy="571504"/>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285720" y="4643446"/>
            <a:ext cx="678661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4800" b="1" smtClean="0">
                <a:solidFill>
                  <a:srgbClr val="FF0000"/>
                </a:solidFill>
                <a:latin typeface="Georgia" pitchFamily="18" charset="0"/>
              </a:rPr>
              <a:t>Казнить нельзя, </a:t>
            </a:r>
            <a:r>
              <a:rPr lang="ru-RU" sz="4800" b="1" dirty="0" smtClean="0">
                <a:solidFill>
                  <a:srgbClr val="FF0000"/>
                </a:solidFill>
                <a:latin typeface="Georgia" pitchFamily="18" charset="0"/>
              </a:rPr>
              <a:t>помиловать.</a:t>
            </a:r>
            <a:endParaRPr lang="ru-RU" sz="4800" b="1"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85720" y="1785926"/>
            <a:ext cx="8429684" cy="1754326"/>
          </a:xfrm>
          <a:prstGeom prst="rect">
            <a:avLst/>
          </a:prstGeom>
          <a:noFill/>
        </p:spPr>
        <p:txBody>
          <a:bodyPr wrap="square" rtlCol="0">
            <a:spAutoFit/>
          </a:bodyPr>
          <a:lstStyle/>
          <a:p>
            <a:pPr lvl="0"/>
            <a:r>
              <a:rPr lang="ru-RU" sz="3600" b="1" dirty="0" smtClean="0"/>
              <a:t>Какой формой глагола является инфинитив?</a:t>
            </a:r>
          </a:p>
          <a:p>
            <a:endParaRPr lang="ru-RU" sz="3600" b="1" dirty="0"/>
          </a:p>
        </p:txBody>
      </p:sp>
      <p:sp>
        <p:nvSpPr>
          <p:cNvPr id="4" name="Прямоугольник 3"/>
          <p:cNvSpPr/>
          <p:nvPr/>
        </p:nvSpPr>
        <p:spPr>
          <a:xfrm>
            <a:off x="428596" y="500042"/>
            <a:ext cx="4500594"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357158" y="3929066"/>
            <a:ext cx="6357982"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4800" b="1" dirty="0" smtClean="0">
                <a:solidFill>
                  <a:srgbClr val="FF0000"/>
                </a:solidFill>
                <a:latin typeface="Georgia" pitchFamily="18" charset="0"/>
              </a:rPr>
              <a:t>Неопределённой формой </a:t>
            </a:r>
            <a:endParaRPr lang="ru-RU" sz="4800" b="1"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285720" y="1928802"/>
            <a:ext cx="8001056" cy="2308324"/>
          </a:xfrm>
          <a:prstGeom prst="rect">
            <a:avLst/>
          </a:prstGeom>
          <a:noFill/>
        </p:spPr>
        <p:txBody>
          <a:bodyPr wrap="square" rtlCol="0">
            <a:spAutoFit/>
          </a:bodyPr>
          <a:lstStyle/>
          <a:p>
            <a:pPr lvl="0"/>
            <a:r>
              <a:rPr lang="ru-RU" sz="3600" b="1" dirty="0" smtClean="0"/>
              <a:t>Сколько звуков в слове «ВЬЮГА»?</a:t>
            </a:r>
          </a:p>
          <a:p>
            <a:pPr lvl="0"/>
            <a:r>
              <a:rPr lang="ru-RU" sz="3600" b="1" i="1" dirty="0" smtClean="0"/>
              <a:t> </a:t>
            </a:r>
            <a:r>
              <a:rPr lang="ru-RU" sz="3600" b="1" dirty="0" smtClean="0"/>
              <a:t>Как называется раздел науки о языке, изучающий звуки? </a:t>
            </a:r>
            <a:endParaRPr lang="ru-RU" sz="3600" b="1" i="1" dirty="0" smtClean="0"/>
          </a:p>
          <a:p>
            <a:endParaRPr lang="ru-RU" sz="3600" b="1" dirty="0"/>
          </a:p>
        </p:txBody>
      </p:sp>
      <p:sp>
        <p:nvSpPr>
          <p:cNvPr id="5" name="Прямоугольник 4"/>
          <p:cNvSpPr/>
          <p:nvPr/>
        </p:nvSpPr>
        <p:spPr>
          <a:xfrm>
            <a:off x="428596" y="500042"/>
            <a:ext cx="4500594" cy="57150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357158" y="4357694"/>
            <a:ext cx="535785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4800" b="1" dirty="0" smtClean="0">
                <a:solidFill>
                  <a:srgbClr val="FF0000"/>
                </a:solidFill>
                <a:latin typeface="Georgia" pitchFamily="18" charset="0"/>
              </a:rPr>
              <a:t>5 звуков, фонетика</a:t>
            </a:r>
            <a:endParaRPr lang="ru-RU" sz="4800" b="1"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428596" y="500042"/>
            <a:ext cx="4500594" cy="571504"/>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571472" y="1571612"/>
            <a:ext cx="7929618" cy="2308324"/>
          </a:xfrm>
          <a:prstGeom prst="rect">
            <a:avLst/>
          </a:prstGeom>
          <a:noFill/>
        </p:spPr>
        <p:txBody>
          <a:bodyPr wrap="square" rtlCol="0">
            <a:spAutoFit/>
          </a:bodyPr>
          <a:lstStyle/>
          <a:p>
            <a:r>
              <a:rPr lang="ru-RU" sz="3600" b="1" dirty="0" smtClean="0"/>
              <a:t>Какое из этих слов не является именем числительным? Почему?</a:t>
            </a:r>
          </a:p>
          <a:p>
            <a:endParaRPr lang="ru-RU" sz="3600" b="1" dirty="0" smtClean="0"/>
          </a:p>
          <a:p>
            <a:r>
              <a:rPr lang="ru-RU" sz="3600" b="1" i="1" u="sng" dirty="0" smtClean="0"/>
              <a:t>ОБА, ОБЕ, ОБОИМ, ОБОИ</a:t>
            </a:r>
            <a:endParaRPr lang="ru-RU" sz="3600" b="1" i="1" u="sng" dirty="0"/>
          </a:p>
        </p:txBody>
      </p:sp>
      <p:sp>
        <p:nvSpPr>
          <p:cNvPr id="6" name="TextBox 5"/>
          <p:cNvSpPr txBox="1"/>
          <p:nvPr/>
        </p:nvSpPr>
        <p:spPr>
          <a:xfrm>
            <a:off x="285720" y="4572008"/>
            <a:ext cx="7715304"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sz="3200" b="1" i="1" u="sng" dirty="0" smtClean="0">
                <a:solidFill>
                  <a:srgbClr val="FF0000"/>
                </a:solidFill>
                <a:latin typeface="Georgia" pitchFamily="18" charset="0"/>
                <a:cs typeface="Times New Roman" pitchFamily="18" charset="0"/>
              </a:rPr>
              <a:t>Обои</a:t>
            </a:r>
            <a:r>
              <a:rPr lang="ru-RU" sz="3200" b="1" dirty="0" smtClean="0">
                <a:solidFill>
                  <a:srgbClr val="FF0000"/>
                </a:solidFill>
                <a:latin typeface="Georgia" pitchFamily="18" charset="0"/>
                <a:cs typeface="Times New Roman" pitchFamily="18" charset="0"/>
              </a:rPr>
              <a:t> - отделочный строительный материал, имя существительное</a:t>
            </a:r>
            <a:endParaRPr lang="ru-RU" sz="3200" dirty="0" smtClean="0">
              <a:solidFill>
                <a:srgbClr val="FF0000"/>
              </a:solidFill>
              <a:latin typeface="Georgia" pitchFamily="18" charset="0"/>
            </a:endParaRPr>
          </a:p>
          <a:p>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214282" y="4429132"/>
            <a:ext cx="8358246" cy="20005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sz="3200" b="1" i="1" u="sng" dirty="0" smtClean="0">
                <a:solidFill>
                  <a:srgbClr val="FF0000"/>
                </a:solidFill>
                <a:latin typeface="Georgia" pitchFamily="18" charset="0"/>
              </a:rPr>
              <a:t>Птичий базар </a:t>
            </a:r>
            <a:r>
              <a:rPr lang="ru-RU" sz="3200" b="1" dirty="0" smtClean="0">
                <a:solidFill>
                  <a:srgbClr val="FF0000"/>
                </a:solidFill>
                <a:latin typeface="Georgia" pitchFamily="18" charset="0"/>
              </a:rPr>
              <a:t>– </a:t>
            </a:r>
            <a:r>
              <a:rPr lang="ru-RU" sz="2800" b="1" dirty="0" smtClean="0">
                <a:solidFill>
                  <a:srgbClr val="FF0000"/>
                </a:solidFill>
                <a:latin typeface="Georgia" pitchFamily="18" charset="0"/>
              </a:rPr>
              <a:t>место массового сбора птиц на берегу, пустая болтовня (перен.)</a:t>
            </a:r>
            <a:endParaRPr lang="ru-RU" sz="3200" b="1" dirty="0" smtClean="0">
              <a:solidFill>
                <a:srgbClr val="FF0000"/>
              </a:solidFill>
              <a:latin typeface="Georgia" pitchFamily="18" charset="0"/>
            </a:endParaRPr>
          </a:p>
          <a:p>
            <a:r>
              <a:rPr lang="ru-RU" sz="3200" b="1" i="1" u="sng" dirty="0" smtClean="0">
                <a:solidFill>
                  <a:srgbClr val="FF0000"/>
                </a:solidFill>
                <a:latin typeface="Georgia" pitchFamily="18" charset="0"/>
              </a:rPr>
              <a:t>Птичий рынок </a:t>
            </a:r>
            <a:r>
              <a:rPr lang="ru-RU" sz="3200" b="1" dirty="0" smtClean="0">
                <a:solidFill>
                  <a:srgbClr val="FF0000"/>
                </a:solidFill>
                <a:latin typeface="Georgia" pitchFamily="18" charset="0"/>
              </a:rPr>
              <a:t>– </a:t>
            </a:r>
            <a:r>
              <a:rPr lang="ru-RU" sz="2800" b="1" dirty="0" smtClean="0">
                <a:solidFill>
                  <a:srgbClr val="FF0000"/>
                </a:solidFill>
                <a:latin typeface="Georgia" pitchFamily="18" charset="0"/>
              </a:rPr>
              <a:t>место, где продают птиц и другую живность</a:t>
            </a:r>
            <a:endParaRPr lang="ru-RU" sz="3200" b="1" dirty="0">
              <a:solidFill>
                <a:srgbClr val="FF0000"/>
              </a:solidFill>
              <a:latin typeface="Georgia" pitchFamily="18" charset="0"/>
            </a:endParaRPr>
          </a:p>
        </p:txBody>
      </p:sp>
      <p:sp>
        <p:nvSpPr>
          <p:cNvPr id="5" name="Прямоугольник 4"/>
          <p:cNvSpPr/>
          <p:nvPr/>
        </p:nvSpPr>
        <p:spPr>
          <a:xfrm>
            <a:off x="428596" y="500042"/>
            <a:ext cx="4500594"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285720" y="1357298"/>
            <a:ext cx="8572560" cy="3416320"/>
          </a:xfrm>
          <a:prstGeom prst="rect">
            <a:avLst/>
          </a:prstGeom>
          <a:noFill/>
        </p:spPr>
        <p:txBody>
          <a:bodyPr wrap="square" rtlCol="0">
            <a:spAutoFit/>
          </a:bodyPr>
          <a:lstStyle/>
          <a:p>
            <a:pPr lvl="0"/>
            <a:r>
              <a:rPr lang="ru-RU" sz="3600" b="1" dirty="0" smtClean="0"/>
              <a:t>Слова базар и рынок – синонимы, но в некоторых сочетаниях отличаются друг от друга. Что означают выражения </a:t>
            </a:r>
          </a:p>
          <a:p>
            <a:pPr lvl="0"/>
            <a:r>
              <a:rPr lang="ru-RU" sz="3600" b="1" i="1" u="sng" dirty="0" smtClean="0"/>
              <a:t>птичий базар </a:t>
            </a:r>
            <a:r>
              <a:rPr lang="ru-RU" sz="3600" b="1" dirty="0" smtClean="0"/>
              <a:t>и </a:t>
            </a:r>
            <a:r>
              <a:rPr lang="ru-RU" sz="3600" b="1" i="1" u="sng" dirty="0" smtClean="0"/>
              <a:t>птичий рынок</a:t>
            </a:r>
            <a:r>
              <a:rPr lang="ru-RU" sz="3600" b="1" dirty="0" smtClean="0"/>
              <a:t>?</a:t>
            </a:r>
          </a:p>
          <a:p>
            <a:r>
              <a:rPr lang="ru-RU" sz="3600" b="1" dirty="0" smtClean="0"/>
              <a:t> </a:t>
            </a:r>
          </a:p>
          <a:p>
            <a:endParaRPr lang="ru-RU"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428596" y="500042"/>
            <a:ext cx="4500594" cy="57150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285720" y="2071678"/>
            <a:ext cx="8072494" cy="2308324"/>
          </a:xfrm>
          <a:prstGeom prst="rect">
            <a:avLst/>
          </a:prstGeom>
          <a:noFill/>
        </p:spPr>
        <p:txBody>
          <a:bodyPr wrap="square" rtlCol="0">
            <a:spAutoFit/>
          </a:bodyPr>
          <a:lstStyle/>
          <a:p>
            <a:r>
              <a:rPr lang="ru-RU" sz="3600" b="1" dirty="0" smtClean="0"/>
              <a:t>Какая буква самая молодая в русском алфавите? Известен её создатель, у неё есть «день  </a:t>
            </a:r>
            <a:r>
              <a:rPr lang="ru-RU" sz="3600" b="1" i="1" dirty="0" smtClean="0"/>
              <a:t>рождения», в 2007 году ей исполнилось 210 лет.</a:t>
            </a:r>
            <a:endParaRPr lang="ru-RU" sz="3600" b="1" dirty="0"/>
          </a:p>
        </p:txBody>
      </p:sp>
      <p:sp>
        <p:nvSpPr>
          <p:cNvPr id="5" name="TextBox 4"/>
          <p:cNvSpPr txBox="1"/>
          <p:nvPr/>
        </p:nvSpPr>
        <p:spPr>
          <a:xfrm>
            <a:off x="285720" y="4857760"/>
            <a:ext cx="500066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4800" b="1" dirty="0" smtClean="0">
                <a:solidFill>
                  <a:srgbClr val="FF0000"/>
                </a:solidFill>
                <a:latin typeface="Georgia" pitchFamily="18" charset="0"/>
              </a:rPr>
              <a:t>Буква «Ё»</a:t>
            </a:r>
            <a:endParaRPr lang="ru-RU" sz="4800" b="1"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3" name="Picture 2" descr="I:\компьютер 1\внеклассные мероприятия по РЯ и ЛИТ-РЕ\v_ulyanovske_4_sentyabrya_20.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7158" y="428604"/>
            <a:ext cx="6000792" cy="600079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428596" y="500042"/>
            <a:ext cx="4500594" cy="571504"/>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57158" y="1928802"/>
            <a:ext cx="8429684" cy="1200329"/>
          </a:xfrm>
          <a:prstGeom prst="rect">
            <a:avLst/>
          </a:prstGeom>
          <a:noFill/>
        </p:spPr>
        <p:txBody>
          <a:bodyPr wrap="square" rtlCol="0">
            <a:spAutoFit/>
          </a:bodyPr>
          <a:lstStyle/>
          <a:p>
            <a:r>
              <a:rPr lang="ru-RU" sz="3600" b="1" dirty="0" smtClean="0"/>
              <a:t>Назовите способы русского словообразования</a:t>
            </a:r>
            <a:endParaRPr lang="ru-RU" sz="3600" b="1" dirty="0"/>
          </a:p>
        </p:txBody>
      </p:sp>
      <p:sp>
        <p:nvSpPr>
          <p:cNvPr id="5" name="TextBox 4"/>
          <p:cNvSpPr txBox="1"/>
          <p:nvPr/>
        </p:nvSpPr>
        <p:spPr>
          <a:xfrm>
            <a:off x="214282" y="3786190"/>
            <a:ext cx="8143932"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sz="3200" b="1" dirty="0" smtClean="0">
                <a:solidFill>
                  <a:srgbClr val="FF0000"/>
                </a:solidFill>
                <a:latin typeface="Georgia" pitchFamily="18" charset="0"/>
              </a:rPr>
              <a:t>Приставочный, суффиксальный, приставочно-суффиксальный, сложение основ с соединительной гласной, сложение основ без соединительной гласной</a:t>
            </a:r>
            <a:endParaRPr lang="ru-RU" sz="3200" b="1"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428596" y="500042"/>
            <a:ext cx="4500594"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57158" y="2000240"/>
            <a:ext cx="7643866" cy="1754326"/>
          </a:xfrm>
          <a:prstGeom prst="rect">
            <a:avLst/>
          </a:prstGeom>
          <a:noFill/>
        </p:spPr>
        <p:txBody>
          <a:bodyPr wrap="square" rtlCol="0">
            <a:spAutoFit/>
          </a:bodyPr>
          <a:lstStyle/>
          <a:p>
            <a:pPr lvl="0"/>
            <a:r>
              <a:rPr lang="ru-RU" sz="3600" b="1" dirty="0" smtClean="0"/>
              <a:t>Кто составил «Толковый словарь живого великорусского языка»?</a:t>
            </a:r>
          </a:p>
          <a:p>
            <a:endParaRPr lang="ru-RU" sz="3600" b="1" dirty="0"/>
          </a:p>
        </p:txBody>
      </p:sp>
      <p:sp>
        <p:nvSpPr>
          <p:cNvPr id="5" name="TextBox 4"/>
          <p:cNvSpPr txBox="1"/>
          <p:nvPr/>
        </p:nvSpPr>
        <p:spPr>
          <a:xfrm>
            <a:off x="214282" y="4857760"/>
            <a:ext cx="7215238"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sz="3200" b="1" dirty="0" smtClean="0">
                <a:solidFill>
                  <a:srgbClr val="FF0000"/>
                </a:solidFill>
                <a:latin typeface="Georgia" pitchFamily="18" charset="0"/>
              </a:rPr>
              <a:t>Над созданием своего словаря В.И.Даль трудился 47 лет.</a:t>
            </a:r>
            <a:endParaRPr lang="ru-RU" sz="3200"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85720" y="1285860"/>
            <a:ext cx="8501122" cy="3970318"/>
          </a:xfrm>
          <a:prstGeom prst="rect">
            <a:avLst/>
          </a:prstGeom>
          <a:noFill/>
        </p:spPr>
        <p:txBody>
          <a:bodyPr wrap="square" rtlCol="0">
            <a:spAutoFit/>
          </a:bodyPr>
          <a:lstStyle/>
          <a:p>
            <a:r>
              <a:rPr lang="ru-RU" sz="3600" b="1" dirty="0" smtClean="0"/>
              <a:t>Эти знаки появились значительно позже, чем была изобретена письменность. Без них люди прекрасно обходились если не тысячи, то сотни лет. Зато современный человек вынужден тратить годы на освоение этой премудрости. Что это за знаки?</a:t>
            </a:r>
            <a:endParaRPr lang="ru-RU" sz="3600" b="1" dirty="0"/>
          </a:p>
        </p:txBody>
      </p:sp>
      <p:sp>
        <p:nvSpPr>
          <p:cNvPr id="4" name="TextBox 3"/>
          <p:cNvSpPr txBox="1"/>
          <p:nvPr/>
        </p:nvSpPr>
        <p:spPr>
          <a:xfrm>
            <a:off x="285720" y="5429264"/>
            <a:ext cx="8143932"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sz="3200" b="1" dirty="0" smtClean="0">
                <a:solidFill>
                  <a:srgbClr val="FF0000"/>
                </a:solidFill>
                <a:latin typeface="Georgia" pitchFamily="18" charset="0"/>
              </a:rPr>
              <a:t>Пунктуационные знаки (</a:t>
            </a:r>
            <a:r>
              <a:rPr lang="ru-RU" sz="3200" b="1" dirty="0" err="1" smtClean="0">
                <a:solidFill>
                  <a:srgbClr val="FF0000"/>
                </a:solidFill>
                <a:latin typeface="Georgia" pitchFamily="18" charset="0"/>
              </a:rPr>
              <a:t>знаки</a:t>
            </a:r>
            <a:r>
              <a:rPr lang="ru-RU" sz="3200" b="1" dirty="0" smtClean="0">
                <a:solidFill>
                  <a:srgbClr val="FF0000"/>
                </a:solidFill>
                <a:latin typeface="Georgia" pitchFamily="18" charset="0"/>
              </a:rPr>
              <a:t> препинания)</a:t>
            </a:r>
            <a:endParaRPr lang="ru-RU" sz="3200" b="1" dirty="0">
              <a:solidFill>
                <a:srgbClr val="FF0000"/>
              </a:solidFill>
              <a:latin typeface="Georgia" pitchFamily="18" charset="0"/>
            </a:endParaRPr>
          </a:p>
        </p:txBody>
      </p:sp>
      <p:sp>
        <p:nvSpPr>
          <p:cNvPr id="5" name="Прямоугольник 4"/>
          <p:cNvSpPr/>
          <p:nvPr/>
        </p:nvSpPr>
        <p:spPr>
          <a:xfrm>
            <a:off x="428596" y="500042"/>
            <a:ext cx="4500594" cy="571504"/>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357158" y="1714488"/>
            <a:ext cx="8358246" cy="2923877"/>
          </a:xfrm>
          <a:prstGeom prst="rect">
            <a:avLst/>
          </a:prstGeom>
          <a:noFill/>
        </p:spPr>
        <p:txBody>
          <a:bodyPr wrap="square" rtlCol="0">
            <a:spAutoFit/>
          </a:bodyPr>
          <a:lstStyle/>
          <a:p>
            <a:pPr algn="ctr"/>
            <a:r>
              <a:rPr lang="ru-RU" sz="3600" b="1" dirty="0" smtClean="0">
                <a:latin typeface="Georgia" pitchFamily="18" charset="0"/>
              </a:rPr>
              <a:t>Мой верный друг! мой враг коварный!</a:t>
            </a:r>
            <a:br>
              <a:rPr lang="ru-RU" sz="3600" b="1" dirty="0" smtClean="0">
                <a:latin typeface="Georgia" pitchFamily="18" charset="0"/>
              </a:rPr>
            </a:br>
            <a:r>
              <a:rPr lang="ru-RU" sz="3600" b="1" dirty="0" smtClean="0">
                <a:latin typeface="Georgia" pitchFamily="18" charset="0"/>
              </a:rPr>
              <a:t>Мой царь! мой раб! родной язык!</a:t>
            </a:r>
          </a:p>
          <a:p>
            <a:pPr algn="ctr"/>
            <a:r>
              <a:rPr lang="ru-RU" sz="2000" b="1" dirty="0" smtClean="0"/>
              <a:t> </a:t>
            </a:r>
          </a:p>
          <a:p>
            <a:pPr algn="ctr"/>
            <a:endParaRPr lang="ru-RU" sz="2000" b="1" dirty="0"/>
          </a:p>
        </p:txBody>
      </p:sp>
      <p:pic>
        <p:nvPicPr>
          <p:cNvPr id="1029" name="Picture 5" descr="I:\рабочий стол до восстановления системы\картинки\Копия cbNo7NRSKz.gif"/>
          <p:cNvPicPr>
            <a:picLocks noChangeAspect="1" noChangeArrowheads="1"/>
          </p:cNvPicPr>
          <p:nvPr/>
        </p:nvPicPr>
        <p:blipFill>
          <a:blip r:embed="rId3" cstate="print"/>
          <a:srcRect/>
          <a:stretch>
            <a:fillRect/>
          </a:stretch>
        </p:blipFill>
        <p:spPr bwMode="auto">
          <a:xfrm>
            <a:off x="6215074" y="4697144"/>
            <a:ext cx="2714644" cy="216085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571472" y="857232"/>
            <a:ext cx="7945188" cy="1323439"/>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8000" b="1" cap="none" spc="0" dirty="0" smtClean="0">
                <a:ln>
                  <a:solidFill>
                    <a:schemeClr val="tx1"/>
                  </a:solidFill>
                </a:ln>
                <a:solidFill>
                  <a:srgbClr val="00B050"/>
                </a:solidFill>
                <a:effectLst>
                  <a:glow rad="139700">
                    <a:schemeClr val="accent3">
                      <a:satMod val="175000"/>
                      <a:alpha val="40000"/>
                    </a:schemeClr>
                  </a:glow>
                </a:effectLst>
              </a:rPr>
              <a:t>До новых встреч!</a:t>
            </a:r>
            <a:endParaRPr lang="ru-RU" sz="8000" b="1" cap="none" spc="0" dirty="0">
              <a:ln>
                <a:solidFill>
                  <a:schemeClr val="tx1"/>
                </a:solidFill>
              </a:ln>
              <a:solidFill>
                <a:srgbClr val="00B050"/>
              </a:solidFill>
              <a:effectLst>
                <a:glow rad="139700">
                  <a:schemeClr val="accent3">
                    <a:satMod val="175000"/>
                    <a:alpha val="40000"/>
                  </a:schemeClr>
                </a:glow>
              </a:effectLst>
            </a:endParaRPr>
          </a:p>
        </p:txBody>
      </p:sp>
      <p:pic>
        <p:nvPicPr>
          <p:cNvPr id="4" name="Picture 2" descr="http://two-schoolsev.ucoz.ru/images/1g.gif"/>
          <p:cNvPicPr>
            <a:picLocks noChangeAspect="1" noChangeArrowheads="1"/>
          </p:cNvPicPr>
          <p:nvPr/>
        </p:nvPicPr>
        <p:blipFill>
          <a:blip r:embed="rId3" cstate="print"/>
          <a:srcRect/>
          <a:stretch>
            <a:fillRect/>
          </a:stretch>
        </p:blipFill>
        <p:spPr bwMode="auto">
          <a:xfrm>
            <a:off x="500034" y="2357430"/>
            <a:ext cx="3786193" cy="40265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357158" y="1000108"/>
            <a:ext cx="8358246" cy="3416320"/>
          </a:xfrm>
          <a:prstGeom prst="rect">
            <a:avLst/>
          </a:prstGeom>
          <a:noFill/>
        </p:spPr>
        <p:txBody>
          <a:bodyPr wrap="square" rtlCol="0">
            <a:spAutoFit/>
          </a:bodyPr>
          <a:lstStyle/>
          <a:p>
            <a:r>
              <a:rPr lang="ru-RU" sz="3600" b="1" i="1" dirty="0" smtClean="0"/>
              <a:t>Корень мой находиться в </a:t>
            </a:r>
            <a:r>
              <a:rPr lang="ru-RU" sz="3600" b="1" i="1" u="sng" dirty="0" smtClean="0"/>
              <a:t>цене</a:t>
            </a:r>
            <a:r>
              <a:rPr lang="ru-RU" sz="3600" b="1" i="1" dirty="0" smtClean="0"/>
              <a:t>, </a:t>
            </a:r>
            <a:br>
              <a:rPr lang="ru-RU" sz="3600" b="1" i="1" dirty="0" smtClean="0"/>
            </a:br>
            <a:r>
              <a:rPr lang="ru-RU" sz="3600" b="1" i="1" dirty="0" smtClean="0"/>
              <a:t>В </a:t>
            </a:r>
            <a:r>
              <a:rPr lang="ru-RU" sz="3600" b="1" i="1" u="sng" dirty="0" smtClean="0"/>
              <a:t>очерке</a:t>
            </a:r>
            <a:r>
              <a:rPr lang="ru-RU" sz="3600" b="1" i="1" dirty="0" smtClean="0"/>
              <a:t> найди приставку мне, </a:t>
            </a:r>
            <a:br>
              <a:rPr lang="ru-RU" sz="3600" b="1" i="1" dirty="0" smtClean="0"/>
            </a:br>
            <a:r>
              <a:rPr lang="ru-RU" sz="3600" b="1" i="1" dirty="0" smtClean="0"/>
              <a:t>Суффикс мой в </a:t>
            </a:r>
            <a:r>
              <a:rPr lang="ru-RU" sz="3600" b="1" i="1" u="sng" dirty="0" smtClean="0"/>
              <a:t>тетрадке</a:t>
            </a:r>
            <a:r>
              <a:rPr lang="ru-RU" sz="3600" b="1" i="1" dirty="0" smtClean="0"/>
              <a:t> вы встречали, </a:t>
            </a:r>
            <a:br>
              <a:rPr lang="ru-RU" sz="3600" b="1" i="1" dirty="0" smtClean="0"/>
            </a:br>
            <a:r>
              <a:rPr lang="ru-RU" sz="3600" b="1" i="1" dirty="0" smtClean="0"/>
              <a:t>Вся же - в дневнике я и журнале. </a:t>
            </a:r>
            <a:br>
              <a:rPr lang="ru-RU" sz="3600" b="1" i="1" dirty="0" smtClean="0"/>
            </a:br>
            <a:endParaRPr lang="ru-RU" sz="3600" b="1" i="1" dirty="0"/>
          </a:p>
        </p:txBody>
      </p:sp>
      <p:sp>
        <p:nvSpPr>
          <p:cNvPr id="4" name="TextBox 3"/>
          <p:cNvSpPr txBox="1"/>
          <p:nvPr/>
        </p:nvSpPr>
        <p:spPr>
          <a:xfrm>
            <a:off x="1142976" y="5143512"/>
            <a:ext cx="342902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4800" b="1" dirty="0" smtClean="0">
                <a:solidFill>
                  <a:srgbClr val="FF0000"/>
                </a:solidFill>
                <a:latin typeface="Georgia" pitchFamily="18" charset="0"/>
              </a:rPr>
              <a:t>ОЦЕНКА</a:t>
            </a:r>
            <a:endParaRPr lang="ru-RU" sz="4800" b="1" dirty="0">
              <a:solidFill>
                <a:srgbClr val="FF0000"/>
              </a:solidFill>
              <a:latin typeface="Georgia" pitchFamily="18" charset="0"/>
            </a:endParaRPr>
          </a:p>
        </p:txBody>
      </p:sp>
      <p:sp>
        <p:nvSpPr>
          <p:cNvPr id="6" name="TextBox 5"/>
          <p:cNvSpPr txBox="1"/>
          <p:nvPr/>
        </p:nvSpPr>
        <p:spPr>
          <a:xfrm>
            <a:off x="1142976" y="214290"/>
            <a:ext cx="4214842" cy="707886"/>
          </a:xfrm>
          <a:prstGeom prst="rect">
            <a:avLst/>
          </a:prstGeom>
          <a:noFill/>
        </p:spPr>
        <p:txBody>
          <a:bodyPr wrap="square" rtlCol="0">
            <a:spAutoFit/>
          </a:bodyPr>
          <a:lstStyle/>
          <a:p>
            <a:r>
              <a:rPr lang="ru-RU" sz="4000" b="1" dirty="0" smtClean="0">
                <a:solidFill>
                  <a:srgbClr val="FFFF00"/>
                </a:solidFill>
                <a:latin typeface="Georgia" pitchFamily="18" charset="0"/>
              </a:rPr>
              <a:t>Тренировка!</a:t>
            </a:r>
            <a:endParaRPr lang="ru-RU" sz="4000" b="1" dirty="0">
              <a:solidFill>
                <a:srgbClr val="FFFF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71538" y="1142984"/>
            <a:ext cx="7643866" cy="2308324"/>
          </a:xfrm>
          <a:prstGeom prst="rect">
            <a:avLst/>
          </a:prstGeom>
          <a:noFill/>
        </p:spPr>
        <p:txBody>
          <a:bodyPr wrap="square" rtlCol="0">
            <a:spAutoFit/>
          </a:bodyPr>
          <a:lstStyle/>
          <a:p>
            <a:r>
              <a:rPr lang="ru-RU" sz="3600" b="1" i="1" dirty="0" smtClean="0"/>
              <a:t>Корнем с </a:t>
            </a:r>
            <a:r>
              <a:rPr lang="ru-RU" sz="3600" b="1" i="1" u="sng" dirty="0" smtClean="0"/>
              <a:t>дорогой</a:t>
            </a:r>
            <a:r>
              <a:rPr lang="ru-RU" sz="3600" b="1" i="1" dirty="0" smtClean="0"/>
              <a:t> роднится,</a:t>
            </a:r>
            <a:br>
              <a:rPr lang="ru-RU" sz="3600" b="1" i="1" dirty="0" smtClean="0"/>
            </a:br>
            <a:r>
              <a:rPr lang="ru-RU" sz="3600" b="1" i="1" dirty="0" smtClean="0"/>
              <a:t>В </a:t>
            </a:r>
            <a:r>
              <a:rPr lang="ru-RU" sz="3600" b="1" i="1" u="sng" dirty="0" smtClean="0"/>
              <a:t>сборе</a:t>
            </a:r>
            <a:r>
              <a:rPr lang="ru-RU" sz="3600" b="1" i="1" dirty="0" smtClean="0"/>
              <a:t> приставка таится, </a:t>
            </a:r>
            <a:br>
              <a:rPr lang="ru-RU" sz="3600" b="1" i="1" dirty="0" smtClean="0"/>
            </a:br>
            <a:r>
              <a:rPr lang="ru-RU" sz="3600" b="1" i="1" dirty="0" smtClean="0"/>
              <a:t>Суффикс, как в слове </a:t>
            </a:r>
            <a:r>
              <a:rPr lang="ru-RU" sz="3600" b="1" i="1" u="sng" dirty="0" smtClean="0"/>
              <a:t>дневник</a:t>
            </a:r>
            <a:r>
              <a:rPr lang="ru-RU" sz="3600" b="1" i="1" dirty="0" smtClean="0"/>
              <a:t>,</a:t>
            </a:r>
            <a:br>
              <a:rPr lang="ru-RU" sz="3600" b="1" i="1" dirty="0" smtClean="0"/>
            </a:br>
            <a:r>
              <a:rPr lang="ru-RU" sz="3600" b="1" i="1" dirty="0" smtClean="0"/>
              <a:t>Целым я в космос проник. </a:t>
            </a:r>
            <a:endParaRPr lang="ru-RU" sz="3600" b="1" i="1" dirty="0"/>
          </a:p>
        </p:txBody>
      </p:sp>
      <p:sp>
        <p:nvSpPr>
          <p:cNvPr id="4" name="TextBox 3"/>
          <p:cNvSpPr txBox="1"/>
          <p:nvPr/>
        </p:nvSpPr>
        <p:spPr>
          <a:xfrm>
            <a:off x="714348" y="5143512"/>
            <a:ext cx="4429156"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4800" b="1" dirty="0" smtClean="0">
                <a:solidFill>
                  <a:srgbClr val="FF0000"/>
                </a:solidFill>
                <a:latin typeface="Georgia" pitchFamily="18" charset="0"/>
              </a:rPr>
              <a:t>СПУТНИК</a:t>
            </a:r>
            <a:endParaRPr lang="ru-RU" sz="4800" b="1"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357158" y="714356"/>
            <a:ext cx="8786842" cy="3416320"/>
          </a:xfrm>
          <a:prstGeom prst="rect">
            <a:avLst/>
          </a:prstGeom>
          <a:noFill/>
        </p:spPr>
        <p:txBody>
          <a:bodyPr wrap="square" rtlCol="0">
            <a:spAutoFit/>
          </a:bodyPr>
          <a:lstStyle/>
          <a:p>
            <a:r>
              <a:rPr lang="ru-RU" sz="3600" b="1" i="1" dirty="0" smtClean="0"/>
              <a:t>Корень извлечь из </a:t>
            </a:r>
            <a:r>
              <a:rPr lang="ru-RU" sz="3600" b="1" i="1" u="sng" dirty="0" smtClean="0"/>
              <a:t>начинки</a:t>
            </a:r>
            <a:r>
              <a:rPr lang="ru-RU" sz="3600" b="1" i="1" dirty="0" smtClean="0"/>
              <a:t> не сложно, </a:t>
            </a:r>
            <a:br>
              <a:rPr lang="ru-RU" sz="3600" b="1" i="1" dirty="0" smtClean="0"/>
            </a:br>
            <a:r>
              <a:rPr lang="ru-RU" sz="3600" b="1" i="1" dirty="0" smtClean="0"/>
              <a:t>Приставка в </a:t>
            </a:r>
            <a:r>
              <a:rPr lang="ru-RU" sz="3600" b="1" i="1" u="sng" dirty="0" smtClean="0"/>
              <a:t>сосуде</a:t>
            </a:r>
            <a:r>
              <a:rPr lang="ru-RU" sz="3600" b="1" i="1" dirty="0" smtClean="0"/>
              <a:t> хранится надёжно, </a:t>
            </a:r>
            <a:br>
              <a:rPr lang="ru-RU" sz="3600" b="1" i="1" dirty="0" smtClean="0"/>
            </a:br>
            <a:r>
              <a:rPr lang="ru-RU" sz="3600" b="1" i="1" dirty="0" smtClean="0"/>
              <a:t>Суффикс в </a:t>
            </a:r>
            <a:r>
              <a:rPr lang="ru-RU" sz="3600" b="1" i="1" u="sng" dirty="0" smtClean="0"/>
              <a:t>черчении</a:t>
            </a:r>
            <a:r>
              <a:rPr lang="ru-RU" sz="3600" b="1" i="1" dirty="0" smtClean="0"/>
              <a:t> ясно услышишь, </a:t>
            </a:r>
            <a:br>
              <a:rPr lang="ru-RU" sz="3600" b="1" i="1" dirty="0" smtClean="0"/>
            </a:br>
            <a:r>
              <a:rPr lang="ru-RU" sz="3600" b="1" i="1" dirty="0" smtClean="0"/>
              <a:t>Вместе на темы различные пишешь. </a:t>
            </a:r>
            <a:br>
              <a:rPr lang="ru-RU" sz="3600" b="1" i="1" dirty="0" smtClean="0"/>
            </a:br>
            <a:endParaRPr lang="ru-RU" sz="3600" b="1" i="1" dirty="0" smtClean="0"/>
          </a:p>
          <a:p>
            <a:endParaRPr lang="ru-RU" sz="3600" b="1" i="1" dirty="0"/>
          </a:p>
        </p:txBody>
      </p:sp>
      <p:sp>
        <p:nvSpPr>
          <p:cNvPr id="4" name="TextBox 3"/>
          <p:cNvSpPr txBox="1"/>
          <p:nvPr/>
        </p:nvSpPr>
        <p:spPr>
          <a:xfrm>
            <a:off x="571472" y="4357694"/>
            <a:ext cx="485778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4800" b="1" dirty="0" smtClean="0">
                <a:solidFill>
                  <a:srgbClr val="FF0000"/>
                </a:solidFill>
                <a:latin typeface="Georgia" pitchFamily="18" charset="0"/>
              </a:rPr>
              <a:t>СОЧИНЕНИЕ</a:t>
            </a:r>
            <a:endParaRPr lang="ru-RU" sz="4800" b="1"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428596" y="785794"/>
            <a:ext cx="8429684" cy="3416320"/>
          </a:xfrm>
          <a:prstGeom prst="rect">
            <a:avLst/>
          </a:prstGeom>
          <a:noFill/>
        </p:spPr>
        <p:txBody>
          <a:bodyPr wrap="square" rtlCol="0">
            <a:spAutoFit/>
          </a:bodyPr>
          <a:lstStyle/>
          <a:p>
            <a:r>
              <a:rPr lang="ru-RU" sz="3600" b="1" i="1" dirty="0" smtClean="0"/>
              <a:t>Корень мой в </a:t>
            </a:r>
            <a:r>
              <a:rPr lang="ru-RU" sz="3600" b="1" i="1" u="sng" dirty="0" smtClean="0"/>
              <a:t>сказке</a:t>
            </a:r>
            <a:r>
              <a:rPr lang="ru-RU" sz="3600" b="1" i="1" dirty="0" smtClean="0"/>
              <a:t> найдёте, </a:t>
            </a:r>
            <a:br>
              <a:rPr lang="ru-RU" sz="3600" b="1" i="1" dirty="0" smtClean="0"/>
            </a:br>
            <a:r>
              <a:rPr lang="ru-RU" sz="3600" b="1" i="1" dirty="0" smtClean="0"/>
              <a:t>Суффикс у </a:t>
            </a:r>
            <a:r>
              <a:rPr lang="ru-RU" sz="3600" b="1" i="1" u="sng" dirty="0" smtClean="0"/>
              <a:t>извозчика</a:t>
            </a:r>
            <a:r>
              <a:rPr lang="ru-RU" sz="3600" b="1" i="1" dirty="0" smtClean="0"/>
              <a:t> возьмёте, </a:t>
            </a:r>
            <a:br>
              <a:rPr lang="ru-RU" sz="3600" b="1" i="1" dirty="0" smtClean="0"/>
            </a:br>
            <a:r>
              <a:rPr lang="ru-RU" sz="3600" b="1" i="1" dirty="0" smtClean="0"/>
              <a:t>Приставка та же, что в слове </a:t>
            </a:r>
            <a:r>
              <a:rPr lang="ru-RU" sz="3600" b="1" i="1" u="sng" dirty="0" smtClean="0"/>
              <a:t>расход</a:t>
            </a:r>
            <a:r>
              <a:rPr lang="ru-RU" sz="3600" b="1" i="1" dirty="0" smtClean="0"/>
              <a:t>,</a:t>
            </a:r>
            <a:br>
              <a:rPr lang="ru-RU" sz="3600" b="1" i="1" dirty="0" smtClean="0"/>
            </a:br>
            <a:r>
              <a:rPr lang="ru-RU" sz="3600" b="1" i="1" dirty="0" smtClean="0"/>
              <a:t>Целым я излагаю событий ход.</a:t>
            </a:r>
            <a:br>
              <a:rPr lang="ru-RU" sz="3600" b="1" i="1" dirty="0" smtClean="0"/>
            </a:br>
            <a:endParaRPr lang="ru-RU" sz="3600" b="1" i="1" dirty="0" smtClean="0"/>
          </a:p>
          <a:p>
            <a:endParaRPr lang="ru-RU" sz="3600" b="1" i="1" dirty="0"/>
          </a:p>
        </p:txBody>
      </p:sp>
      <p:sp>
        <p:nvSpPr>
          <p:cNvPr id="4" name="TextBox 3"/>
          <p:cNvSpPr txBox="1"/>
          <p:nvPr/>
        </p:nvSpPr>
        <p:spPr>
          <a:xfrm>
            <a:off x="357158" y="4357694"/>
            <a:ext cx="535785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sz="4800" b="1" dirty="0" smtClean="0">
                <a:solidFill>
                  <a:srgbClr val="FF0000"/>
                </a:solidFill>
                <a:latin typeface="Georgia" pitchFamily="18" charset="0"/>
              </a:rPr>
              <a:t>РАССКАЗЧИК</a:t>
            </a:r>
            <a:endParaRPr lang="ru-RU" sz="4800" b="1"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357158" y="1214422"/>
            <a:ext cx="8215370" cy="5755422"/>
          </a:xfrm>
          <a:prstGeom prst="rect">
            <a:avLst/>
          </a:prstGeom>
          <a:noFill/>
        </p:spPr>
        <p:txBody>
          <a:bodyPr wrap="square" rtlCol="0">
            <a:spAutoFit/>
          </a:bodyPr>
          <a:lstStyle/>
          <a:p>
            <a:pPr>
              <a:lnSpc>
                <a:spcPct val="150000"/>
              </a:lnSpc>
            </a:pPr>
            <a:r>
              <a:rPr lang="ru-RU" sz="3200" b="1" dirty="0" smtClean="0">
                <a:latin typeface="Georgia" pitchFamily="18" charset="0"/>
              </a:rPr>
              <a:t>В </a:t>
            </a:r>
            <a:r>
              <a:rPr lang="ru-RU" sz="3200" b="1" dirty="0" err="1" smtClean="0">
                <a:latin typeface="Georgia" pitchFamily="18" charset="0"/>
              </a:rPr>
              <a:t>талпе</a:t>
            </a:r>
            <a:r>
              <a:rPr lang="ru-RU" sz="3200" b="1" dirty="0" smtClean="0">
                <a:latin typeface="Georgia" pitchFamily="18" charset="0"/>
              </a:rPr>
              <a:t> могучих сыновей,                     </a:t>
            </a:r>
          </a:p>
          <a:p>
            <a:pPr>
              <a:lnSpc>
                <a:spcPct val="150000"/>
              </a:lnSpc>
            </a:pPr>
            <a:r>
              <a:rPr lang="ru-RU" sz="3200" b="1" dirty="0" smtClean="0">
                <a:latin typeface="Georgia" pitchFamily="18" charset="0"/>
              </a:rPr>
              <a:t>С друзьями, в гриднице высокой</a:t>
            </a:r>
          </a:p>
          <a:p>
            <a:pPr>
              <a:lnSpc>
                <a:spcPct val="150000"/>
              </a:lnSpc>
            </a:pPr>
            <a:r>
              <a:rPr lang="ru-RU" sz="3200" b="1" dirty="0" err="1" smtClean="0">
                <a:latin typeface="Georgia" pitchFamily="18" charset="0"/>
              </a:rPr>
              <a:t>Владимер</a:t>
            </a:r>
            <a:r>
              <a:rPr lang="ru-RU" sz="3200" b="1" dirty="0" smtClean="0">
                <a:latin typeface="Georgia" pitchFamily="18" charset="0"/>
              </a:rPr>
              <a:t> -  </a:t>
            </a:r>
            <a:r>
              <a:rPr lang="ru-RU" sz="3200" b="1" dirty="0" err="1" smtClean="0">
                <a:latin typeface="Georgia" pitchFamily="18" charset="0"/>
              </a:rPr>
              <a:t>сонце</a:t>
            </a:r>
            <a:r>
              <a:rPr lang="ru-RU" sz="3200" b="1" dirty="0" smtClean="0">
                <a:latin typeface="Georgia" pitchFamily="18" charset="0"/>
              </a:rPr>
              <a:t> пировал</a:t>
            </a:r>
          </a:p>
          <a:p>
            <a:pPr>
              <a:lnSpc>
                <a:spcPct val="150000"/>
              </a:lnSpc>
            </a:pPr>
            <a:r>
              <a:rPr lang="ru-RU" sz="3200" b="1" dirty="0" smtClean="0">
                <a:latin typeface="Georgia" pitchFamily="18" charset="0"/>
              </a:rPr>
              <a:t>Меньшую </a:t>
            </a:r>
            <a:r>
              <a:rPr lang="ru-RU" sz="3200" b="1" dirty="0" err="1" smtClean="0">
                <a:latin typeface="Georgia" pitchFamily="18" charset="0"/>
              </a:rPr>
              <a:t>доч</a:t>
            </a:r>
            <a:r>
              <a:rPr lang="ru-RU" sz="3200" b="1" dirty="0" smtClean="0">
                <a:latin typeface="Georgia" pitchFamily="18" charset="0"/>
              </a:rPr>
              <a:t>    он выдавал</a:t>
            </a:r>
          </a:p>
          <a:p>
            <a:pPr>
              <a:lnSpc>
                <a:spcPct val="150000"/>
              </a:lnSpc>
            </a:pPr>
            <a:r>
              <a:rPr lang="ru-RU" sz="3200" b="1" dirty="0" smtClean="0">
                <a:latin typeface="Georgia" pitchFamily="18" charset="0"/>
              </a:rPr>
              <a:t>За князя храброго Руслана,                    </a:t>
            </a:r>
          </a:p>
          <a:p>
            <a:pPr>
              <a:lnSpc>
                <a:spcPct val="150000"/>
              </a:lnSpc>
            </a:pPr>
            <a:r>
              <a:rPr lang="ru-RU" sz="3200" b="1" dirty="0" smtClean="0">
                <a:latin typeface="Georgia" pitchFamily="18" charset="0"/>
              </a:rPr>
              <a:t>И мед из тяжкого стакана</a:t>
            </a:r>
          </a:p>
          <a:p>
            <a:pPr>
              <a:lnSpc>
                <a:spcPct val="150000"/>
              </a:lnSpc>
            </a:pPr>
            <a:r>
              <a:rPr lang="ru-RU" sz="3200" b="1" dirty="0" smtClean="0">
                <a:latin typeface="Georgia" pitchFamily="18" charset="0"/>
              </a:rPr>
              <a:t>За их здоровье выпивал.</a:t>
            </a:r>
          </a:p>
          <a:p>
            <a:endParaRPr lang="ru-RU" sz="3200" b="1" dirty="0">
              <a:latin typeface="Georgia" pitchFamily="18" charset="0"/>
            </a:endParaRPr>
          </a:p>
        </p:txBody>
      </p:sp>
      <p:sp>
        <p:nvSpPr>
          <p:cNvPr id="4" name="Прямоугольник с двумя вырезанными противолежащими углами 3"/>
          <p:cNvSpPr/>
          <p:nvPr/>
        </p:nvSpPr>
        <p:spPr>
          <a:xfrm>
            <a:off x="1428728" y="357166"/>
            <a:ext cx="4071966" cy="714380"/>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dirty="0"/>
          </a:p>
        </p:txBody>
      </p:sp>
      <p:sp>
        <p:nvSpPr>
          <p:cNvPr id="5" name="TextBox 4"/>
          <p:cNvSpPr txBox="1"/>
          <p:nvPr/>
        </p:nvSpPr>
        <p:spPr>
          <a:xfrm>
            <a:off x="2143108" y="357166"/>
            <a:ext cx="4572032" cy="646331"/>
          </a:xfrm>
          <a:prstGeom prst="rect">
            <a:avLst/>
          </a:prstGeom>
          <a:noFill/>
        </p:spPr>
        <p:txBody>
          <a:bodyPr wrap="square" rtlCol="0">
            <a:spAutoFit/>
          </a:bodyPr>
          <a:lstStyle/>
          <a:p>
            <a:r>
              <a:rPr lang="ru-RU" sz="3600" b="1" dirty="0" smtClean="0">
                <a:latin typeface="Georgia" pitchFamily="18" charset="0"/>
              </a:rPr>
              <a:t>ПРОЛОГ</a:t>
            </a:r>
            <a:endParaRPr lang="ru-RU" sz="3600" b="1" dirty="0">
              <a:latin typeface="Georgia" pitchFamily="18" charset="0"/>
            </a:endParaRPr>
          </a:p>
        </p:txBody>
      </p:sp>
      <p:cxnSp>
        <p:nvCxnSpPr>
          <p:cNvPr id="7" name="Прямая соединительная линия 6"/>
          <p:cNvCxnSpPr/>
          <p:nvPr/>
        </p:nvCxnSpPr>
        <p:spPr>
          <a:xfrm rot="16200000" flipH="1">
            <a:off x="964381" y="1607331"/>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00100" y="1071546"/>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о</a:t>
            </a:r>
            <a:endParaRPr lang="ru-RU" sz="3200" b="1" dirty="0">
              <a:solidFill>
                <a:srgbClr val="FFFF00"/>
              </a:solidFill>
              <a:latin typeface="Georgia" pitchFamily="18" charset="0"/>
            </a:endParaRPr>
          </a:p>
        </p:txBody>
      </p:sp>
      <p:cxnSp>
        <p:nvCxnSpPr>
          <p:cNvPr id="9" name="Прямая соединительная линия 8"/>
          <p:cNvCxnSpPr/>
          <p:nvPr/>
        </p:nvCxnSpPr>
        <p:spPr>
          <a:xfrm rot="16200000" flipH="1">
            <a:off x="2035951" y="3107529"/>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1670" y="2571744"/>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и</a:t>
            </a:r>
            <a:endParaRPr lang="ru-RU" sz="3200" b="1" dirty="0">
              <a:solidFill>
                <a:srgbClr val="FFFF00"/>
              </a:solidFill>
              <a:latin typeface="Georgia" pitchFamily="18" charset="0"/>
            </a:endParaRPr>
          </a:p>
        </p:txBody>
      </p:sp>
      <p:sp>
        <p:nvSpPr>
          <p:cNvPr id="11" name="TextBox 10"/>
          <p:cNvSpPr txBox="1"/>
          <p:nvPr/>
        </p:nvSpPr>
        <p:spPr>
          <a:xfrm>
            <a:off x="3357554" y="2571744"/>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л</a:t>
            </a:r>
            <a:endParaRPr lang="ru-RU" sz="3200" b="1" dirty="0">
              <a:solidFill>
                <a:srgbClr val="FFFF00"/>
              </a:solidFill>
              <a:latin typeface="Georgia" pitchFamily="18" charset="0"/>
            </a:endParaRPr>
          </a:p>
        </p:txBody>
      </p:sp>
      <p:sp>
        <p:nvSpPr>
          <p:cNvPr id="12" name="TextBox 11"/>
          <p:cNvSpPr txBox="1"/>
          <p:nvPr/>
        </p:nvSpPr>
        <p:spPr>
          <a:xfrm>
            <a:off x="3428992" y="3571876"/>
            <a:ext cx="428628" cy="584775"/>
          </a:xfrm>
          <a:prstGeom prst="rect">
            <a:avLst/>
          </a:prstGeom>
          <a:noFill/>
        </p:spPr>
        <p:txBody>
          <a:bodyPr wrap="square" rtlCol="0">
            <a:spAutoFit/>
          </a:bodyPr>
          <a:lstStyle/>
          <a:p>
            <a:r>
              <a:rPr lang="ru-RU" sz="3200" b="1" dirty="0" err="1" smtClean="0">
                <a:solidFill>
                  <a:srgbClr val="FFFF00"/>
                </a:solidFill>
                <a:latin typeface="Georgia" pitchFamily="18" charset="0"/>
              </a:rPr>
              <a:t>ь</a:t>
            </a:r>
            <a:endParaRPr lang="ru-RU" sz="3200" b="1" dirty="0">
              <a:solidFill>
                <a:srgbClr val="FFFF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285720" y="1142984"/>
            <a:ext cx="8358246" cy="6463308"/>
          </a:xfrm>
          <a:prstGeom prst="rect">
            <a:avLst/>
          </a:prstGeom>
          <a:noFill/>
        </p:spPr>
        <p:txBody>
          <a:bodyPr wrap="square" rtlCol="0">
            <a:spAutoFit/>
          </a:bodyPr>
          <a:lstStyle/>
          <a:p>
            <a:pPr>
              <a:lnSpc>
                <a:spcPct val="150000"/>
              </a:lnSpc>
            </a:pPr>
            <a:r>
              <a:rPr lang="ru-RU" sz="3600" b="1" dirty="0" smtClean="0">
                <a:latin typeface="Georgia" pitchFamily="18" charset="0"/>
              </a:rPr>
              <a:t>Уж </a:t>
            </a:r>
            <a:r>
              <a:rPr lang="ru-RU" sz="3600" b="1" dirty="0" err="1" smtClean="0">
                <a:latin typeface="Georgia" pitchFamily="18" charset="0"/>
              </a:rPr>
              <a:t>поблиднел</a:t>
            </a:r>
            <a:r>
              <a:rPr lang="ru-RU" sz="3600" b="1" dirty="0" smtClean="0">
                <a:latin typeface="Georgia" pitchFamily="18" charset="0"/>
              </a:rPr>
              <a:t> закат </a:t>
            </a:r>
            <a:r>
              <a:rPr lang="ru-RU" sz="3600" b="1" dirty="0" err="1" smtClean="0">
                <a:latin typeface="Georgia" pitchFamily="18" charset="0"/>
              </a:rPr>
              <a:t>румянный</a:t>
            </a:r>
            <a:endParaRPr lang="ru-RU" sz="3600" b="1" dirty="0" smtClean="0">
              <a:latin typeface="Georgia" pitchFamily="18" charset="0"/>
            </a:endParaRPr>
          </a:p>
          <a:p>
            <a:pPr>
              <a:lnSpc>
                <a:spcPct val="150000"/>
              </a:lnSpc>
            </a:pPr>
            <a:r>
              <a:rPr lang="ru-RU" sz="3600" b="1" dirty="0" smtClean="0">
                <a:latin typeface="Georgia" pitchFamily="18" charset="0"/>
              </a:rPr>
              <a:t>Над усыпленною землей;</a:t>
            </a:r>
          </a:p>
          <a:p>
            <a:pPr>
              <a:lnSpc>
                <a:spcPct val="150000"/>
              </a:lnSpc>
            </a:pPr>
            <a:r>
              <a:rPr lang="ru-RU" sz="3600" b="1" dirty="0" smtClean="0">
                <a:latin typeface="Georgia" pitchFamily="18" charset="0"/>
              </a:rPr>
              <a:t>Дымятся синие туманы</a:t>
            </a:r>
          </a:p>
          <a:p>
            <a:pPr>
              <a:lnSpc>
                <a:spcPct val="150000"/>
              </a:lnSpc>
            </a:pPr>
            <a:r>
              <a:rPr lang="ru-RU" sz="3600" b="1" dirty="0" smtClean="0">
                <a:latin typeface="Georgia" pitchFamily="18" charset="0"/>
              </a:rPr>
              <a:t>И всходит месяц </a:t>
            </a:r>
            <a:r>
              <a:rPr lang="ru-RU" sz="3600" b="1" dirty="0" err="1" smtClean="0">
                <a:latin typeface="Georgia" pitchFamily="18" charset="0"/>
              </a:rPr>
              <a:t>залотой</a:t>
            </a:r>
            <a:r>
              <a:rPr lang="ru-RU" sz="3600" b="1" dirty="0" smtClean="0">
                <a:latin typeface="Georgia" pitchFamily="18" charset="0"/>
              </a:rPr>
              <a:t>;</a:t>
            </a:r>
          </a:p>
          <a:p>
            <a:pPr>
              <a:lnSpc>
                <a:spcPct val="150000"/>
              </a:lnSpc>
            </a:pPr>
            <a:r>
              <a:rPr lang="ru-RU" sz="3600" b="1" dirty="0" smtClean="0">
                <a:latin typeface="Georgia" pitchFamily="18" charset="0"/>
              </a:rPr>
              <a:t>Померкла степь, </a:t>
            </a:r>
            <a:r>
              <a:rPr lang="ru-RU" sz="3600" b="1" dirty="0" err="1" smtClean="0">
                <a:latin typeface="Georgia" pitchFamily="18" charset="0"/>
              </a:rPr>
              <a:t>трапою</a:t>
            </a:r>
            <a:r>
              <a:rPr lang="ru-RU" sz="3600" b="1" dirty="0" smtClean="0">
                <a:latin typeface="Georgia" pitchFamily="18" charset="0"/>
              </a:rPr>
              <a:t> темной </a:t>
            </a:r>
          </a:p>
          <a:p>
            <a:pPr>
              <a:lnSpc>
                <a:spcPct val="150000"/>
              </a:lnSpc>
            </a:pPr>
            <a:r>
              <a:rPr lang="ru-RU" sz="3600" b="1" dirty="0" smtClean="0">
                <a:latin typeface="Georgia" pitchFamily="18" charset="0"/>
              </a:rPr>
              <a:t>Задумчив едет наш Руслан…</a:t>
            </a:r>
          </a:p>
          <a:p>
            <a:pPr>
              <a:lnSpc>
                <a:spcPct val="150000"/>
              </a:lnSpc>
            </a:pPr>
            <a:r>
              <a:rPr lang="ru-RU" sz="3600" b="1" dirty="0" smtClean="0">
                <a:latin typeface="Georgia" pitchFamily="18" charset="0"/>
              </a:rPr>
              <a:t> </a:t>
            </a:r>
          </a:p>
          <a:p>
            <a:endParaRPr lang="ru-RU" sz="3600" b="1" dirty="0">
              <a:solidFill>
                <a:srgbClr val="FFFF00"/>
              </a:solidFill>
              <a:latin typeface="Georgia" pitchFamily="18" charset="0"/>
            </a:endParaRPr>
          </a:p>
        </p:txBody>
      </p:sp>
      <p:sp>
        <p:nvSpPr>
          <p:cNvPr id="6" name="Прямоугольник с двумя вырезанными противолежащими углами 5"/>
          <p:cNvSpPr/>
          <p:nvPr/>
        </p:nvSpPr>
        <p:spPr>
          <a:xfrm>
            <a:off x="1428728" y="357166"/>
            <a:ext cx="4071966" cy="714380"/>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dirty="0"/>
          </a:p>
        </p:txBody>
      </p:sp>
      <p:sp>
        <p:nvSpPr>
          <p:cNvPr id="7" name="TextBox 6"/>
          <p:cNvSpPr txBox="1"/>
          <p:nvPr/>
        </p:nvSpPr>
        <p:spPr>
          <a:xfrm>
            <a:off x="2143108" y="357166"/>
            <a:ext cx="4572032" cy="646331"/>
          </a:xfrm>
          <a:prstGeom prst="rect">
            <a:avLst/>
          </a:prstGeom>
          <a:noFill/>
        </p:spPr>
        <p:txBody>
          <a:bodyPr wrap="square" rtlCol="0">
            <a:spAutoFit/>
          </a:bodyPr>
          <a:lstStyle/>
          <a:p>
            <a:r>
              <a:rPr lang="ru-RU" sz="3600" b="1" dirty="0" smtClean="0">
                <a:latin typeface="Georgia" pitchFamily="18" charset="0"/>
              </a:rPr>
              <a:t>ПРОЛОГ</a:t>
            </a:r>
            <a:endParaRPr lang="ru-RU" sz="3600" b="1" dirty="0">
              <a:latin typeface="Georgia" pitchFamily="18" charset="0"/>
            </a:endParaRPr>
          </a:p>
        </p:txBody>
      </p:sp>
      <p:cxnSp>
        <p:nvCxnSpPr>
          <p:cNvPr id="8" name="Прямая соединительная линия 7"/>
          <p:cNvCxnSpPr/>
          <p:nvPr/>
        </p:nvCxnSpPr>
        <p:spPr>
          <a:xfrm rot="16200000" flipH="1">
            <a:off x="2393141" y="1607331"/>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16200000" flipH="1">
            <a:off x="5107785" y="4893479"/>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rot="16200000" flipH="1">
            <a:off x="4679157" y="4036223"/>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rot="16200000" flipH="1">
            <a:off x="6965173" y="1535893"/>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57422" y="1071546"/>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е</a:t>
            </a:r>
            <a:endParaRPr lang="ru-RU" sz="3200" b="1" dirty="0">
              <a:solidFill>
                <a:srgbClr val="FFFF00"/>
              </a:solidFill>
              <a:latin typeface="Georgia" pitchFamily="18" charset="0"/>
            </a:endParaRPr>
          </a:p>
        </p:txBody>
      </p:sp>
      <p:sp>
        <p:nvSpPr>
          <p:cNvPr id="13" name="TextBox 12"/>
          <p:cNvSpPr txBox="1"/>
          <p:nvPr/>
        </p:nvSpPr>
        <p:spPr>
          <a:xfrm>
            <a:off x="4714876" y="3500438"/>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о</a:t>
            </a:r>
            <a:endParaRPr lang="ru-RU" sz="3200" b="1" dirty="0">
              <a:solidFill>
                <a:srgbClr val="FFFF00"/>
              </a:solidFill>
              <a:latin typeface="Georgia" pitchFamily="18" charset="0"/>
            </a:endParaRPr>
          </a:p>
        </p:txBody>
      </p:sp>
      <p:sp>
        <p:nvSpPr>
          <p:cNvPr id="14" name="TextBox 13"/>
          <p:cNvSpPr txBox="1"/>
          <p:nvPr/>
        </p:nvSpPr>
        <p:spPr>
          <a:xfrm>
            <a:off x="5072066" y="4357694"/>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о</a:t>
            </a:r>
            <a:endParaRPr lang="ru-RU" sz="3200" b="1" dirty="0">
              <a:solidFill>
                <a:srgbClr val="FFFF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293/1699614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428596" y="948690"/>
            <a:ext cx="8143932" cy="5909310"/>
          </a:xfrm>
          <a:prstGeom prst="rect">
            <a:avLst/>
          </a:prstGeom>
          <a:noFill/>
        </p:spPr>
        <p:txBody>
          <a:bodyPr wrap="square" rtlCol="0">
            <a:spAutoFit/>
          </a:bodyPr>
          <a:lstStyle/>
          <a:p>
            <a:pPr>
              <a:lnSpc>
                <a:spcPct val="150000"/>
              </a:lnSpc>
            </a:pPr>
            <a:r>
              <a:rPr lang="ru-RU" sz="3600" b="1" dirty="0" smtClean="0">
                <a:latin typeface="Georgia" pitchFamily="18" charset="0"/>
              </a:rPr>
              <a:t>А дитя </a:t>
            </a:r>
            <a:r>
              <a:rPr lang="ru-RU" sz="3600" b="1" dirty="0" err="1" smtClean="0">
                <a:latin typeface="Georgia" pitchFamily="18" charset="0"/>
              </a:rPr>
              <a:t>валну</a:t>
            </a:r>
            <a:r>
              <a:rPr lang="ru-RU" sz="3600" b="1" dirty="0" smtClean="0">
                <a:latin typeface="Georgia" pitchFamily="18" charset="0"/>
              </a:rPr>
              <a:t> торопит:</a:t>
            </a:r>
          </a:p>
          <a:p>
            <a:pPr>
              <a:lnSpc>
                <a:spcPct val="150000"/>
              </a:lnSpc>
            </a:pPr>
            <a:r>
              <a:rPr lang="ru-RU" sz="3600" b="1" dirty="0" smtClean="0">
                <a:latin typeface="Georgia" pitchFamily="18" charset="0"/>
              </a:rPr>
              <a:t>«Ты волна моя, волна,</a:t>
            </a:r>
          </a:p>
          <a:p>
            <a:pPr>
              <a:lnSpc>
                <a:spcPct val="150000"/>
              </a:lnSpc>
            </a:pPr>
            <a:r>
              <a:rPr lang="ru-RU" sz="3600" b="1" dirty="0" smtClean="0">
                <a:latin typeface="Georgia" pitchFamily="18" charset="0"/>
              </a:rPr>
              <a:t>Ты гуллива и вольна;</a:t>
            </a:r>
          </a:p>
          <a:p>
            <a:pPr>
              <a:lnSpc>
                <a:spcPct val="150000"/>
              </a:lnSpc>
            </a:pPr>
            <a:r>
              <a:rPr lang="ru-RU" sz="3600" b="1" dirty="0" err="1" smtClean="0">
                <a:latin typeface="Georgia" pitchFamily="18" charset="0"/>
              </a:rPr>
              <a:t>Плещишь</a:t>
            </a:r>
            <a:r>
              <a:rPr lang="ru-RU" sz="3600" b="1" dirty="0" smtClean="0">
                <a:latin typeface="Georgia" pitchFamily="18" charset="0"/>
              </a:rPr>
              <a:t> ты, куда </a:t>
            </a:r>
            <a:r>
              <a:rPr lang="ru-RU" sz="3600" b="1" dirty="0" err="1" smtClean="0">
                <a:latin typeface="Georgia" pitchFamily="18" charset="0"/>
              </a:rPr>
              <a:t>зохочешь</a:t>
            </a:r>
            <a:r>
              <a:rPr lang="ru-RU" sz="3600" b="1" dirty="0" smtClean="0">
                <a:latin typeface="Georgia" pitchFamily="18" charset="0"/>
              </a:rPr>
              <a:t>,</a:t>
            </a:r>
          </a:p>
          <a:p>
            <a:pPr>
              <a:lnSpc>
                <a:spcPct val="150000"/>
              </a:lnSpc>
            </a:pPr>
            <a:r>
              <a:rPr lang="ru-RU" sz="3600" b="1" dirty="0" smtClean="0">
                <a:latin typeface="Georgia" pitchFamily="18" charset="0"/>
              </a:rPr>
              <a:t>Ты морские камни точишь,</a:t>
            </a:r>
          </a:p>
          <a:p>
            <a:pPr>
              <a:lnSpc>
                <a:spcPct val="150000"/>
              </a:lnSpc>
            </a:pPr>
            <a:r>
              <a:rPr lang="ru-RU" sz="3600" b="1" dirty="0" smtClean="0">
                <a:latin typeface="Georgia" pitchFamily="18" charset="0"/>
              </a:rPr>
              <a:t>Точишь берег ты </a:t>
            </a:r>
            <a:r>
              <a:rPr lang="ru-RU" sz="3600" b="1" dirty="0" err="1" smtClean="0">
                <a:latin typeface="Georgia" pitchFamily="18" charset="0"/>
              </a:rPr>
              <a:t>зимли</a:t>
            </a:r>
            <a:r>
              <a:rPr lang="ru-RU" sz="3600" b="1" dirty="0" smtClean="0">
                <a:latin typeface="Georgia" pitchFamily="18" charset="0"/>
              </a:rPr>
              <a:t>,</a:t>
            </a:r>
          </a:p>
          <a:p>
            <a:pPr>
              <a:lnSpc>
                <a:spcPct val="150000"/>
              </a:lnSpc>
            </a:pPr>
            <a:r>
              <a:rPr lang="ru-RU" sz="3600" b="1" dirty="0" smtClean="0">
                <a:latin typeface="Georgia" pitchFamily="18" charset="0"/>
              </a:rPr>
              <a:t>Подымаешь корабли</a:t>
            </a:r>
            <a:endParaRPr lang="ru-RU" sz="3600" b="1" dirty="0">
              <a:latin typeface="Georgia" pitchFamily="18" charset="0"/>
            </a:endParaRPr>
          </a:p>
        </p:txBody>
      </p:sp>
      <p:sp>
        <p:nvSpPr>
          <p:cNvPr id="4" name="Прямоугольник с двумя вырезанными противолежащими углами 3"/>
          <p:cNvSpPr/>
          <p:nvPr/>
        </p:nvSpPr>
        <p:spPr>
          <a:xfrm>
            <a:off x="1428728" y="357166"/>
            <a:ext cx="4071966" cy="714380"/>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dirty="0"/>
          </a:p>
        </p:txBody>
      </p:sp>
      <p:sp>
        <p:nvSpPr>
          <p:cNvPr id="5" name="TextBox 4"/>
          <p:cNvSpPr txBox="1"/>
          <p:nvPr/>
        </p:nvSpPr>
        <p:spPr>
          <a:xfrm>
            <a:off x="2143108" y="357166"/>
            <a:ext cx="4572032" cy="646331"/>
          </a:xfrm>
          <a:prstGeom prst="rect">
            <a:avLst/>
          </a:prstGeom>
          <a:noFill/>
        </p:spPr>
        <p:txBody>
          <a:bodyPr wrap="square" rtlCol="0">
            <a:spAutoFit/>
          </a:bodyPr>
          <a:lstStyle/>
          <a:p>
            <a:r>
              <a:rPr lang="ru-RU" sz="3600" b="1" dirty="0" smtClean="0">
                <a:latin typeface="Georgia" pitchFamily="18" charset="0"/>
              </a:rPr>
              <a:t>ПРОЛОГ</a:t>
            </a:r>
            <a:endParaRPr lang="ru-RU" sz="3600" b="1" dirty="0">
              <a:latin typeface="Georgia" pitchFamily="18" charset="0"/>
            </a:endParaRPr>
          </a:p>
        </p:txBody>
      </p:sp>
      <p:cxnSp>
        <p:nvCxnSpPr>
          <p:cNvPr id="6" name="Прямая соединительная линия 5"/>
          <p:cNvCxnSpPr/>
          <p:nvPr/>
        </p:nvCxnSpPr>
        <p:spPr>
          <a:xfrm rot="16200000" flipH="1">
            <a:off x="2464579" y="1393017"/>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rot="16200000" flipH="1">
            <a:off x="1964513" y="3821909"/>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rot="16200000" flipH="1">
            <a:off x="5464975" y="3893347"/>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16200000" flipH="1">
            <a:off x="5036347" y="5536421"/>
            <a:ext cx="428628" cy="21431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28860" y="857232"/>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о</a:t>
            </a:r>
            <a:endParaRPr lang="ru-RU" sz="3200" b="1" dirty="0">
              <a:solidFill>
                <a:srgbClr val="FFFF00"/>
              </a:solidFill>
              <a:latin typeface="Georgia" pitchFamily="18" charset="0"/>
            </a:endParaRPr>
          </a:p>
        </p:txBody>
      </p:sp>
      <p:sp>
        <p:nvSpPr>
          <p:cNvPr id="11" name="TextBox 10"/>
          <p:cNvSpPr txBox="1"/>
          <p:nvPr/>
        </p:nvSpPr>
        <p:spPr>
          <a:xfrm>
            <a:off x="2000232" y="3286124"/>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е</a:t>
            </a:r>
            <a:endParaRPr lang="ru-RU" sz="3200" b="1" dirty="0">
              <a:solidFill>
                <a:srgbClr val="FFFF00"/>
              </a:solidFill>
              <a:latin typeface="Georgia" pitchFamily="18" charset="0"/>
            </a:endParaRPr>
          </a:p>
        </p:txBody>
      </p:sp>
      <p:sp>
        <p:nvSpPr>
          <p:cNvPr id="12" name="TextBox 11"/>
          <p:cNvSpPr txBox="1"/>
          <p:nvPr/>
        </p:nvSpPr>
        <p:spPr>
          <a:xfrm>
            <a:off x="5000628" y="4929198"/>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е</a:t>
            </a:r>
            <a:endParaRPr lang="ru-RU" sz="3200" b="1" dirty="0">
              <a:solidFill>
                <a:srgbClr val="FFFF00"/>
              </a:solidFill>
              <a:latin typeface="Georgia" pitchFamily="18" charset="0"/>
            </a:endParaRPr>
          </a:p>
        </p:txBody>
      </p:sp>
      <p:sp>
        <p:nvSpPr>
          <p:cNvPr id="13" name="TextBox 12"/>
          <p:cNvSpPr txBox="1"/>
          <p:nvPr/>
        </p:nvSpPr>
        <p:spPr>
          <a:xfrm>
            <a:off x="5429256" y="3214686"/>
            <a:ext cx="428628" cy="584775"/>
          </a:xfrm>
          <a:prstGeom prst="rect">
            <a:avLst/>
          </a:prstGeom>
          <a:noFill/>
        </p:spPr>
        <p:txBody>
          <a:bodyPr wrap="square" rtlCol="0">
            <a:spAutoFit/>
          </a:bodyPr>
          <a:lstStyle/>
          <a:p>
            <a:r>
              <a:rPr lang="ru-RU" sz="3200" b="1" dirty="0" smtClean="0">
                <a:solidFill>
                  <a:srgbClr val="FFFF00"/>
                </a:solidFill>
                <a:latin typeface="Georgia" pitchFamily="18" charset="0"/>
              </a:rPr>
              <a:t>а</a:t>
            </a:r>
            <a:endParaRPr lang="ru-RU" sz="3200" b="1" dirty="0">
              <a:solidFill>
                <a:srgbClr val="FFFF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404</Words>
  <Application>Microsoft Office PowerPoint</Application>
  <PresentationFormat>Экран (4:3)</PresentationFormat>
  <Paragraphs>77</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Вася</cp:lastModifiedBy>
  <cp:revision>8</cp:revision>
  <dcterms:modified xsi:type="dcterms:W3CDTF">2012-12-20T16:23:48Z</dcterms:modified>
</cp:coreProperties>
</file>