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3" autoAdjust="0"/>
  </p:normalViewPr>
  <p:slideViewPr>
    <p:cSldViewPr>
      <p:cViewPr>
        <p:scale>
          <a:sx n="74" d="100"/>
          <a:sy n="74" d="100"/>
        </p:scale>
        <p:origin x="-452" y="10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2384393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КУРСОВАЯ РАБОТА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«Применение теории развития критического мышления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 уроках литературы/русского языка»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8640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"МОРДОВСКИЙ РЕСПУБЛИКАНСКИЙ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ИНСТИТУТ ОБРАЗОВАНИЯ"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ГОСУДАРСТВЕННОЕ ОБРАЗОВАТЕЛЬНОЕ УЧРЕЖДЕНИЕ ДОПОЛНИТЕЛЬНОГО ПРОФЕССИОНАЛЬНОГО ОБРАЗОВАНИЯ (ПОВЫШЕНИЯ КВАЛИФИКАЦИИ) СПЕЦИАЛИСТОВ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Кафедра гуманитарного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2488" y="450912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Слушатель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КПК: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Яссиевич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С. Ю.,                                                     учитель русского языка и литературы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«Средняя школа№ 27»,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Саранск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Проверила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Кочеваткина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О.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61653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Саранск 2014</a:t>
            </a:r>
          </a:p>
        </p:txBody>
      </p:sp>
    </p:spTree>
    <p:extLst>
      <p:ext uri="{BB962C8B-B14F-4D97-AF65-F5344CB8AC3E}">
        <p14:creationId xmlns:p14="http://schemas.microsoft.com/office/powerpoint/2010/main" val="1546559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95536" y="188640"/>
            <a:ext cx="7920880" cy="655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обучения на уроках русского языка и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литературы. Этапы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урока при использовании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технологии  «Критическое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мышление»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дает ученику: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восприятия информации;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повышение интереса как к изучаемому материалу, так и к самому процессу обучения;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-умение критически мыслить;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умение ответственно относиться к собственному образованию;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умение работать в сотрудничестве с другими;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повышение качества образования учеников;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желание и умение стать человеком, который учится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течение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жизни.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дает учителю: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-умение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создать в классе атмосферу открытости и ответственного сотрудничества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возможность использовать модель обучения и систему эффективных методик, которые способствуют развитию критического мышления и самостоятельности в процессе обучения;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стать практиками, которые умеют грамотно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анализировать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свою деятельность;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стать источником ценной профессиональной информации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других учителей.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6156" name="Picture 12" descr="C:\Users\Алена\Desktop\Для картинок\3706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1264406" cy="163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Алена\Desktop\Для картинок\201b05cabc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34" y="2276872"/>
            <a:ext cx="1681392" cy="129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151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92696"/>
            <a:ext cx="698477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Активизация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деятельности учащихся. Приемы критического мышления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используемые на стадии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вызова: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Верное или неверное утверждение» (в форме игры «крестики –нолики») </a:t>
            </a: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вопросы;</a:t>
            </a: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Толстые и тонкие» вопросы;</a:t>
            </a: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Рассказ-предположение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ключевым словам;</a:t>
            </a: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Перепутанные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логические цепочки;</a:t>
            </a: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Кластеры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лена\Desktop\Для картинок\00000000reben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2893074" cy="215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586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92696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 Активизация деятельности учащихся. Приемы критического мышления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Приемы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используемые на стадии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осмысления: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активного чтения: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«идеал».</a:t>
            </a:r>
          </a:p>
          <a:p>
            <a:pPr lvl="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различных записей: бортовой журнал;</a:t>
            </a:r>
          </a:p>
          <a:p>
            <a:pPr lvl="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ответов на поставленные в первой части урока вопросы.</a:t>
            </a:r>
          </a:p>
        </p:txBody>
      </p:sp>
      <p:pic>
        <p:nvPicPr>
          <p:cNvPr id="8194" name="Picture 2" descr="C:\Users\Алена\Desktop\Для картинок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2292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06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7"/>
            <a:ext cx="66247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Активизация деятельности учащихся. Приемы критического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мышления.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Приемы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используемые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стадии рефлексии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Резюме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(Я понял(а), что…).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Возврат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ключевым словам;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круглый стол;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виды дискуссий;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Написание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творческих работ;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отдельным вопросам.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9218" name="Picture 2" descr="C:\Users\Алена\Desktop\Для картинок\nina-encima-libros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556793"/>
            <a:ext cx="3024336" cy="40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909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88640"/>
            <a:ext cx="68407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Активизация деятельности учащихся. Приемы критического мышления.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маркировка текста на полях значками по мере его чтения.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зримым процесс накопления информации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V» – уже знал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«+» – новое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«-» – думал иначе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«?» – не понял, есть вопросы.</a:t>
            </a:r>
          </a:p>
        </p:txBody>
      </p:sp>
      <p:pic>
        <p:nvPicPr>
          <p:cNvPr id="10242" name="Picture 2" descr="C:\Users\Алена\Desktop\Для картинок\7390662357211112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04" y="3068960"/>
            <a:ext cx="2023915" cy="363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921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Активизация деятельности учащихся. Приемы критического мышления.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 остановками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Текст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читается дозированно. После каждой смысловой части обязательно делается остановка. Во время «стопа» идет обсуждение или проблемного вопроса, или коллективный поиск ответа на основной вопрос темы, или дается какое-то задание, которое выполняется в группах или индивидуально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66" name="Picture 2" descr="C:\Users\Алена\Desktop\Для картинок\cms-image-00001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29200"/>
            <a:ext cx="218206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00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7"/>
            <a:ext cx="626469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Активизация деятельности учащихся. Приемы критического мышления.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Кластер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(«гроздь», «пучок», «созвездие»)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выделение смысловых единиц текста и графическое их оформление в определённом порядке в виде грозди, пучка,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созвездия.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Правила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работы с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кластером: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бояться записывать все, что приходит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ум.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Дать волю воображению и интуиции.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Продолжать работу, пока не кончится время или идеи не иссякнут.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Постараться построить как можно больше связей.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 следовать по заранее определенному плану.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12290" name="Picture 2" descr="C:\Users\Алена\Desktop\Для картинок\6565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5006"/>
            <a:ext cx="2195283" cy="15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97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772816"/>
            <a:ext cx="7056784" cy="4680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59" y="260647"/>
            <a:ext cx="7848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Активизация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учащихся. Приемы критического мышления.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00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2780928"/>
            <a:ext cx="6624736" cy="360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Активизация деятельности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учащихся.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Сюжетная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таблица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96471"/>
            <a:ext cx="5038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Приемы критического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мышления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478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1458" y="445313"/>
            <a:ext cx="8020981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Активизация </a:t>
            </a:r>
            <a:r>
              <a:rPr lang="ru-RU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 учащихся. Приемы критического мышления.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 "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Fishbone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фишбоун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3" descr="http://festival.1september.ru/articles/419391/img1.gif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51735" y="2179508"/>
            <a:ext cx="5940425" cy="112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5473" y="3580772"/>
            <a:ext cx="74009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его помощью можно в явлении различать составные части, в событиях выделять причины и последствия, аргументировать ответ и подтверждать его примерами и т. д. Основой для выполнения работы по схеме является проблема, содержащаяся в тексте или рассказе учителя. Её записывают в “голове” “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фишбоуна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”, а вывод, получаемый по ходу работы, записывается в “хвосте”.</a:t>
            </a:r>
          </a:p>
        </p:txBody>
      </p:sp>
    </p:spTree>
    <p:extLst>
      <p:ext uri="{BB962C8B-B14F-4D97-AF65-F5344CB8AC3E}">
        <p14:creationId xmlns:p14="http://schemas.microsoft.com/office/powerpoint/2010/main" val="3059137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технологии развития критического мышления.  Актуальность темы.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История.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Основоположники технологии «Критическое мышление»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3.Методика обучения на уроках русского языка и  литературы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старших. Этапы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урока при использовании технологии «Критическое мышление»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Активизация деятельности учащихся.    Приемы критического мышления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часть. Содержание урока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Заключение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8" name="Picture 4" descr="C:\Users\Алена\Desktop\Для картинок\1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2734449" cy="18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83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Активизация деятельности учащихся.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Приемы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критического мышления.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Мозговая атака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целью активизации имеющихся знаний на стадии «вызова».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Учащимся предлагается подумать и записать все, что они знают или думают, что знают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данной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теме.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Обмен информацией.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лимит времени на первом этапе – 5–7 минут;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при обсуждении идеи не критикуются, но разногласия фиксируются;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оперативная запись высказанных предположений.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Возможны индивидуальная, парная и групповая формы работы.</a:t>
            </a:r>
          </a:p>
        </p:txBody>
      </p:sp>
      <p:pic>
        <p:nvPicPr>
          <p:cNvPr id="14338" name="Picture 2" descr="C:\Users\Алена\Desktop\Для картинок\710095d4200781b47e97af8f9136d206987c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2924944"/>
            <a:ext cx="1267289" cy="179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76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7"/>
            <a:ext cx="75608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Активизация деятельности учащихся. Приемы критического мышления.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Техника постановки вопросов»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Вопросы – основная движущая сила мышления.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задаваемых вопросов определяет уровень нашего мышления.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Тонкие вопросы»                                                                                  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Кто…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Что…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Когда…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Толстые вопросы»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Согласны ли вы…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Верно ли…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Дайте объяснение почему…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Почему вы думаете…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Почему вы считаете…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чем разница…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Предложите, что будет, если…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Можно ли изменить роли так, чтобы сделать их противоположными…</a:t>
            </a:r>
          </a:p>
        </p:txBody>
      </p:sp>
      <p:pic>
        <p:nvPicPr>
          <p:cNvPr id="15362" name="Picture 2" descr="C:\Users\Алена\Desktop\Для картинок\free-homeschooling-programs-1024x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24944"/>
            <a:ext cx="2811085" cy="18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08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79"/>
            <a:ext cx="756084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Активизация деятельности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учащихся. Приемы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критического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мышления.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Шесть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шляп мышления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Шесть шляп мышления»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используются на стадии рефлексии, при подведении итогов работы на уроке. Каждому ученику предлагается выбрать одну из шляп по цвету. Цвет шляпы указывает на основные моменты, которые необходимо осмыслить и обобщить.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Красная шляпа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предполагает выражение своих чувств, без объяснения причин их возникновения.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Белая – перечень фактов.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Черная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выявление недостатков и их обоснование (негативное мышление).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Желтая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позитивное мышление, что было хорошего и почему.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Ученики, выбравшие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зеленую шляпу,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ищут ответы на вопрос, где и как можно применить изученный материал.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Синяя шляпа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предполагает общий, философский вывод.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Учащихся можно объединить в группы по цвету шляп. </a:t>
            </a:r>
          </a:p>
        </p:txBody>
      </p:sp>
    </p:spTree>
    <p:extLst>
      <p:ext uri="{BB962C8B-B14F-4D97-AF65-F5344CB8AC3E}">
        <p14:creationId xmlns:p14="http://schemas.microsoft.com/office/powerpoint/2010/main" val="1068337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Практическая часть.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Урок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литературы в 8  классе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"Определение"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Цели  урока: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Образовательная: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создание условий для осознания и первичного осмысления блока новой учебной информации;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обретение учащимися опыта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освоения и целостного осознания определения как второстепенного члена предложения;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формирование умений различать согласованные и несогласованные определения и способы их выражения.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Развивающая: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развитие интеллектуальных умений: выделять главное, устанавливать причинно-следственные связи, критического анализа информации;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развитие познавательных умений: составлять научную статью, пользоваться предметным языком.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осмысление связей нового материала с ранее изученным.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формирование познавательного интереса к предмету через использование нестандартных форм обучения и создание ситуации успеха;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воспитание культуры общения в группе.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Тип учебного занятия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урок изучения нового материала и первичного закрепления.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Приемы критического мышления: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кластер, “Пометки на полях”,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Формы работы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индивидуальная, групповая, коллективная.</a:t>
            </a:r>
          </a:p>
        </p:txBody>
      </p:sp>
    </p:spTree>
    <p:extLst>
      <p:ext uri="{BB962C8B-B14F-4D97-AF65-F5344CB8AC3E}">
        <p14:creationId xmlns:p14="http://schemas.microsoft.com/office/powerpoint/2010/main" val="2005683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722736"/>
              </p:ext>
            </p:extLst>
          </p:nvPr>
        </p:nvGraphicFramePr>
        <p:xfrm>
          <a:off x="323528" y="980728"/>
          <a:ext cx="7992889" cy="5364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018"/>
                <a:gridCol w="2664018"/>
                <a:gridCol w="2664853"/>
              </a:tblGrid>
              <a:tr h="449064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урока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учеников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33672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Организационный момент</a:t>
                      </a:r>
                    </a:p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создание атмосферы взаимопонимания и сотрудничества, настрой учащихся на продуктивную деятельность, создание ситуации успешности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Предлагаю оформить тетради,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настроиться на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Оформляют тетради, готовятся к работе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44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2.Целеполагание (сформулировать совместно с учащимися цели и задачи урока)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kern="5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Предлагаю сформулировать учащимся, о чем сегодня будет идти разговор на уроке. Поставьте каждый для себя цели  и запишите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Ввожу в тему: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определите значение слова «определение»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подберите однокоренные слова.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произведите морфемный разбор слова.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прошу ответить на мой вопрос  касательно изученности темы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Ученики записывают цели  и определяют с помощью словаря значение слова «определение», делая вывод о его многозначности.  Производят морфемный разбор.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Отвечают на вопрос учителя</a:t>
                      </a:r>
                      <a:endParaRPr lang="ru-RU" sz="1200" kern="5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3730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Актуализация знаний учащихся по предложенной теме - работа в группе</a:t>
                      </a:r>
                    </a:p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Активизировать знания учащихся при работе с текстом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Прошу  восстановить художественный текст, из которого изъяты определения, сделать вывод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Ученики восстанавливают текст, зачитывают, делают вывод о роли определений в тексте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83622"/>
            <a:ext cx="74358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5. Практическая часть. Содержание урока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68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8864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Практическая часть. Содержание урока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942514"/>
              </p:ext>
            </p:extLst>
          </p:nvPr>
        </p:nvGraphicFramePr>
        <p:xfrm>
          <a:off x="755576" y="711861"/>
          <a:ext cx="7704856" cy="5989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8017"/>
                <a:gridCol w="2568017"/>
                <a:gridCol w="2568822"/>
              </a:tblGrid>
              <a:tr h="2371269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Стадия осмысления. Оформление кластера.</a:t>
                      </a:r>
                    </a:p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Определить готовность использования данного понятия при создании собственных суждений как в виде таблиц, так и  в устных высказываниях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5" marR="68535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Запишите ключевые вопросы, которые позволят полнее представить тему “Определение” и решить задачу урока?</a:t>
                      </a:r>
                    </a:p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Обменяйтесь в группах своими знаниями, придите к единому мнению, приготовьтесь отвечать от имени группы.</a:t>
                      </a:r>
                    </a:p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Давайте теперь все вместе оформим кластер. Прошу заслушать и записать вопросы от каждой группы.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5" marR="68535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Записывают ключевые вопросы, работают в группах, оформляют вместе с учителем кластер, пишут вопросы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5" marR="68535" marT="0" marB="0"/>
                </a:tc>
              </a:tr>
              <a:tr h="1972427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Самостоятельная работа. Содействовать развитию письменной речи и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устной, удовлетворение познавательных «запросов»</a:t>
                      </a:r>
                    </a:p>
                    <a:p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5" marR="68535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Напишите научную статью в учебник об определении как второстепенном члене предложения. Промаркируйте текст с помощью знаков: “V” – знал;“+” – новое;“-” думал иначе;“?” - не понял</a:t>
                      </a:r>
                    </a:p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Обсудите тексты в группах</a:t>
                      </a:r>
                    </a:p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-сделайте «Отметки на полях»</a:t>
                      </a:r>
                    </a:p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5" marR="68535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Пишут научную статью, обсуждают, рецензируют, маркируют, делают «Отметки на полях»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5" marR="68535" marT="0" marB="0"/>
                </a:tc>
              </a:tr>
              <a:tr h="161380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Оформление кластера.</a:t>
                      </a:r>
                    </a:p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Содействовать развитию устной и письменной речи, умению преобразовывать изучаемый материал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5" marR="68535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Выполните дополнения к кластеру другим цветом.</a:t>
                      </a:r>
                    </a:p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Ответьте на вопросы:</a:t>
                      </a:r>
                    </a:p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Какие определения называются согласованными? Несогласованными?</a:t>
                      </a:r>
                    </a:p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Установите причинно-следственные связи.</a:t>
                      </a:r>
                    </a:p>
                    <a:p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5" marR="68535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Дополняют кластер,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овечают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вопросы учителя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35" marR="685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482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23325"/>
              </p:ext>
            </p:extLst>
          </p:nvPr>
        </p:nvGraphicFramePr>
        <p:xfrm>
          <a:off x="702229" y="1340769"/>
          <a:ext cx="7254146" cy="5285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7796"/>
                <a:gridCol w="2417796"/>
                <a:gridCol w="2418554"/>
              </a:tblGrid>
              <a:tr h="2313956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7.Обобщение и систематизация знаний.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Содействовать развитию устной и письменной речи</a:t>
                      </a:r>
                      <a:endParaRPr lang="ru-RU" sz="1400" kern="5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-Выпишите из таблицы верные примеры, обоснуйте свой ответ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-Обсудите свой выбор в группе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-Выполните тест по теме “Определение”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Выписывают из таблицы примеры, обсуждают, выполняют тест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Ученики еще раз обращаются к поставленным целям, определяют, насколько каждый достиг того результата, к которому стремился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51798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Домашнее задание </a:t>
                      </a:r>
                    </a:p>
                    <a:p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Мотивировать учеников на выполнение научной работы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Составьте опорный конспект по теме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82877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Рефлексия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• соотнесение старых и новых представлений;</a:t>
                      </a:r>
                    </a:p>
                    <a:p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обобщение изученного материала;</a:t>
                      </a:r>
                    </a:p>
                    <a:p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определение направлений для дальнейшего изучения темы.</a:t>
                      </a:r>
                    </a:p>
                    <a:p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Напишите синквейн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Каждый ученик пишет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синквейн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затем согласовывает с партнером и из двух составляют один - парный.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33265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Практическая часть. Содержание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18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79928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«Цель обучения – научить обходиться без учителя», - сказал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Эльберт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Хаббард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Используя на уроках приемы ТРКМ, убеждаюсь, что данная технология позволяет поддерживать внимание детей на высоком уровне, снижает утомляемость, повышает мотивацию обучения и интерес детей к школе, формирует обстановку творческого сотрудничества и конкуренции, воспитывает в детях чувство собственного достоинства, дает им ощущение творческой свободы и, самое главное, приносит радость.  Сила и оригинальность этой технологии состоит в том, что ее создатели выстроили систему методов и приемов обучения. Я наблюдаю, как эти методы меняют моих учеников, меняют атмосферу занятий, повышают активность на уроке,  заинтересованность;  намечается путь успеха даже у  слабоуспевающих и безразличных к учебе учащихся.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ходе курсовой  работы выполнены поставленные задачи, а именно: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рассмотрено понятие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«Критическое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мышление», рассмотрены  приёмы преподавания литературы и русского языка в рамках рассматриваемой технологии и показано их практическое применение.</a:t>
            </a:r>
          </a:p>
        </p:txBody>
      </p:sp>
    </p:spTree>
    <p:extLst>
      <p:ext uri="{BB962C8B-B14F-4D97-AF65-F5344CB8AC3E}">
        <p14:creationId xmlns:p14="http://schemas.microsoft.com/office/powerpoint/2010/main" val="358040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770485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Использованная литература, Интернет – источники,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рекомендуемая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литература.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Примеры методических приемов технологии развития критического мышления (материалы из книги Галактионовой Т.Г. От самопознания к самореализации: Персонал-технология образовательной деятельности. - СПб.: Институт специальной педагогики и психологии, 1999. - 156 с.) Примеры методических приемов технологии развития критического мышления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Материал из KSPU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Wiki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Загашев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И. О., Заир-Бек С. И. Критическое мышление: технология развития. – СПб : Альянс-Дельта, 2003. – 284 с.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Загашев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И. О., Заир-Бек С. И.,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Муштавинская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И. В. Учим детей мыслить критически. СПб : Альянс-Дельта совм. с изд-вом «Речь», 2003. – 192 с.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Дэвид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Клустер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“Что такое критическое мышление?” ИД “Первое сентября”, газета “Русский язык” №29/2002.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С.В.Столбунова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“Развитие критического мышления. Апробация технологии” ИД “Первое сентября”, газета “Русский язык” №28/2003.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Е.Е.Вишнякова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“Не только о технологии “Развитие критического мышления через чтение и письмо” ИД “Первое сентября”, газета “Русский язык” №15/2004.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 Н. В.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Богатенкова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И. В.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Муштавинская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«Технология развития критического мышления на уроках истории и краеведения», Санкт - Петербургский университет педагогического мастерства, 2001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 С. И. Заир – Бек,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И.В.Муштавинская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«Развитие критического мышления на уроке», Москва «Просвещение», 2004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8. Д.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Халперн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«Психология критического мышления» Санкт – Петербург,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9. Е.С.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Полат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Новые педагогические и информационные технологии в системе образования: Учебное пособие. – М. Академия, 2003.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10. Т. И. Шамова, Т. Давыденко Управление образовательным процессом в адаптивной школе. - М.: Центр «Педагогический поиск», 2001.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11. Развитие критического мышления через чтение и письмо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http://ct-net.net/ru/ct_about_ru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12. Развитие критического мышления через чтение и письмо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-http://lib.1september.ru/2003/16/1.htm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Приложения: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Презентация</a:t>
            </a:r>
          </a:p>
        </p:txBody>
      </p:sp>
      <p:pic>
        <p:nvPicPr>
          <p:cNvPr id="19458" name="Picture 2" descr="C:\Users\Алена\Desktop\Для картинок\42022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47955"/>
            <a:ext cx="2075014" cy="14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97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908720"/>
            <a:ext cx="6840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Введение</a:t>
            </a:r>
            <a:endParaRPr lang="ru-RU" dirty="0"/>
          </a:p>
          <a:p>
            <a:pPr algn="just"/>
            <a:r>
              <a:rPr lang="ru-RU" dirty="0"/>
              <a:t>   Данная курсовая работа посвящена особенностям применения технологии развития критического мышления на уроках русского языка и </a:t>
            </a:r>
            <a:r>
              <a:rPr lang="ru-RU" dirty="0" smtClean="0"/>
              <a:t>литературы. </a:t>
            </a:r>
            <a:endParaRPr lang="ru-RU" dirty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Основные </a:t>
            </a:r>
            <a:r>
              <a:rPr lang="ru-RU" b="1" dirty="0"/>
              <a:t>задачи курсовой работы предполагают:</a:t>
            </a:r>
          </a:p>
          <a:p>
            <a:pPr algn="just"/>
            <a:r>
              <a:rPr lang="ru-RU" dirty="0"/>
              <a:t>- выявить особенности, цели, задачи и приемы ТРКМ как общепедагогической технологии.</a:t>
            </a:r>
          </a:p>
          <a:p>
            <a:pPr algn="just"/>
            <a:r>
              <a:rPr lang="ru-RU" dirty="0"/>
              <a:t>-объяснить значение критического мышления.</a:t>
            </a:r>
          </a:p>
          <a:p>
            <a:pPr algn="just"/>
            <a:r>
              <a:rPr lang="ru-RU" dirty="0"/>
              <a:t>- обосновать возможность и необходимость применения ТРКМ в процессе преподавания русского языка и </a:t>
            </a:r>
            <a:r>
              <a:rPr lang="ru-RU" dirty="0" smtClean="0"/>
              <a:t>литературы.</a:t>
            </a:r>
            <a:endParaRPr lang="ru-RU" dirty="0"/>
          </a:p>
          <a:p>
            <a:pPr algn="just"/>
            <a:r>
              <a:rPr lang="ru-RU" dirty="0"/>
              <a:t>- представить приемы ТРКМ, используемые на уроках.</a:t>
            </a:r>
          </a:p>
          <a:p>
            <a:pPr algn="just"/>
            <a:r>
              <a:rPr lang="ru-RU" dirty="0" smtClean="0"/>
              <a:t>    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Таким </a:t>
            </a:r>
            <a:r>
              <a:rPr lang="ru-RU" dirty="0"/>
              <a:t>образом, </a:t>
            </a:r>
            <a:r>
              <a:rPr lang="ru-RU" b="1" dirty="0"/>
              <a:t>объектом</a:t>
            </a:r>
            <a:r>
              <a:rPr lang="ru-RU" dirty="0"/>
              <a:t> исследования курсовой является процесс преподавания русского </a:t>
            </a:r>
            <a:r>
              <a:rPr lang="ru-RU" dirty="0" smtClean="0"/>
              <a:t>языка и литературы, </a:t>
            </a:r>
            <a:r>
              <a:rPr lang="ru-RU" dirty="0"/>
              <a:t>а </a:t>
            </a:r>
            <a:r>
              <a:rPr lang="ru-RU" b="1" dirty="0"/>
              <a:t>предметом </a:t>
            </a:r>
            <a:r>
              <a:rPr lang="ru-RU" dirty="0"/>
              <a:t>- применение ТРКМ на уроках русского языка и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386684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44217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1.Введение.  О технологии развития критического мышления.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темы.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Технология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развития критического мышления позволяет сделать работу на уроке интереснее и полезнее. Учащимся даются не готовые выводы, которые нужно зазубрить, а прививается умение творчески работать с источниками информации для самостоятельного получения знаний.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Технология фокусирует внимание учащихся на проблемах и нахождении способов их решения.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Центром внимания является ученик, а не изучаемая тема и набор знаний по ней.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Многие люди думают, что в этом нет ничего необычного, что мы всегда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используем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критическое мышление. Но мы часто уклоняемся от этого, искажаем или относимся совершенно предвзято. Однако качество нашей жизни, наши поступки зависят от качества нашего мышления. Неверное мышление стоит нам и денег и отражается на качестве нашей жизни. Отличное мышление, может, в свою очередь, систематически развиваться.</a:t>
            </a: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Критическое мышление это такой тип мышления о любом предмете, содержании или проблеме, в котором думающий улучшает качество его мышления при помощи умелого использования структур и интеллектуальных стандартов, присущих мышлению.</a:t>
            </a:r>
          </a:p>
        </p:txBody>
      </p:sp>
    </p:spTree>
    <p:extLst>
      <p:ext uri="{BB962C8B-B14F-4D97-AF65-F5344CB8AC3E}">
        <p14:creationId xmlns:p14="http://schemas.microsoft.com/office/powerpoint/2010/main" val="2465199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3" y="476672"/>
            <a:ext cx="72007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1.Введение.  О технологии развития критического мышления.  Актуальность темы.   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Планируемый результат:</a:t>
            </a:r>
            <a:endParaRPr lang="ru-RU" dirty="0"/>
          </a:p>
          <a:p>
            <a:r>
              <a:rPr lang="ru-RU" dirty="0" smtClean="0"/>
              <a:t>        Человек </a:t>
            </a:r>
            <a:r>
              <a:rPr lang="ru-RU" dirty="0"/>
              <a:t>с хорошо развитым критическим мышлением:</a:t>
            </a:r>
          </a:p>
          <a:p>
            <a:r>
              <a:rPr lang="ru-RU" dirty="0"/>
              <a:t>-</a:t>
            </a:r>
            <a:r>
              <a:rPr lang="ru-RU" dirty="0" smtClean="0"/>
              <a:t>поднимает </a:t>
            </a:r>
            <a:r>
              <a:rPr lang="ru-RU" dirty="0"/>
              <a:t>жесткие вопросы и проблемы, формулируя их ясно и четко;</a:t>
            </a:r>
            <a:br>
              <a:rPr lang="ru-RU" dirty="0"/>
            </a:br>
            <a:r>
              <a:rPr lang="ru-RU" dirty="0"/>
              <a:t>- собирает и допускает относящуюся к делу информацию, используя абстрактные идеи, чтобы эффективно их интерпретировать;</a:t>
            </a:r>
            <a:br>
              <a:rPr lang="ru-RU" dirty="0"/>
            </a:br>
            <a:r>
              <a:rPr lang="ru-RU" dirty="0"/>
              <a:t>- приходит к обоснованным заключениям и решениям, проверяя их по критериям и стандартам;</a:t>
            </a:r>
            <a:br>
              <a:rPr lang="ru-RU" dirty="0"/>
            </a:br>
            <a:r>
              <a:rPr lang="ru-RU" dirty="0"/>
              <a:t>- думает непредубежденно в пределах альтернативных систем мышления, распознавая и допуская, по необходимости, их предположения, причастность и практическое соответствие;</a:t>
            </a:r>
            <a:br>
              <a:rPr lang="ru-RU" dirty="0"/>
            </a:br>
            <a:r>
              <a:rPr lang="ru-RU" dirty="0"/>
              <a:t>- эффективно общается с другими при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выработке </a:t>
            </a:r>
            <a:r>
              <a:rPr lang="ru-RU" dirty="0"/>
              <a:t>решения.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</a:t>
            </a:r>
          </a:p>
          <a:p>
            <a:r>
              <a:rPr lang="ru-RU" dirty="0"/>
              <a:t>      </a:t>
            </a:r>
          </a:p>
        </p:txBody>
      </p:sp>
      <p:pic>
        <p:nvPicPr>
          <p:cNvPr id="2050" name="Picture 2" descr="C:\Users\Алена\Desktop\Для картинок\knf2445c7445cac7fed532d313ed40bee8d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97151"/>
            <a:ext cx="2025323" cy="151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508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260649"/>
            <a:ext cx="66247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История. Основоположники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теории развития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критического мышления. 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5" y="1183978"/>
            <a:ext cx="695931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 CYR" pitchFamily="18" charset="0"/>
              <a:ea typeface="Times New Roman" pitchFamily="18" charset="0"/>
              <a:cs typeface="Times New Roman CYR" pitchFamily="18" charset="0"/>
            </a:endParaRPr>
          </a:p>
          <a:p>
            <a:endParaRPr lang="ru-RU" b="1" dirty="0">
              <a:latin typeface="Times New Roman CYR" pitchFamily="18" charset="0"/>
              <a:ea typeface="Times New Roman" pitchFamily="18" charset="0"/>
              <a:cs typeface="Times New Roman CYR" pitchFamily="18" charset="0"/>
            </a:endParaRPr>
          </a:p>
          <a:p>
            <a:r>
              <a:rPr lang="ru-RU" sz="2000" b="1" dirty="0" smtClean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Основоположники</a:t>
            </a:r>
            <a:r>
              <a:rPr lang="ru-RU" sz="2000" b="1" dirty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: </a:t>
            </a:r>
            <a:r>
              <a:rPr lang="ru-RU" sz="2000" dirty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Чарльз </a:t>
            </a:r>
            <a:r>
              <a:rPr lang="ru-RU" sz="2000" dirty="0" err="1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Темпелл</a:t>
            </a:r>
            <a:r>
              <a:rPr lang="ru-RU" sz="2000" dirty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, Курт </a:t>
            </a:r>
            <a:r>
              <a:rPr lang="ru-RU" sz="2000" dirty="0" err="1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Мередит</a:t>
            </a:r>
            <a:r>
              <a:rPr lang="ru-RU" sz="2000" dirty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, </a:t>
            </a:r>
            <a:r>
              <a:rPr lang="ru-RU" sz="2000" dirty="0" err="1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Джинни</a:t>
            </a:r>
            <a:r>
              <a:rPr lang="ru-RU" sz="2000" dirty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 </a:t>
            </a:r>
            <a:r>
              <a:rPr lang="ru-RU" sz="2000" dirty="0" err="1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Стил</a:t>
            </a:r>
            <a:r>
              <a:rPr lang="ru-RU" sz="2000" dirty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 (американские педагоги). </a:t>
            </a:r>
          </a:p>
          <a:p>
            <a:pPr eaLnBrk="0" hangingPunct="0"/>
            <a:endParaRPr lang="ru-RU" sz="2000" b="1" dirty="0" smtClean="0">
              <a:latin typeface="Times New Roman CYR" pitchFamily="18" charset="0"/>
              <a:ea typeface="Times New Roman" pitchFamily="18" charset="0"/>
              <a:cs typeface="Times New Roman CYR" pitchFamily="18" charset="0"/>
            </a:endParaRPr>
          </a:p>
          <a:p>
            <a:pPr eaLnBrk="0" hangingPunct="0"/>
            <a:endParaRPr lang="ru-RU" sz="2000" b="1" dirty="0">
              <a:latin typeface="Times New Roman CYR" pitchFamily="18" charset="0"/>
              <a:ea typeface="Times New Roman" pitchFamily="18" charset="0"/>
              <a:cs typeface="Times New Roman CYR" pitchFamily="18" charset="0"/>
            </a:endParaRPr>
          </a:p>
          <a:p>
            <a:pPr eaLnBrk="0" hangingPunct="0"/>
            <a:endParaRPr lang="ru-RU" sz="2000" b="1" dirty="0" smtClean="0">
              <a:latin typeface="Times New Roman CYR" pitchFamily="18" charset="0"/>
              <a:ea typeface="Times New Roman" pitchFamily="18" charset="0"/>
              <a:cs typeface="Times New Roman CYR" pitchFamily="18" charset="0"/>
            </a:endParaRPr>
          </a:p>
          <a:p>
            <a:pPr eaLnBrk="0" hangingPunct="0"/>
            <a:r>
              <a:rPr lang="ru-RU" sz="2000" b="1" dirty="0" smtClean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Последователи </a:t>
            </a:r>
            <a:r>
              <a:rPr lang="ru-RU" sz="2000" b="1" dirty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в России</a:t>
            </a:r>
            <a:r>
              <a:rPr lang="ru-RU" sz="2000" dirty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: </a:t>
            </a:r>
            <a:r>
              <a:rPr lang="ru-RU" sz="2000" dirty="0" err="1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О.Варшавер</a:t>
            </a:r>
            <a:r>
              <a:rPr lang="ru-RU" sz="2000" dirty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, </a:t>
            </a:r>
            <a:r>
              <a:rPr lang="ru-RU" sz="2000" dirty="0" err="1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Е.Иваньшина</a:t>
            </a:r>
            <a:r>
              <a:rPr lang="ru-RU" sz="2000" dirty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, </a:t>
            </a:r>
            <a:r>
              <a:rPr lang="ru-RU" sz="2000" dirty="0" err="1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И.Муштавинская</a:t>
            </a:r>
            <a:r>
              <a:rPr lang="ru-RU" sz="2000" dirty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, </a:t>
            </a:r>
            <a:r>
              <a:rPr lang="ru-RU" sz="2000" dirty="0" err="1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Е.Трифонова</a:t>
            </a:r>
            <a:r>
              <a:rPr lang="ru-RU" sz="2000" dirty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, </a:t>
            </a:r>
            <a:r>
              <a:rPr lang="ru-RU" sz="2000" dirty="0" err="1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Т.Галактионова</a:t>
            </a:r>
            <a:r>
              <a:rPr lang="ru-RU" sz="2000" dirty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 (</a:t>
            </a:r>
            <a:r>
              <a:rPr lang="ru-RU" sz="2000" dirty="0" err="1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г.Санкт</a:t>
            </a:r>
            <a:r>
              <a:rPr lang="ru-RU" sz="2000" dirty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-Петербург)</a:t>
            </a:r>
          </a:p>
          <a:p>
            <a:pPr eaLnBrk="0" hangingPunct="0"/>
            <a:endParaRPr lang="ru-RU" sz="2000" b="1" dirty="0" smtClean="0">
              <a:latin typeface="Times New Roman CYR" pitchFamily="18" charset="0"/>
              <a:ea typeface="Times New Roman" pitchFamily="18" charset="0"/>
              <a:cs typeface="Times New Roman CYR" pitchFamily="18" charset="0"/>
            </a:endParaRPr>
          </a:p>
          <a:p>
            <a:pPr eaLnBrk="0" hangingPunct="0"/>
            <a:endParaRPr lang="ru-RU" sz="2000" b="1" dirty="0">
              <a:latin typeface="Times New Roman CYR" pitchFamily="18" charset="0"/>
              <a:ea typeface="Times New Roman" pitchFamily="18" charset="0"/>
              <a:cs typeface="Times New Roman CYR" pitchFamily="18" charset="0"/>
            </a:endParaRPr>
          </a:p>
          <a:p>
            <a:pPr eaLnBrk="0" hangingPunct="0"/>
            <a:endParaRPr lang="ru-RU" sz="2000" b="1" dirty="0" smtClean="0">
              <a:latin typeface="Times New Roman CYR" pitchFamily="18" charset="0"/>
              <a:ea typeface="Times New Roman" pitchFamily="18" charset="0"/>
              <a:cs typeface="Times New Roman CYR" pitchFamily="18" charset="0"/>
            </a:endParaRPr>
          </a:p>
          <a:p>
            <a:pPr eaLnBrk="0" hangingPunct="0"/>
            <a:endParaRPr lang="ru-RU" sz="2000" b="1" dirty="0" smtClean="0">
              <a:latin typeface="Times New Roman CYR" pitchFamily="18" charset="0"/>
              <a:ea typeface="Times New Roman" pitchFamily="18" charset="0"/>
              <a:cs typeface="Times New Roman CYR" pitchFamily="18" charset="0"/>
            </a:endParaRPr>
          </a:p>
          <a:p>
            <a:pPr eaLnBrk="0" hangingPunct="0"/>
            <a:r>
              <a:rPr lang="ru-RU" sz="2000" b="1" dirty="0" smtClean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5 </a:t>
            </a:r>
            <a:r>
              <a:rPr lang="ru-RU" sz="2000" b="1" dirty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городов России: </a:t>
            </a:r>
            <a:r>
              <a:rPr lang="ru-RU" sz="2000" dirty="0">
                <a:latin typeface="Times New Roman CYR" pitchFamily="18" charset="0"/>
                <a:ea typeface="Times New Roman" pitchFamily="18" charset="0"/>
                <a:cs typeface="Times New Roman CYR" pitchFamily="18" charset="0"/>
              </a:rPr>
              <a:t>Москва, Санкт-Петербург, Самара, Нижний Новгород, Новосибирск.</a:t>
            </a:r>
          </a:p>
        </p:txBody>
      </p:sp>
    </p:spTree>
    <p:extLst>
      <p:ext uri="{BB962C8B-B14F-4D97-AF65-F5344CB8AC3E}">
        <p14:creationId xmlns:p14="http://schemas.microsoft.com/office/powerpoint/2010/main" val="879411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04665"/>
            <a:ext cx="68407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обучения на уроках русского языка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литературы. Этапы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урока при использовании технологии «Критическое мышление»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ВЫЗОВ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стадии вызова с помощью различных приемов (индивидуальная / парная / групповая работа; мозговая атака; прогнозирование содержания; проблемные вопросы и т.д.) и рассказать своими словами о том, что они знают, всему классу.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полученные ранее знания выводятся на уровень осознания. Теперь они могут стать базой для усвоения новых знаний, что дает учащимся возможность эффективнее связывать новую информацию с ранее известной и сознательно, критически подходить к пониманию новой информации.</a:t>
            </a:r>
          </a:p>
        </p:txBody>
      </p:sp>
      <p:pic>
        <p:nvPicPr>
          <p:cNvPr id="3074" name="Picture 2" descr="C:\Users\Алена\Desktop\Для картинок\1391153048_48542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73" y="4661598"/>
            <a:ext cx="2927821" cy="19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76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84887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обучения на уроках русского языка и  литературы Этапы урока при использовании технологии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Критическое мышление»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ОСМЫСЛЕНИЕ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стадии осмысления, когда обучаемый вступает в контакт с новой информацией или идеями, читая текст, просматривая фильм, прослушивая лекции, он учится отслеживать свое понимание и не игнорировать пробелы, а записывать в виде вопросов то, что не понял для выяснения в будущем. Каждый высказывается о том, как он догадался о значении слов, какие ориентиры помогли ему в этом, что, наоборот, сбило его с толку. Такому самоанализу нужно обязательно учить детей. Дальнейшая отработка и закрепление знаний происходит в других формах работы. В групповой работе должны присутствовать два элемента - индивидуальный поиск и обмен идеями, причем личный поиск непременно предшествует обмену мнениями.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4098" name="Picture 2" descr="C:\Users\Алена\Desktop\Для картинок\0ab7bcc7af135c568c0c043da9dd85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01" y="5064369"/>
            <a:ext cx="2208770" cy="147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915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56286"/>
            <a:ext cx="741682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обучения на уроках русского языка и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литературы. Этапы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урока при использовании технологии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Критическое мышление»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 стадии рефлексии учащиеся размышляют о связи с тем, что они узнали на уроке, закрепляя новые знания, активно перестраивают свои представления с тем, чтобы включить в них новые понятия. Живой обмен идеями между учащимися дает им возможность познакомиться с разными точками зрения, учит внимательно слушать товарища, и аргументировано защищать свое мнение. Последняя стадия рефлексии подразумевает именно творческое применение полученных знаний, навыков, умений. И, таким образом, реализуется еще один критерий эффективности инновационного процесса. Мы формируем личность, способную к непрерывному обучению, самообразованию.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лена\Desktop\Для картинок\0b238cc5f7b41d10405544438acd2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5229200"/>
            <a:ext cx="1019633" cy="14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303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</TotalTime>
  <Words>1964</Words>
  <Application>Microsoft Office PowerPoint</Application>
  <PresentationFormat>Экран (4:3)</PresentationFormat>
  <Paragraphs>333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Алена</cp:lastModifiedBy>
  <cp:revision>34</cp:revision>
  <dcterms:created xsi:type="dcterms:W3CDTF">2014-09-28T12:39:15Z</dcterms:created>
  <dcterms:modified xsi:type="dcterms:W3CDTF">2014-10-18T17:59:06Z</dcterms:modified>
</cp:coreProperties>
</file>