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77" r:id="rId4"/>
    <p:sldId id="281" r:id="rId5"/>
    <p:sldId id="257" r:id="rId6"/>
    <p:sldId id="258" r:id="rId7"/>
    <p:sldId id="265" r:id="rId8"/>
    <p:sldId id="259" r:id="rId9"/>
    <p:sldId id="260" r:id="rId10"/>
    <p:sldId id="264" r:id="rId11"/>
    <p:sldId id="262" r:id="rId12"/>
    <p:sldId id="269" r:id="rId13"/>
    <p:sldId id="270" r:id="rId14"/>
    <p:sldId id="271" r:id="rId15"/>
    <p:sldId id="272" r:id="rId16"/>
    <p:sldId id="263" r:id="rId17"/>
    <p:sldId id="273" r:id="rId18"/>
    <p:sldId id="274" r:id="rId19"/>
    <p:sldId id="275" r:id="rId20"/>
    <p:sldId id="276" r:id="rId21"/>
    <p:sldId id="278" r:id="rId22"/>
    <p:sldId id="279" r:id="rId23"/>
    <p:sldId id="282" r:id="rId24"/>
    <p:sldId id="283" r:id="rId25"/>
    <p:sldId id="28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9" autoAdjust="0"/>
  </p:normalViewPr>
  <p:slideViewPr>
    <p:cSldViewPr>
      <p:cViewPr varScale="1">
        <p:scale>
          <a:sx n="67" d="100"/>
          <a:sy n="67" d="100"/>
        </p:scale>
        <p:origin x="-14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CE9E53C4-9828-49C0-8265-40CAF73818A7}" type="datetimeFigureOut">
              <a:rPr lang="ru-RU" smtClean="0"/>
              <a:pPr/>
              <a:t>29.03.2014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2F177F2-0477-4802-B3CF-708E7EA5340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E9E53C4-9828-49C0-8265-40CAF73818A7}" type="datetimeFigureOut">
              <a:rPr lang="ru-RU" smtClean="0"/>
              <a:pPr/>
              <a:t>29.03.2014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177F2-0477-4802-B3CF-708E7EA5340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E9E53C4-9828-49C0-8265-40CAF73818A7}" type="datetimeFigureOut">
              <a:rPr lang="ru-RU" smtClean="0"/>
              <a:pPr/>
              <a:t>29.03.2014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177F2-0477-4802-B3CF-708E7EA5340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E9E53C4-9828-49C0-8265-40CAF73818A7}" type="datetimeFigureOut">
              <a:rPr lang="ru-RU" smtClean="0"/>
              <a:pPr/>
              <a:t>29.03.2014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177F2-0477-4802-B3CF-708E7EA5340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E9E53C4-9828-49C0-8265-40CAF73818A7}" type="datetimeFigureOut">
              <a:rPr lang="ru-RU" smtClean="0"/>
              <a:pPr/>
              <a:t>29.03.2014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2F177F2-0477-4802-B3CF-708E7EA5340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E9E53C4-9828-49C0-8265-40CAF73818A7}" type="datetimeFigureOut">
              <a:rPr lang="ru-RU" smtClean="0"/>
              <a:pPr/>
              <a:t>29.03.2014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177F2-0477-4802-B3CF-708E7EA5340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CE9E53C4-9828-49C0-8265-40CAF73818A7}" type="datetimeFigureOut">
              <a:rPr lang="ru-RU" smtClean="0"/>
              <a:pPr/>
              <a:t>29.03.2014</a:t>
            </a:fld>
            <a:endParaRPr lang="ru-RU"/>
          </a:p>
        </p:txBody>
      </p:sp>
      <p:sp>
        <p:nvSpPr>
          <p:cNvPr id="27" name="Номер слайда 26"/>
          <p:cNvSpPr>
            <a:spLocks noGrp="1"/>
          </p:cNvSpPr>
          <p:nvPr>
            <p:ph type="sldNum" sz="quarter" idx="11"/>
          </p:nvPr>
        </p:nvSpPr>
        <p:spPr/>
        <p:txBody>
          <a:bodyPr rtlCol="0"/>
          <a:lstStyle/>
          <a:p>
            <a:fld id="{02F177F2-0477-4802-B3CF-708E7EA5340B}"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CE9E53C4-9828-49C0-8265-40CAF73818A7}" type="datetimeFigureOut">
              <a:rPr lang="ru-RU" smtClean="0"/>
              <a:pPr/>
              <a:t>29.03.2014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02F177F2-0477-4802-B3CF-708E7EA5340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9E53C4-9828-49C0-8265-40CAF73818A7}" type="datetimeFigureOut">
              <a:rPr lang="ru-RU" smtClean="0"/>
              <a:pPr/>
              <a:t>29.03.2014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2F177F2-0477-4802-B3CF-708E7EA5340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E9E53C4-9828-49C0-8265-40CAF73818A7}" type="datetimeFigureOut">
              <a:rPr lang="ru-RU" smtClean="0"/>
              <a:pPr/>
              <a:t>29.03.2014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177F2-0477-4802-B3CF-708E7EA5340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E9E53C4-9828-49C0-8265-40CAF73818A7}" type="datetimeFigureOut">
              <a:rPr lang="ru-RU" smtClean="0"/>
              <a:pPr/>
              <a:t>29.03.2014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2F177F2-0477-4802-B3CF-708E7EA5340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E9E53C4-9828-49C0-8265-40CAF73818A7}" type="datetimeFigureOut">
              <a:rPr lang="ru-RU" smtClean="0"/>
              <a:pPr/>
              <a:t>29.03.2014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2F177F2-0477-4802-B3CF-708E7EA5340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 Target="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ВНИМАНИЕ И ЕГО РАЗВИТИЕ</a:t>
            </a:r>
            <a:endParaRPr lang="ru-RU" dirty="0"/>
          </a:p>
        </p:txBody>
      </p:sp>
      <p:sp>
        <p:nvSpPr>
          <p:cNvPr id="3" name="Подзаголовок 2"/>
          <p:cNvSpPr>
            <a:spLocks noGrp="1"/>
          </p:cNvSpPr>
          <p:nvPr>
            <p:ph type="subTitle" idx="1"/>
          </p:nvPr>
        </p:nvSpPr>
        <p:spPr>
          <a:xfrm>
            <a:off x="457200" y="3899938"/>
            <a:ext cx="6491064" cy="1041230"/>
          </a:xfrm>
        </p:spPr>
        <p:txBody>
          <a:bodyPr/>
          <a:lstStyle/>
          <a:p>
            <a:r>
              <a:rPr lang="ru-RU" b="1" dirty="0" smtClean="0"/>
              <a:t>ЗАНЯТИЕ  3</a:t>
            </a:r>
          </a:p>
          <a:p>
            <a:r>
              <a:rPr lang="ru-RU" b="1" dirty="0" smtClean="0"/>
              <a:t>КУРСА «Нестандартная математика»</a:t>
            </a:r>
            <a:endParaRPr lang="ru-RU" b="1" dirty="0"/>
          </a:p>
        </p:txBody>
      </p:sp>
      <p:pic>
        <p:nvPicPr>
          <p:cNvPr id="4" name="Picture 9" descr="liniia-1241"/>
          <p:cNvPicPr>
            <a:picLocks noChangeAspect="1" noChangeArrowheads="1" noCrop="1"/>
          </p:cNvPicPr>
          <p:nvPr/>
        </p:nvPicPr>
        <p:blipFill>
          <a:blip r:embed="rId2" cstate="print"/>
          <a:srcRect/>
          <a:stretch>
            <a:fillRect/>
          </a:stretch>
        </p:blipFill>
        <p:spPr bwMode="auto">
          <a:xfrm rot="10800000">
            <a:off x="3059832" y="6021288"/>
            <a:ext cx="2447925"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773832"/>
          </a:xfrm>
        </p:spPr>
        <p:txBody>
          <a:bodyPr>
            <a:normAutofit fontScale="90000"/>
          </a:bodyPr>
          <a:lstStyle/>
          <a:p>
            <a:r>
              <a:rPr lang="ru-RU" b="1" dirty="0" smtClean="0"/>
              <a:t>Характеристики внимания</a:t>
            </a:r>
            <a:br>
              <a:rPr lang="ru-RU" b="1" dirty="0" smtClean="0"/>
            </a:br>
            <a:endParaRPr lang="ru-RU" dirty="0"/>
          </a:p>
        </p:txBody>
      </p:sp>
      <p:sp>
        <p:nvSpPr>
          <p:cNvPr id="3" name="Содержимое 2"/>
          <p:cNvSpPr>
            <a:spLocks noGrp="1"/>
          </p:cNvSpPr>
          <p:nvPr>
            <p:ph idx="1"/>
          </p:nvPr>
        </p:nvSpPr>
        <p:spPr>
          <a:xfrm>
            <a:off x="457200" y="1700808"/>
            <a:ext cx="8229600" cy="4873728"/>
          </a:xfrm>
        </p:spPr>
        <p:txBody>
          <a:bodyPr>
            <a:normAutofit fontScale="77500" lnSpcReduction="20000"/>
          </a:bodyPr>
          <a:lstStyle/>
          <a:p>
            <a:r>
              <a:rPr lang="ru-RU" dirty="0" smtClean="0"/>
              <a:t>   Внимание человека обладает пятью основными свойствами: </a:t>
            </a:r>
            <a:br>
              <a:rPr lang="ru-RU" dirty="0" smtClean="0"/>
            </a:br>
            <a:r>
              <a:rPr lang="ru-RU" dirty="0" smtClean="0"/>
              <a:t>   - </a:t>
            </a:r>
            <a:r>
              <a:rPr lang="ru-RU" u="sng" dirty="0" smtClean="0"/>
              <a:t>устойчивость</a:t>
            </a:r>
            <a:r>
              <a:rPr lang="ru-RU" dirty="0" smtClean="0"/>
              <a:t> (способность в течении длительного времени сохранять состояние внимания на каком – либо объекте), </a:t>
            </a:r>
            <a:br>
              <a:rPr lang="ru-RU" dirty="0" smtClean="0"/>
            </a:br>
            <a:r>
              <a:rPr lang="ru-RU" dirty="0" smtClean="0"/>
              <a:t>   - </a:t>
            </a:r>
            <a:r>
              <a:rPr lang="ru-RU" u="sng" dirty="0" smtClean="0"/>
              <a:t>сосредоточенность</a:t>
            </a:r>
            <a:r>
              <a:rPr lang="ru-RU" dirty="0" smtClean="0"/>
              <a:t> (способность сконцентрировать свое внимание на одном объекте при этом отвлечении от других), </a:t>
            </a:r>
            <a:br>
              <a:rPr lang="ru-RU" dirty="0" smtClean="0"/>
            </a:br>
            <a:r>
              <a:rPr lang="ru-RU" dirty="0" smtClean="0"/>
              <a:t>   - </a:t>
            </a:r>
            <a:r>
              <a:rPr lang="ru-RU" u="sng" dirty="0" smtClean="0"/>
              <a:t>переключаемость</a:t>
            </a:r>
            <a:r>
              <a:rPr lang="ru-RU" dirty="0" smtClean="0"/>
              <a:t> (перевод с одного объекта на другой, с одного вида деятельности на иной), </a:t>
            </a:r>
            <a:br>
              <a:rPr lang="ru-RU" dirty="0" smtClean="0"/>
            </a:br>
            <a:r>
              <a:rPr lang="ru-RU" dirty="0" smtClean="0"/>
              <a:t>   - </a:t>
            </a:r>
            <a:r>
              <a:rPr lang="ru-RU" u="sng" dirty="0" smtClean="0"/>
              <a:t>распределение </a:t>
            </a:r>
            <a:r>
              <a:rPr lang="ru-RU" dirty="0" smtClean="0"/>
              <a:t>(способность рассредоточить внимание на значительном пространстве, параллельно выполняя несколько видов деятельности), </a:t>
            </a:r>
            <a:br>
              <a:rPr lang="ru-RU" dirty="0" smtClean="0"/>
            </a:br>
            <a:r>
              <a:rPr lang="ru-RU" dirty="0" smtClean="0"/>
              <a:t>   </a:t>
            </a:r>
            <a:r>
              <a:rPr lang="ru-RU" u="sng" dirty="0" smtClean="0"/>
              <a:t>- объем </a:t>
            </a:r>
            <a:r>
              <a:rPr lang="ru-RU" dirty="0" smtClean="0"/>
              <a:t>(размер информации которую человек способен сохранять в сфере повышенного внимания).</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368152"/>
          </a:xfrm>
        </p:spPr>
        <p:txBody>
          <a:bodyPr>
            <a:normAutofit fontScale="90000"/>
          </a:bodyPr>
          <a:lstStyle/>
          <a:p>
            <a:r>
              <a:rPr lang="ru-RU" sz="3600" b="1" dirty="0" smtClean="0"/>
              <a:t/>
            </a:r>
            <a:br>
              <a:rPr lang="ru-RU" sz="3600" b="1" dirty="0" smtClean="0"/>
            </a:br>
            <a:r>
              <a:rPr lang="ru-RU" sz="3600" b="1" dirty="0" smtClean="0"/>
              <a:t>Диагностика внимательности.</a:t>
            </a:r>
            <a:br>
              <a:rPr lang="ru-RU" sz="3600" b="1" dirty="0" smtClean="0"/>
            </a:br>
            <a:r>
              <a:rPr lang="ru-RU" sz="3600" b="1" dirty="0" smtClean="0"/>
              <a:t>Определение устойчивости и особенностей колебания внимания</a:t>
            </a:r>
            <a:r>
              <a:rPr lang="ru-RU" dirty="0" smtClean="0"/>
              <a:t/>
            </a:r>
            <a:br>
              <a:rPr lang="ru-RU" dirty="0" smtClean="0"/>
            </a:br>
            <a:endParaRPr lang="ru-RU" dirty="0"/>
          </a:p>
        </p:txBody>
      </p:sp>
      <p:sp>
        <p:nvSpPr>
          <p:cNvPr id="3" name="Содержимое 2"/>
          <p:cNvSpPr>
            <a:spLocks noGrp="1"/>
          </p:cNvSpPr>
          <p:nvPr>
            <p:ph idx="1"/>
          </p:nvPr>
        </p:nvSpPr>
        <p:spPr>
          <a:xfrm>
            <a:off x="457200" y="2348880"/>
            <a:ext cx="8229600" cy="4225656"/>
          </a:xfrm>
        </p:spPr>
        <p:txBody>
          <a:bodyPr/>
          <a:lstStyle/>
          <a:p>
            <a:pPr algn="just">
              <a:buNone/>
            </a:pPr>
            <a:endParaRPr lang="ru-RU" dirty="0" smtClean="0"/>
          </a:p>
          <a:p>
            <a:pPr algn="just">
              <a:buNone/>
            </a:pPr>
            <a:r>
              <a:rPr lang="ru-RU" dirty="0" smtClean="0"/>
              <a:t> </a:t>
            </a:r>
            <a:endParaRPr lang="ru-RU" dirty="0"/>
          </a:p>
        </p:txBody>
      </p:sp>
      <p:sp>
        <p:nvSpPr>
          <p:cNvPr id="1026" name="Rectangle 2"/>
          <p:cNvSpPr>
            <a:spLocks noChangeArrowheads="1"/>
          </p:cNvSpPr>
          <p:nvPr/>
        </p:nvSpPr>
        <p:spPr bwMode="auto">
          <a:xfrm>
            <a:off x="3707904" y="2420888"/>
            <a:ext cx="1656184" cy="158417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b="1" dirty="0"/>
          </a:p>
        </p:txBody>
      </p:sp>
      <p:sp>
        <p:nvSpPr>
          <p:cNvPr id="1027" name="Rectangle 3"/>
          <p:cNvSpPr>
            <a:spLocks noChangeArrowheads="1"/>
          </p:cNvSpPr>
          <p:nvPr/>
        </p:nvSpPr>
        <p:spPr bwMode="auto">
          <a:xfrm>
            <a:off x="4164192" y="2798552"/>
            <a:ext cx="819893" cy="7706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ru-RU" b="1" dirty="0"/>
          </a:p>
        </p:txBody>
      </p:sp>
      <p:cxnSp>
        <p:nvCxnSpPr>
          <p:cNvPr id="1028" name="AutoShape 4"/>
          <p:cNvCxnSpPr>
            <a:cxnSpLocks noChangeShapeType="1"/>
          </p:cNvCxnSpPr>
          <p:nvPr/>
        </p:nvCxnSpPr>
        <p:spPr bwMode="auto">
          <a:xfrm rot="5400000" flipH="1" flipV="1">
            <a:off x="5004048" y="2420888"/>
            <a:ext cx="360041" cy="360040"/>
          </a:xfrm>
          <a:prstGeom prst="straightConnector1">
            <a:avLst/>
          </a:prstGeom>
          <a:noFill/>
          <a:ln w="9525">
            <a:solidFill>
              <a:srgbClr val="000000"/>
            </a:solidFill>
            <a:round/>
            <a:headEnd/>
            <a:tailEnd/>
          </a:ln>
        </p:spPr>
      </p:cxnSp>
      <p:cxnSp>
        <p:nvCxnSpPr>
          <p:cNvPr id="1029" name="AutoShape 5"/>
          <p:cNvCxnSpPr>
            <a:cxnSpLocks noChangeShapeType="1"/>
          </p:cNvCxnSpPr>
          <p:nvPr/>
        </p:nvCxnSpPr>
        <p:spPr bwMode="auto">
          <a:xfrm>
            <a:off x="3707904" y="2420888"/>
            <a:ext cx="432048" cy="360040"/>
          </a:xfrm>
          <a:prstGeom prst="straightConnector1">
            <a:avLst/>
          </a:prstGeom>
          <a:noFill/>
          <a:ln w="9525">
            <a:solidFill>
              <a:srgbClr val="000000"/>
            </a:solidFill>
            <a:round/>
            <a:headEnd/>
            <a:tailEnd/>
          </a:ln>
        </p:spPr>
      </p:cxnSp>
      <p:cxnSp>
        <p:nvCxnSpPr>
          <p:cNvPr id="1030" name="AutoShape 6"/>
          <p:cNvCxnSpPr>
            <a:cxnSpLocks noChangeShapeType="1"/>
          </p:cNvCxnSpPr>
          <p:nvPr/>
        </p:nvCxnSpPr>
        <p:spPr bwMode="auto">
          <a:xfrm rot="16200000" flipH="1">
            <a:off x="4968046" y="3609018"/>
            <a:ext cx="432044" cy="360040"/>
          </a:xfrm>
          <a:prstGeom prst="straightConnector1">
            <a:avLst/>
          </a:prstGeom>
          <a:noFill/>
          <a:ln w="9525">
            <a:solidFill>
              <a:srgbClr val="000000"/>
            </a:solidFill>
            <a:round/>
            <a:headEnd/>
            <a:tailEnd/>
          </a:ln>
        </p:spPr>
      </p:cxnSp>
      <p:cxnSp>
        <p:nvCxnSpPr>
          <p:cNvPr id="1031" name="AutoShape 7"/>
          <p:cNvCxnSpPr>
            <a:cxnSpLocks noChangeShapeType="1"/>
          </p:cNvCxnSpPr>
          <p:nvPr/>
        </p:nvCxnSpPr>
        <p:spPr bwMode="auto">
          <a:xfrm rot="5400000" flipH="1" flipV="1">
            <a:off x="3707903" y="3573017"/>
            <a:ext cx="432050" cy="432048"/>
          </a:xfrm>
          <a:prstGeom prst="straightConnector1">
            <a:avLst/>
          </a:prstGeom>
          <a:noFill/>
          <a:ln w="9525">
            <a:solidFill>
              <a:srgbClr val="000000"/>
            </a:solidFill>
            <a:round/>
            <a:headEnd/>
            <a:tailEnd/>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8229600" cy="1066800"/>
          </a:xfrm>
        </p:spPr>
        <p:txBody>
          <a:bodyPr>
            <a:normAutofit/>
          </a:bodyPr>
          <a:lstStyle/>
          <a:p>
            <a:r>
              <a:rPr lang="ru-RU" dirty="0" smtClean="0"/>
              <a:t>Определение объёма внимания.</a:t>
            </a:r>
            <a:br>
              <a:rPr lang="ru-RU" dirty="0" smtClean="0"/>
            </a:br>
            <a:r>
              <a:rPr lang="ru-RU" sz="2200" dirty="0" smtClean="0"/>
              <a:t>Изобразите данные предметы через 1 минуту просмотра.</a:t>
            </a:r>
            <a:endParaRPr lang="ru-RU" sz="2200"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691680" y="1680326"/>
            <a:ext cx="5112568" cy="4848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2808312"/>
          </a:xfrm>
        </p:spPr>
        <p:txBody>
          <a:bodyPr>
            <a:normAutofit fontScale="90000"/>
          </a:bodyPr>
          <a:lstStyle/>
          <a:p>
            <a:r>
              <a:rPr lang="ru-RU" dirty="0" smtClean="0"/>
              <a:t>Определение </a:t>
            </a:r>
            <a:r>
              <a:rPr lang="ru-RU" dirty="0" err="1" smtClean="0"/>
              <a:t>сконцентрированности</a:t>
            </a:r>
            <a:r>
              <a:rPr lang="ru-RU" dirty="0" smtClean="0"/>
              <a:t> внимания и </a:t>
            </a:r>
            <a:br>
              <a:rPr lang="ru-RU" dirty="0" smtClean="0"/>
            </a:br>
            <a:r>
              <a:rPr lang="ru-RU" dirty="0" err="1" smtClean="0"/>
              <a:t>осебенностей</a:t>
            </a:r>
            <a:r>
              <a:rPr lang="ru-RU" dirty="0" smtClean="0"/>
              <a:t> распределения внимания.</a:t>
            </a:r>
            <a:br>
              <a:rPr lang="ru-RU" dirty="0" smtClean="0"/>
            </a:br>
            <a:endParaRPr lang="ru-RU" dirty="0"/>
          </a:p>
        </p:txBody>
      </p:sp>
      <p:sp>
        <p:nvSpPr>
          <p:cNvPr id="3" name="Содержимое 2"/>
          <p:cNvSpPr>
            <a:spLocks noGrp="1"/>
          </p:cNvSpPr>
          <p:nvPr>
            <p:ph idx="1"/>
          </p:nvPr>
        </p:nvSpPr>
        <p:spPr>
          <a:xfrm>
            <a:off x="457200" y="3789040"/>
            <a:ext cx="8229600" cy="2785496"/>
          </a:xfrm>
        </p:spPr>
        <p:txBody>
          <a:bodyPr/>
          <a:lstStyle/>
          <a:p>
            <a:r>
              <a:rPr lang="ru-RU" dirty="0" smtClean="0"/>
              <a:t>Задание 1  (на листах).</a:t>
            </a:r>
          </a:p>
          <a:p>
            <a:r>
              <a:rPr lang="ru-RU" dirty="0" smtClean="0"/>
              <a:t>Задание 2.</a:t>
            </a:r>
            <a:endParaRPr lang="ru-RU" dirty="0"/>
          </a:p>
        </p:txBody>
      </p:sp>
      <p:pic>
        <p:nvPicPr>
          <p:cNvPr id="4" name="Picture 16" descr="cveta-921"/>
          <p:cNvPicPr>
            <a:picLocks noChangeAspect="1" noChangeArrowheads="1" noCrop="1"/>
          </p:cNvPicPr>
          <p:nvPr/>
        </p:nvPicPr>
        <p:blipFill>
          <a:blip r:embed="rId2" cstate="print"/>
          <a:srcRect/>
          <a:stretch>
            <a:fillRect/>
          </a:stretch>
        </p:blipFill>
        <p:spPr>
          <a:xfrm>
            <a:off x="6660232" y="5085184"/>
            <a:ext cx="898525" cy="966787"/>
          </a:xfrm>
          <a:prstGeom prst="rect">
            <a:avLst/>
          </a:prstGeom>
          <a:noFill/>
        </p:spPr>
      </p:pic>
      <p:pic>
        <p:nvPicPr>
          <p:cNvPr id="5" name="Picture 16" descr="cveta-921"/>
          <p:cNvPicPr>
            <a:picLocks noChangeAspect="1" noChangeArrowheads="1" noCrop="1"/>
          </p:cNvPicPr>
          <p:nvPr/>
        </p:nvPicPr>
        <p:blipFill>
          <a:blip r:embed="rId2" cstate="print"/>
          <a:srcRect/>
          <a:stretch>
            <a:fillRect/>
          </a:stretch>
        </p:blipFill>
        <p:spPr>
          <a:xfrm>
            <a:off x="539552" y="5373216"/>
            <a:ext cx="898525" cy="966787"/>
          </a:xfrm>
          <a:prstGeom prst="rect">
            <a:avLst/>
          </a:prstGeom>
          <a:noFill/>
        </p:spPr>
      </p:pic>
      <p:pic>
        <p:nvPicPr>
          <p:cNvPr id="6" name="Picture 16" descr="cveta-921"/>
          <p:cNvPicPr>
            <a:picLocks noChangeAspect="1" noChangeArrowheads="1" noCrop="1"/>
          </p:cNvPicPr>
          <p:nvPr/>
        </p:nvPicPr>
        <p:blipFill>
          <a:blip r:embed="rId2" cstate="print"/>
          <a:srcRect/>
          <a:stretch>
            <a:fillRect/>
          </a:stretch>
        </p:blipFill>
        <p:spPr>
          <a:xfrm>
            <a:off x="7668344" y="5157192"/>
            <a:ext cx="898525" cy="966787"/>
          </a:xfrm>
          <a:prstGeom prst="rect">
            <a:avLst/>
          </a:prstGeom>
          <a:noFill/>
        </p:spPr>
      </p:pic>
      <p:pic>
        <p:nvPicPr>
          <p:cNvPr id="7" name="Picture 16" descr="cveta-921"/>
          <p:cNvPicPr>
            <a:picLocks noChangeAspect="1" noChangeArrowheads="1" noCrop="1"/>
          </p:cNvPicPr>
          <p:nvPr/>
        </p:nvPicPr>
        <p:blipFill>
          <a:blip r:embed="rId2" cstate="print"/>
          <a:srcRect/>
          <a:stretch>
            <a:fillRect/>
          </a:stretch>
        </p:blipFill>
        <p:spPr>
          <a:xfrm>
            <a:off x="971600" y="5373216"/>
            <a:ext cx="898525" cy="966787"/>
          </a:xfrm>
          <a:prstGeom prst="rect">
            <a:avLst/>
          </a:prstGeom>
          <a:noFill/>
        </p:spPr>
      </p:pic>
      <p:pic>
        <p:nvPicPr>
          <p:cNvPr id="8" name="Picture 16" descr="cveta-921"/>
          <p:cNvPicPr>
            <a:picLocks noChangeAspect="1" noChangeArrowheads="1" noCrop="1"/>
          </p:cNvPicPr>
          <p:nvPr/>
        </p:nvPicPr>
        <p:blipFill>
          <a:blip r:embed="rId2" cstate="print"/>
          <a:srcRect/>
          <a:stretch>
            <a:fillRect/>
          </a:stretch>
        </p:blipFill>
        <p:spPr>
          <a:xfrm>
            <a:off x="1475656" y="5157192"/>
            <a:ext cx="898525" cy="966787"/>
          </a:xfrm>
          <a:prstGeom prst="rect">
            <a:avLst/>
          </a:prstGeom>
          <a:noFill/>
        </p:spPr>
      </p:pic>
      <p:pic>
        <p:nvPicPr>
          <p:cNvPr id="9" name="Picture 16" descr="cveta-921"/>
          <p:cNvPicPr>
            <a:picLocks noChangeAspect="1" noChangeArrowheads="1" noCrop="1"/>
          </p:cNvPicPr>
          <p:nvPr/>
        </p:nvPicPr>
        <p:blipFill>
          <a:blip r:embed="rId2" cstate="print"/>
          <a:srcRect/>
          <a:stretch>
            <a:fillRect/>
          </a:stretch>
        </p:blipFill>
        <p:spPr>
          <a:xfrm>
            <a:off x="1907704" y="5517232"/>
            <a:ext cx="898525" cy="966787"/>
          </a:xfrm>
          <a:prstGeom prst="rect">
            <a:avLst/>
          </a:prstGeom>
          <a:noFill/>
        </p:spPr>
      </p:pic>
      <p:pic>
        <p:nvPicPr>
          <p:cNvPr id="10" name="Picture 16" descr="cveta-921"/>
          <p:cNvPicPr>
            <a:picLocks noChangeAspect="1" noChangeArrowheads="1" noCrop="1"/>
          </p:cNvPicPr>
          <p:nvPr/>
        </p:nvPicPr>
        <p:blipFill>
          <a:blip r:embed="rId2" cstate="print"/>
          <a:srcRect/>
          <a:stretch>
            <a:fillRect/>
          </a:stretch>
        </p:blipFill>
        <p:spPr>
          <a:xfrm>
            <a:off x="7164288" y="5517232"/>
            <a:ext cx="898525" cy="966787"/>
          </a:xfrm>
          <a:prstGeom prst="rect">
            <a:avLst/>
          </a:prstGeom>
          <a:noFill/>
        </p:spPr>
      </p:pic>
      <p:pic>
        <p:nvPicPr>
          <p:cNvPr id="11" name="Picture 16" descr="cveta-921"/>
          <p:cNvPicPr>
            <a:picLocks noChangeAspect="1" noChangeArrowheads="1" noCrop="1"/>
          </p:cNvPicPr>
          <p:nvPr/>
        </p:nvPicPr>
        <p:blipFill>
          <a:blip r:embed="rId2" cstate="print"/>
          <a:srcRect/>
          <a:stretch>
            <a:fillRect/>
          </a:stretch>
        </p:blipFill>
        <p:spPr>
          <a:xfrm>
            <a:off x="5292080" y="5373216"/>
            <a:ext cx="898525" cy="9667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рамки11\0_1bb95_d00cfb69_XL.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683568" y="3501008"/>
            <a:ext cx="6768752" cy="830997"/>
          </a:xfrm>
          <a:prstGeom prst="rect">
            <a:avLst/>
          </a:prstGeom>
        </p:spPr>
        <p:txBody>
          <a:bodyPr wrap="square">
            <a:spAutoFit/>
          </a:bodyPr>
          <a:lstStyle/>
          <a:p>
            <a:pPr>
              <a:buNone/>
            </a:pPr>
            <a:r>
              <a:rPr lang="ru-RU" sz="4800" b="1" dirty="0" smtClean="0"/>
              <a:t>Физкультминутка</a:t>
            </a:r>
            <a:endParaRPr lang="ru-RU" sz="4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Закрепление и развитие внимания и наблюдательности.</a:t>
            </a:r>
            <a:endParaRPr lang="ru-RU" dirty="0"/>
          </a:p>
        </p:txBody>
      </p:sp>
      <p:sp>
        <p:nvSpPr>
          <p:cNvPr id="3" name="Содержимое 2"/>
          <p:cNvSpPr>
            <a:spLocks noGrp="1"/>
          </p:cNvSpPr>
          <p:nvPr>
            <p:ph idx="1"/>
          </p:nvPr>
        </p:nvSpPr>
        <p:spPr>
          <a:xfrm>
            <a:off x="457200" y="2564904"/>
            <a:ext cx="8229600" cy="4009632"/>
          </a:xfrm>
        </p:spPr>
        <p:txBody>
          <a:bodyPr/>
          <a:lstStyle/>
          <a:p>
            <a:r>
              <a:rPr lang="ru-RU" dirty="0" smtClean="0"/>
              <a:t>Задание 3 (на листах).</a:t>
            </a:r>
          </a:p>
          <a:p>
            <a:r>
              <a:rPr lang="ru-RU" dirty="0" smtClean="0"/>
              <a:t>Задание 4.</a:t>
            </a:r>
            <a:endParaRPr lang="ru-RU" dirty="0"/>
          </a:p>
        </p:txBody>
      </p:sp>
      <p:pic>
        <p:nvPicPr>
          <p:cNvPr id="4" name="Picture 16" descr="cveta-921"/>
          <p:cNvPicPr>
            <a:picLocks noChangeAspect="1" noChangeArrowheads="1" noCrop="1"/>
          </p:cNvPicPr>
          <p:nvPr/>
        </p:nvPicPr>
        <p:blipFill>
          <a:blip r:embed="rId2" cstate="print"/>
          <a:srcRect/>
          <a:stretch>
            <a:fillRect/>
          </a:stretch>
        </p:blipFill>
        <p:spPr>
          <a:xfrm>
            <a:off x="1691680" y="5013176"/>
            <a:ext cx="898525" cy="966787"/>
          </a:xfrm>
          <a:prstGeom prst="rect">
            <a:avLst/>
          </a:prstGeom>
          <a:noFill/>
        </p:spPr>
      </p:pic>
      <p:pic>
        <p:nvPicPr>
          <p:cNvPr id="5" name="Picture 16" descr="cveta-921"/>
          <p:cNvPicPr>
            <a:picLocks noChangeAspect="1" noChangeArrowheads="1" noCrop="1"/>
          </p:cNvPicPr>
          <p:nvPr/>
        </p:nvPicPr>
        <p:blipFill>
          <a:blip r:embed="rId2" cstate="print"/>
          <a:srcRect/>
          <a:stretch>
            <a:fillRect/>
          </a:stretch>
        </p:blipFill>
        <p:spPr>
          <a:xfrm>
            <a:off x="7812360" y="5229200"/>
            <a:ext cx="898525" cy="966787"/>
          </a:xfrm>
          <a:prstGeom prst="rect">
            <a:avLst/>
          </a:prstGeom>
          <a:noFill/>
        </p:spPr>
      </p:pic>
      <p:pic>
        <p:nvPicPr>
          <p:cNvPr id="6" name="Picture 16" descr="cveta-921"/>
          <p:cNvPicPr>
            <a:picLocks noChangeAspect="1" noChangeArrowheads="1" noCrop="1"/>
          </p:cNvPicPr>
          <p:nvPr/>
        </p:nvPicPr>
        <p:blipFill>
          <a:blip r:embed="rId2" cstate="print"/>
          <a:srcRect/>
          <a:stretch>
            <a:fillRect/>
          </a:stretch>
        </p:blipFill>
        <p:spPr>
          <a:xfrm>
            <a:off x="971600" y="5229200"/>
            <a:ext cx="898525" cy="966787"/>
          </a:xfrm>
          <a:prstGeom prst="rect">
            <a:avLst/>
          </a:prstGeom>
          <a:noFill/>
        </p:spPr>
      </p:pic>
      <p:pic>
        <p:nvPicPr>
          <p:cNvPr id="7" name="Picture 16" descr="cveta-921"/>
          <p:cNvPicPr>
            <a:picLocks noChangeAspect="1" noChangeArrowheads="1" noCrop="1"/>
          </p:cNvPicPr>
          <p:nvPr/>
        </p:nvPicPr>
        <p:blipFill>
          <a:blip r:embed="rId2" cstate="print"/>
          <a:srcRect/>
          <a:stretch>
            <a:fillRect/>
          </a:stretch>
        </p:blipFill>
        <p:spPr>
          <a:xfrm>
            <a:off x="6372200" y="5445224"/>
            <a:ext cx="898525" cy="966787"/>
          </a:xfrm>
          <a:prstGeom prst="rect">
            <a:avLst/>
          </a:prstGeom>
          <a:noFill/>
        </p:spPr>
      </p:pic>
      <p:pic>
        <p:nvPicPr>
          <p:cNvPr id="8" name="Picture 16" descr="cveta-921"/>
          <p:cNvPicPr>
            <a:picLocks noChangeAspect="1" noChangeArrowheads="1" noCrop="1"/>
          </p:cNvPicPr>
          <p:nvPr/>
        </p:nvPicPr>
        <p:blipFill>
          <a:blip r:embed="rId2" cstate="print"/>
          <a:srcRect/>
          <a:stretch>
            <a:fillRect/>
          </a:stretch>
        </p:blipFill>
        <p:spPr>
          <a:xfrm>
            <a:off x="179512" y="4941168"/>
            <a:ext cx="898525" cy="966787"/>
          </a:xfrm>
          <a:prstGeom prst="rect">
            <a:avLst/>
          </a:prstGeom>
          <a:noFill/>
        </p:spPr>
      </p:pic>
      <p:pic>
        <p:nvPicPr>
          <p:cNvPr id="9" name="Picture 16" descr="cveta-921"/>
          <p:cNvPicPr>
            <a:picLocks noChangeAspect="1" noChangeArrowheads="1" noCrop="1"/>
          </p:cNvPicPr>
          <p:nvPr/>
        </p:nvPicPr>
        <p:blipFill>
          <a:blip r:embed="rId2" cstate="print"/>
          <a:srcRect/>
          <a:stretch>
            <a:fillRect/>
          </a:stretch>
        </p:blipFill>
        <p:spPr>
          <a:xfrm>
            <a:off x="2267744" y="5373216"/>
            <a:ext cx="898525" cy="966787"/>
          </a:xfrm>
          <a:prstGeom prst="rect">
            <a:avLst/>
          </a:prstGeom>
          <a:noFill/>
        </p:spPr>
      </p:pic>
      <p:pic>
        <p:nvPicPr>
          <p:cNvPr id="10" name="Picture 16" descr="cveta-921"/>
          <p:cNvPicPr>
            <a:picLocks noChangeAspect="1" noChangeArrowheads="1" noCrop="1"/>
          </p:cNvPicPr>
          <p:nvPr/>
        </p:nvPicPr>
        <p:blipFill>
          <a:blip r:embed="rId2" cstate="print"/>
          <a:srcRect/>
          <a:stretch>
            <a:fillRect/>
          </a:stretch>
        </p:blipFill>
        <p:spPr>
          <a:xfrm>
            <a:off x="7092280" y="4869160"/>
            <a:ext cx="898525" cy="96678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720080"/>
          </a:xfrm>
        </p:spPr>
        <p:txBody>
          <a:bodyPr/>
          <a:lstStyle/>
          <a:p>
            <a:r>
              <a:rPr lang="ru-RU" dirty="0" smtClean="0"/>
              <a:t>Проверим!</a:t>
            </a:r>
            <a:endParaRPr lang="ru-RU" dirty="0"/>
          </a:p>
        </p:txBody>
      </p:sp>
      <p:sp>
        <p:nvSpPr>
          <p:cNvPr id="3" name="Содержимое 2"/>
          <p:cNvSpPr>
            <a:spLocks noGrp="1"/>
          </p:cNvSpPr>
          <p:nvPr>
            <p:ph idx="1"/>
          </p:nvPr>
        </p:nvSpPr>
        <p:spPr>
          <a:xfrm>
            <a:off x="457200" y="1628800"/>
            <a:ext cx="8229600" cy="4945736"/>
          </a:xfrm>
        </p:spPr>
        <p:txBody>
          <a:bodyPr/>
          <a:lstStyle/>
          <a:p>
            <a:r>
              <a:rPr lang="ru-RU" dirty="0" smtClean="0"/>
              <a:t>Задание 3.</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Задание 4.</a:t>
            </a:r>
          </a:p>
          <a:p>
            <a:pPr>
              <a:buNone/>
            </a:pPr>
            <a:r>
              <a:rPr lang="ru-RU" dirty="0" smtClean="0"/>
              <a:t>«0» -  9,    «-» - 9,    «=« -  8,</a:t>
            </a:r>
          </a:p>
          <a:p>
            <a:pPr>
              <a:buNone/>
            </a:pPr>
            <a:r>
              <a:rPr lang="ru-RU" dirty="0" smtClean="0"/>
              <a:t>«1» -  11,    «+» - 12</a:t>
            </a:r>
          </a:p>
          <a:p>
            <a:pPr>
              <a:buNone/>
            </a:pPr>
            <a:endParaRPr lang="ru-RU" dirty="0" smtClean="0"/>
          </a:p>
          <a:p>
            <a:endParaRPr lang="ru-RU" dirty="0" smtClean="0"/>
          </a:p>
          <a:p>
            <a:endParaRPr lang="ru-RU" dirty="0" smtClean="0"/>
          </a:p>
          <a:p>
            <a:endParaRPr lang="ru-RU" dirty="0" smtClean="0"/>
          </a:p>
          <a:p>
            <a:endParaRPr lang="ru-RU" dirty="0"/>
          </a:p>
        </p:txBody>
      </p:sp>
      <p:graphicFrame>
        <p:nvGraphicFramePr>
          <p:cNvPr id="4" name="Таблица 3"/>
          <p:cNvGraphicFramePr>
            <a:graphicFrameLocks noGrp="1"/>
          </p:cNvGraphicFramePr>
          <p:nvPr/>
        </p:nvGraphicFramePr>
        <p:xfrm>
          <a:off x="1259632" y="2132856"/>
          <a:ext cx="6096003" cy="1944216"/>
        </p:xfrm>
        <a:graphic>
          <a:graphicData uri="http://schemas.openxmlformats.org/drawingml/2006/table">
            <a:tbl>
              <a:tblPr firstRow="1" bandRow="1">
                <a:tableStyleId>{5C22544A-7EE6-4342-B048-85BDC9FD1C3A}</a:tableStyleId>
              </a:tblPr>
              <a:tblGrid>
                <a:gridCol w="554182"/>
                <a:gridCol w="554182"/>
                <a:gridCol w="554182"/>
                <a:gridCol w="554182"/>
                <a:gridCol w="807608"/>
                <a:gridCol w="216024"/>
                <a:gridCol w="638915"/>
                <a:gridCol w="554182"/>
                <a:gridCol w="554182"/>
                <a:gridCol w="554182"/>
                <a:gridCol w="554182"/>
              </a:tblGrid>
              <a:tr h="370840">
                <a:tc>
                  <a:txBody>
                    <a:bodyPr/>
                    <a:lstStyle/>
                    <a:p>
                      <a:pPr marL="0" algn="ctr">
                        <a:spcAft>
                          <a:spcPts val="0"/>
                        </a:spcAft>
                      </a:pPr>
                      <a:r>
                        <a:rPr lang="ru-RU" sz="1600" b="1" dirty="0">
                          <a:latin typeface="Times New Roman" pitchFamily="18" charset="0"/>
                          <a:ea typeface="Calibri"/>
                          <a:cs typeface="Times New Roman" pitchFamily="18" charset="0"/>
                        </a:rPr>
                        <a:t>14</a:t>
                      </a:r>
                      <a:endParaRPr lang="ru-RU" sz="1600" dirty="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dirty="0">
                          <a:latin typeface="Times New Roman" pitchFamily="18" charset="0"/>
                          <a:ea typeface="Calibri"/>
                          <a:cs typeface="Times New Roman" pitchFamily="18" charset="0"/>
                        </a:rPr>
                        <a:t>5</a:t>
                      </a:r>
                      <a:endParaRPr lang="ru-RU" sz="1600" dirty="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dirty="0">
                          <a:latin typeface="Times New Roman" pitchFamily="18" charset="0"/>
                          <a:ea typeface="Calibri"/>
                          <a:cs typeface="Times New Roman" pitchFamily="18" charset="0"/>
                        </a:rPr>
                        <a:t>31</a:t>
                      </a:r>
                      <a:endParaRPr lang="ru-RU" sz="1600" dirty="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dirty="0">
                          <a:latin typeface="Times New Roman" pitchFamily="18" charset="0"/>
                          <a:ea typeface="Calibri"/>
                          <a:cs typeface="Times New Roman" pitchFamily="18" charset="0"/>
                        </a:rPr>
                        <a:t>27</a:t>
                      </a:r>
                      <a:endParaRPr lang="ru-RU" sz="1600" dirty="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dirty="0">
                          <a:latin typeface="Times New Roman" pitchFamily="18" charset="0"/>
                          <a:ea typeface="Calibri"/>
                          <a:cs typeface="Times New Roman" pitchFamily="18" charset="0"/>
                        </a:rPr>
                        <a:t>37</a:t>
                      </a:r>
                      <a:endParaRPr lang="ru-RU" sz="1600" dirty="0">
                        <a:latin typeface="Times New Roman" pitchFamily="18" charset="0"/>
                        <a:ea typeface="Calibri"/>
                        <a:cs typeface="Times New Roman" pitchFamily="18" charset="0"/>
                      </a:endParaRPr>
                    </a:p>
                  </a:txBody>
                  <a:tcPr marL="68580" marR="68580" marT="0" marB="0"/>
                </a:tc>
                <a:tc rowSpan="5">
                  <a:txBody>
                    <a:bodyPr/>
                    <a:lstStyle/>
                    <a:p>
                      <a:pPr marL="0" algn="ctr">
                        <a:spcAft>
                          <a:spcPts val="0"/>
                        </a:spcAft>
                      </a:pPr>
                      <a:endParaRPr lang="ru-RU" sz="1600" dirty="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dirty="0">
                          <a:latin typeface="Times New Roman" pitchFamily="18" charset="0"/>
                          <a:ea typeface="Calibri"/>
                          <a:cs typeface="Times New Roman" pitchFamily="18" charset="0"/>
                        </a:rPr>
                        <a:t>1</a:t>
                      </a:r>
                      <a:endParaRPr lang="ru-RU" sz="1600" dirty="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dirty="0">
                          <a:latin typeface="Times New Roman" pitchFamily="18" charset="0"/>
                          <a:ea typeface="Calibri"/>
                          <a:cs typeface="Times New Roman" pitchFamily="18" charset="0"/>
                        </a:rPr>
                        <a:t>2</a:t>
                      </a:r>
                      <a:endParaRPr lang="ru-RU" sz="1600" dirty="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dirty="0">
                          <a:latin typeface="Times New Roman" pitchFamily="18" charset="0"/>
                          <a:ea typeface="Calibri"/>
                          <a:cs typeface="Times New Roman" pitchFamily="18" charset="0"/>
                        </a:rPr>
                        <a:t>5</a:t>
                      </a:r>
                      <a:endParaRPr lang="ru-RU" sz="1600" dirty="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dirty="0">
                          <a:latin typeface="Times New Roman" pitchFamily="18" charset="0"/>
                          <a:ea typeface="Calibri"/>
                          <a:cs typeface="Times New Roman" pitchFamily="18" charset="0"/>
                        </a:rPr>
                        <a:t>9</a:t>
                      </a:r>
                      <a:endParaRPr lang="ru-RU" sz="1600" dirty="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dirty="0">
                          <a:latin typeface="Times New Roman" pitchFamily="18" charset="0"/>
                          <a:ea typeface="Calibri"/>
                          <a:cs typeface="Times New Roman" pitchFamily="18" charset="0"/>
                        </a:rPr>
                        <a:t>12</a:t>
                      </a:r>
                      <a:endParaRPr lang="ru-RU" sz="1600" dirty="0">
                        <a:latin typeface="Times New Roman" pitchFamily="18" charset="0"/>
                        <a:ea typeface="Calibri"/>
                        <a:cs typeface="Times New Roman" pitchFamily="18" charset="0"/>
                      </a:endParaRPr>
                    </a:p>
                  </a:txBody>
                  <a:tcPr marL="68580" marR="68580" marT="0" marB="0"/>
                </a:tc>
              </a:tr>
              <a:tr h="370840">
                <a:tc>
                  <a:txBody>
                    <a:bodyPr/>
                    <a:lstStyle/>
                    <a:p>
                      <a:pPr marL="0" algn="ctr">
                        <a:spcAft>
                          <a:spcPts val="0"/>
                        </a:spcAft>
                      </a:pPr>
                      <a:r>
                        <a:rPr lang="ru-RU" sz="1600" b="1">
                          <a:latin typeface="Times New Roman" pitchFamily="18" charset="0"/>
                          <a:ea typeface="Calibri"/>
                          <a:cs typeface="Times New Roman" pitchFamily="18" charset="0"/>
                        </a:rPr>
                        <a:t>46</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34</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23</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1</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20</a:t>
                      </a:r>
                      <a:endParaRPr lang="ru-RU" sz="1600">
                        <a:latin typeface="Times New Roman" pitchFamily="18" charset="0"/>
                        <a:ea typeface="Calibri"/>
                        <a:cs typeface="Times New Roman" pitchFamily="18" charset="0"/>
                      </a:endParaRPr>
                    </a:p>
                  </a:txBody>
                  <a:tcPr marL="68580" marR="68580" marT="0" marB="0"/>
                </a:tc>
                <a:tc vMerge="1">
                  <a:txBody>
                    <a:bodyPr/>
                    <a:lstStyle/>
                    <a:p>
                      <a:endParaRPr lang="ru-RU"/>
                    </a:p>
                  </a:txBody>
                  <a:tcPr/>
                </a:tc>
                <a:tc>
                  <a:txBody>
                    <a:bodyPr/>
                    <a:lstStyle/>
                    <a:p>
                      <a:pPr marL="0" algn="ctr">
                        <a:spcAft>
                          <a:spcPts val="0"/>
                        </a:spcAft>
                      </a:pPr>
                      <a:r>
                        <a:rPr lang="ru-RU" sz="1600" i="1">
                          <a:latin typeface="Times New Roman" pitchFamily="18" charset="0"/>
                          <a:ea typeface="Calibri"/>
                          <a:cs typeface="Times New Roman" pitchFamily="18" charset="0"/>
                        </a:rPr>
                        <a:t>13</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14</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16</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19</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dirty="0">
                          <a:latin typeface="Times New Roman" pitchFamily="18" charset="0"/>
                          <a:ea typeface="Calibri"/>
                          <a:cs typeface="Times New Roman" pitchFamily="18" charset="0"/>
                        </a:rPr>
                        <a:t>20</a:t>
                      </a:r>
                      <a:endParaRPr lang="ru-RU" sz="1600" dirty="0">
                        <a:latin typeface="Times New Roman" pitchFamily="18" charset="0"/>
                        <a:ea typeface="Calibri"/>
                        <a:cs typeface="Times New Roman" pitchFamily="18" charset="0"/>
                      </a:endParaRPr>
                    </a:p>
                  </a:txBody>
                  <a:tcPr marL="68580" marR="68580" marT="0" marB="0"/>
                </a:tc>
              </a:tr>
              <a:tr h="370840">
                <a:tc>
                  <a:txBody>
                    <a:bodyPr/>
                    <a:lstStyle/>
                    <a:p>
                      <a:pPr marL="0" algn="ctr">
                        <a:spcAft>
                          <a:spcPts val="0"/>
                        </a:spcAft>
                      </a:pPr>
                      <a:r>
                        <a:rPr lang="ru-RU" sz="1600" b="1">
                          <a:latin typeface="Times New Roman" pitchFamily="18" charset="0"/>
                          <a:ea typeface="Calibri"/>
                          <a:cs typeface="Times New Roman" pitchFamily="18" charset="0"/>
                        </a:rPr>
                        <a:t>19</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49</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32</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13</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33</a:t>
                      </a:r>
                      <a:endParaRPr lang="ru-RU" sz="1600">
                        <a:latin typeface="Times New Roman" pitchFamily="18" charset="0"/>
                        <a:ea typeface="Calibri"/>
                        <a:cs typeface="Times New Roman" pitchFamily="18" charset="0"/>
                      </a:endParaRPr>
                    </a:p>
                  </a:txBody>
                  <a:tcPr marL="68580" marR="68580" marT="0" marB="0"/>
                </a:tc>
                <a:tc vMerge="1">
                  <a:txBody>
                    <a:bodyPr/>
                    <a:lstStyle/>
                    <a:p>
                      <a:endParaRPr lang="ru-RU"/>
                    </a:p>
                  </a:txBody>
                  <a:tcPr/>
                </a:tc>
                <a:tc>
                  <a:txBody>
                    <a:bodyPr/>
                    <a:lstStyle/>
                    <a:p>
                      <a:pPr marL="0" algn="ctr">
                        <a:spcAft>
                          <a:spcPts val="0"/>
                        </a:spcAft>
                      </a:pPr>
                      <a:r>
                        <a:rPr lang="ru-RU" sz="1600" i="1">
                          <a:latin typeface="Times New Roman" pitchFamily="18" charset="0"/>
                          <a:ea typeface="Calibri"/>
                          <a:cs typeface="Times New Roman" pitchFamily="18" charset="0"/>
                        </a:rPr>
                        <a:t>23</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25</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26</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27</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28</a:t>
                      </a:r>
                      <a:endParaRPr lang="ru-RU" sz="1600">
                        <a:latin typeface="Times New Roman" pitchFamily="18" charset="0"/>
                        <a:ea typeface="Calibri"/>
                        <a:cs typeface="Times New Roman" pitchFamily="18" charset="0"/>
                      </a:endParaRPr>
                    </a:p>
                  </a:txBody>
                  <a:tcPr marL="68580" marR="68580" marT="0" marB="0"/>
                </a:tc>
              </a:tr>
              <a:tr h="370840">
                <a:tc>
                  <a:txBody>
                    <a:bodyPr/>
                    <a:lstStyle/>
                    <a:p>
                      <a:pPr marL="0" algn="ctr">
                        <a:spcAft>
                          <a:spcPts val="0"/>
                        </a:spcAft>
                      </a:pPr>
                      <a:r>
                        <a:rPr lang="ru-RU" sz="1600" b="1">
                          <a:latin typeface="Times New Roman" pitchFamily="18" charset="0"/>
                          <a:ea typeface="Calibri"/>
                          <a:cs typeface="Times New Roman" pitchFamily="18" charset="0"/>
                        </a:rPr>
                        <a:t>2</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16</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50</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25</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9</a:t>
                      </a:r>
                      <a:endParaRPr lang="ru-RU" sz="1600">
                        <a:latin typeface="Times New Roman" pitchFamily="18" charset="0"/>
                        <a:ea typeface="Calibri"/>
                        <a:cs typeface="Times New Roman" pitchFamily="18" charset="0"/>
                      </a:endParaRPr>
                    </a:p>
                  </a:txBody>
                  <a:tcPr marL="68580" marR="68580" marT="0" marB="0"/>
                </a:tc>
                <a:tc vMerge="1">
                  <a:txBody>
                    <a:bodyPr/>
                    <a:lstStyle/>
                    <a:p>
                      <a:endParaRPr lang="ru-RU"/>
                    </a:p>
                  </a:txBody>
                  <a:tcPr/>
                </a:tc>
                <a:tc>
                  <a:txBody>
                    <a:bodyPr/>
                    <a:lstStyle/>
                    <a:p>
                      <a:pPr marL="0" algn="ctr">
                        <a:spcAft>
                          <a:spcPts val="0"/>
                        </a:spcAft>
                      </a:pPr>
                      <a:r>
                        <a:rPr lang="ru-RU" sz="1600" i="1">
                          <a:latin typeface="Times New Roman" pitchFamily="18" charset="0"/>
                          <a:ea typeface="Calibri"/>
                          <a:cs typeface="Times New Roman" pitchFamily="18" charset="0"/>
                        </a:rPr>
                        <a:t>31</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32</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33</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34</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36</a:t>
                      </a:r>
                      <a:endParaRPr lang="ru-RU" sz="1600">
                        <a:latin typeface="Times New Roman" pitchFamily="18" charset="0"/>
                        <a:ea typeface="Calibri"/>
                        <a:cs typeface="Times New Roman" pitchFamily="18" charset="0"/>
                      </a:endParaRPr>
                    </a:p>
                  </a:txBody>
                  <a:tcPr marL="68580" marR="68580" marT="0" marB="0"/>
                </a:tc>
              </a:tr>
              <a:tr h="460856">
                <a:tc>
                  <a:txBody>
                    <a:bodyPr/>
                    <a:lstStyle/>
                    <a:p>
                      <a:pPr marL="0" algn="ctr">
                        <a:spcAft>
                          <a:spcPts val="0"/>
                        </a:spcAft>
                      </a:pPr>
                      <a:r>
                        <a:rPr lang="ru-RU" sz="1600" b="1">
                          <a:latin typeface="Times New Roman" pitchFamily="18" charset="0"/>
                          <a:ea typeface="Calibri"/>
                          <a:cs typeface="Times New Roman" pitchFamily="18" charset="0"/>
                        </a:rPr>
                        <a:t>12</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26</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36</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28</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b="1">
                          <a:latin typeface="Times New Roman" pitchFamily="18" charset="0"/>
                          <a:ea typeface="Calibri"/>
                          <a:cs typeface="Times New Roman" pitchFamily="18" charset="0"/>
                        </a:rPr>
                        <a:t>39</a:t>
                      </a:r>
                      <a:endParaRPr lang="ru-RU" sz="1600">
                        <a:latin typeface="Times New Roman" pitchFamily="18" charset="0"/>
                        <a:ea typeface="Calibri"/>
                        <a:cs typeface="Times New Roman" pitchFamily="18" charset="0"/>
                      </a:endParaRPr>
                    </a:p>
                  </a:txBody>
                  <a:tcPr marL="68580" marR="68580" marT="0" marB="0"/>
                </a:tc>
                <a:tc vMerge="1">
                  <a:txBody>
                    <a:bodyPr/>
                    <a:lstStyle/>
                    <a:p>
                      <a:endParaRPr lang="ru-RU"/>
                    </a:p>
                  </a:txBody>
                  <a:tcPr/>
                </a:tc>
                <a:tc>
                  <a:txBody>
                    <a:bodyPr/>
                    <a:lstStyle/>
                    <a:p>
                      <a:pPr marL="0" algn="ctr">
                        <a:spcAft>
                          <a:spcPts val="0"/>
                        </a:spcAft>
                      </a:pPr>
                      <a:r>
                        <a:rPr lang="ru-RU" sz="1600" i="1">
                          <a:latin typeface="Times New Roman" pitchFamily="18" charset="0"/>
                          <a:ea typeface="Calibri"/>
                          <a:cs typeface="Times New Roman" pitchFamily="18" charset="0"/>
                        </a:rPr>
                        <a:t>37</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39</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46</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a:latin typeface="Times New Roman" pitchFamily="18" charset="0"/>
                          <a:ea typeface="Calibri"/>
                          <a:cs typeface="Times New Roman" pitchFamily="18" charset="0"/>
                        </a:rPr>
                        <a:t>49</a:t>
                      </a:r>
                      <a:endParaRPr lang="ru-RU" sz="1600">
                        <a:latin typeface="Times New Roman" pitchFamily="18" charset="0"/>
                        <a:ea typeface="Calibri"/>
                        <a:cs typeface="Times New Roman" pitchFamily="18" charset="0"/>
                      </a:endParaRPr>
                    </a:p>
                  </a:txBody>
                  <a:tcPr marL="68580" marR="68580" marT="0" marB="0"/>
                </a:tc>
                <a:tc>
                  <a:txBody>
                    <a:bodyPr/>
                    <a:lstStyle/>
                    <a:p>
                      <a:pPr marL="0" algn="ctr">
                        <a:spcAft>
                          <a:spcPts val="0"/>
                        </a:spcAft>
                      </a:pPr>
                      <a:r>
                        <a:rPr lang="ru-RU" sz="1600" i="1" dirty="0">
                          <a:latin typeface="Times New Roman" pitchFamily="18" charset="0"/>
                          <a:ea typeface="Calibri"/>
                          <a:cs typeface="Times New Roman" pitchFamily="18" charset="0"/>
                        </a:rPr>
                        <a:t>50</a:t>
                      </a:r>
                      <a:endParaRPr lang="ru-RU" sz="16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1066800"/>
          </a:xfrm>
        </p:spPr>
        <p:txBody>
          <a:bodyPr/>
          <a:lstStyle/>
          <a:p>
            <a:r>
              <a:rPr lang="ru-RU" dirty="0" smtClean="0"/>
              <a:t>Рассмотри рисунок</a:t>
            </a:r>
            <a:endParaRPr lang="ru-RU"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763688" y="2166623"/>
            <a:ext cx="5184575" cy="41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229600" cy="1066800"/>
          </a:xfrm>
        </p:spPr>
        <p:txBody>
          <a:bodyPr/>
          <a:lstStyle/>
          <a:p>
            <a:r>
              <a:rPr lang="ru-RU" dirty="0" smtClean="0"/>
              <a:t>Есть ли на рисунке?</a:t>
            </a:r>
            <a:endParaRPr lang="ru-RU" dirty="0"/>
          </a:p>
        </p:txBody>
      </p:sp>
      <p:sp>
        <p:nvSpPr>
          <p:cNvPr id="3" name="Содержимое 2"/>
          <p:cNvSpPr>
            <a:spLocks noGrp="1"/>
          </p:cNvSpPr>
          <p:nvPr>
            <p:ph idx="1"/>
          </p:nvPr>
        </p:nvSpPr>
        <p:spPr/>
        <p:txBody>
          <a:bodyPr>
            <a:normAutofit fontScale="92500"/>
          </a:bodyPr>
          <a:lstStyle/>
          <a:p>
            <a:pPr fontAlgn="t"/>
            <a:r>
              <a:rPr lang="ru-RU" dirty="0" smtClean="0"/>
              <a:t>ЗВЕЗДА                                                       КРЕСТИК</a:t>
            </a:r>
          </a:p>
          <a:p>
            <a:pPr fontAlgn="t"/>
            <a:r>
              <a:rPr lang="ru-RU" dirty="0" smtClean="0"/>
              <a:t>КВАДРАТ                                                    НОЖНИЦЫ</a:t>
            </a:r>
          </a:p>
          <a:p>
            <a:pPr fontAlgn="t"/>
            <a:r>
              <a:rPr lang="ru-RU" dirty="0" smtClean="0"/>
              <a:t>ОВАЛ                                                            КРУГ</a:t>
            </a:r>
          </a:p>
          <a:p>
            <a:pPr fontAlgn="t"/>
            <a:r>
              <a:rPr lang="ru-RU" dirty="0" smtClean="0"/>
              <a:t>ЛАМПА                                                        НОТЫ</a:t>
            </a:r>
          </a:p>
          <a:p>
            <a:pPr fontAlgn="t"/>
            <a:r>
              <a:rPr lang="ru-RU" dirty="0" smtClean="0"/>
              <a:t>СТОЛ                                                             КОНВЕРТ</a:t>
            </a:r>
          </a:p>
          <a:p>
            <a:pPr fontAlgn="t"/>
            <a:r>
              <a:rPr lang="ru-RU" dirty="0" smtClean="0"/>
              <a:t>ПРЯМОУГОЛЬНИК                                 КОЛЬЦО</a:t>
            </a:r>
          </a:p>
          <a:p>
            <a:pPr fontAlgn="t"/>
            <a:r>
              <a:rPr lang="ru-RU" dirty="0" smtClean="0"/>
              <a:t>РОМБ                                                             КОТ</a:t>
            </a:r>
          </a:p>
          <a:p>
            <a:pPr>
              <a:buNone/>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8229600" cy="1066800"/>
          </a:xfrm>
        </p:spPr>
        <p:txBody>
          <a:bodyPr/>
          <a:lstStyle/>
          <a:p>
            <a:r>
              <a:rPr lang="ru-RU" dirty="0" smtClean="0"/>
              <a:t>Проверим!</a:t>
            </a:r>
            <a:endParaRPr lang="ru-RU" dirty="0"/>
          </a:p>
        </p:txBody>
      </p:sp>
      <p:sp>
        <p:nvSpPr>
          <p:cNvPr id="4" name="Содержимое 2"/>
          <p:cNvSpPr>
            <a:spLocks noGrp="1"/>
          </p:cNvSpPr>
          <p:nvPr>
            <p:ph idx="1"/>
          </p:nvPr>
        </p:nvSpPr>
        <p:spPr/>
        <p:txBody>
          <a:bodyPr>
            <a:normAutofit fontScale="92500"/>
          </a:bodyPr>
          <a:lstStyle/>
          <a:p>
            <a:pPr fontAlgn="t"/>
            <a:r>
              <a:rPr lang="ru-RU" dirty="0" smtClean="0"/>
              <a:t>ЗВЕЗДА                                                      </a:t>
            </a:r>
            <a:r>
              <a:rPr lang="ru-RU" dirty="0" smtClean="0">
                <a:solidFill>
                  <a:srgbClr val="FF0000"/>
                </a:solidFill>
              </a:rPr>
              <a:t> КРЕСТИК</a:t>
            </a:r>
          </a:p>
          <a:p>
            <a:pPr fontAlgn="t"/>
            <a:r>
              <a:rPr lang="ru-RU" dirty="0" smtClean="0"/>
              <a:t>КВАДРАТ                                                    </a:t>
            </a:r>
            <a:r>
              <a:rPr lang="ru-RU" dirty="0" smtClean="0">
                <a:solidFill>
                  <a:srgbClr val="FF0000"/>
                </a:solidFill>
              </a:rPr>
              <a:t>НОЖНИЦЫ</a:t>
            </a:r>
          </a:p>
          <a:p>
            <a:pPr fontAlgn="t"/>
            <a:r>
              <a:rPr lang="ru-RU" dirty="0" smtClean="0"/>
              <a:t>ОВАЛ                                                            КРУГ</a:t>
            </a:r>
          </a:p>
          <a:p>
            <a:pPr fontAlgn="t"/>
            <a:r>
              <a:rPr lang="ru-RU" dirty="0" smtClean="0">
                <a:solidFill>
                  <a:srgbClr val="FF0000"/>
                </a:solidFill>
              </a:rPr>
              <a:t>ЛАМПА         </a:t>
            </a:r>
            <a:r>
              <a:rPr lang="ru-RU" dirty="0" smtClean="0"/>
              <a:t>                                               НОТЫ</a:t>
            </a:r>
          </a:p>
          <a:p>
            <a:pPr fontAlgn="t"/>
            <a:r>
              <a:rPr lang="ru-RU" dirty="0" smtClean="0"/>
              <a:t>СТОЛ                                                             КОНВЕРТ</a:t>
            </a:r>
          </a:p>
          <a:p>
            <a:pPr fontAlgn="t"/>
            <a:r>
              <a:rPr lang="ru-RU" dirty="0" smtClean="0"/>
              <a:t>ПРЯМОУГОЛЬНИК                                 КОЛЬЦО</a:t>
            </a:r>
          </a:p>
          <a:p>
            <a:pPr fontAlgn="t"/>
            <a:r>
              <a:rPr lang="ru-RU" dirty="0" smtClean="0">
                <a:solidFill>
                  <a:srgbClr val="FF0000"/>
                </a:solidFill>
              </a:rPr>
              <a:t>РОМБ    </a:t>
            </a:r>
            <a:r>
              <a:rPr lang="ru-RU" dirty="0" smtClean="0"/>
              <a:t>                                                         КОТ</a:t>
            </a:r>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1066800"/>
          </a:xfrm>
        </p:spPr>
        <p:txBody>
          <a:bodyPr/>
          <a:lstStyle/>
          <a:p>
            <a:r>
              <a:rPr lang="ru-RU" dirty="0" smtClean="0"/>
              <a:t>План урока</a:t>
            </a:r>
            <a:endParaRPr lang="ru-RU" dirty="0"/>
          </a:p>
        </p:txBody>
      </p:sp>
      <p:sp>
        <p:nvSpPr>
          <p:cNvPr id="3" name="Содержимое 2"/>
          <p:cNvSpPr>
            <a:spLocks noGrp="1"/>
          </p:cNvSpPr>
          <p:nvPr>
            <p:ph idx="1"/>
          </p:nvPr>
        </p:nvSpPr>
        <p:spPr>
          <a:xfrm>
            <a:off x="457200" y="1628800"/>
            <a:ext cx="8003232" cy="4945736"/>
          </a:xfrm>
        </p:spPr>
        <p:txBody>
          <a:bodyPr/>
          <a:lstStyle/>
          <a:p>
            <a:r>
              <a:rPr lang="ru-RU" dirty="0" smtClean="0"/>
              <a:t>Разминка. Задачи-шутки.</a:t>
            </a:r>
          </a:p>
          <a:p>
            <a:r>
              <a:rPr lang="ru-RU" dirty="0" smtClean="0"/>
              <a:t>Внимание и его характеристики.</a:t>
            </a:r>
          </a:p>
          <a:p>
            <a:r>
              <a:rPr lang="ru-RU" dirty="0" smtClean="0"/>
              <a:t>Диагностика внимательности.</a:t>
            </a:r>
          </a:p>
          <a:p>
            <a:r>
              <a:rPr lang="ru-RU" dirty="0" smtClean="0"/>
              <a:t>Физкультминутка.</a:t>
            </a:r>
          </a:p>
          <a:p>
            <a:r>
              <a:rPr lang="ru-RU" dirty="0" smtClean="0"/>
              <a:t>Упражнения на закрепление и развития внимания и наблюдательности.</a:t>
            </a:r>
          </a:p>
          <a:p>
            <a:r>
              <a:rPr lang="ru-RU" dirty="0" smtClean="0"/>
              <a:t>Блиц-опрос.</a:t>
            </a:r>
          </a:p>
          <a:p>
            <a:r>
              <a:rPr lang="ru-RU" dirty="0" smtClean="0"/>
              <a:t>Мини-сочинение.</a:t>
            </a:r>
          </a:p>
          <a:p>
            <a:r>
              <a:rPr lang="ru-RU" dirty="0" smtClean="0"/>
              <a:t>Итог урока.</a:t>
            </a:r>
            <a:endParaRPr lang="ru-RU" dirty="0"/>
          </a:p>
        </p:txBody>
      </p:sp>
      <p:pic>
        <p:nvPicPr>
          <p:cNvPr id="4" name="Picture 9" descr="liniia-1241"/>
          <p:cNvPicPr>
            <a:picLocks noChangeAspect="1" noChangeArrowheads="1" noCrop="1"/>
          </p:cNvPicPr>
          <p:nvPr/>
        </p:nvPicPr>
        <p:blipFill>
          <a:blip r:embed="rId2" cstate="print"/>
          <a:srcRect/>
          <a:stretch>
            <a:fillRect/>
          </a:stretch>
        </p:blipFill>
        <p:spPr bwMode="auto">
          <a:xfrm rot="5400000">
            <a:off x="-882526" y="4851077"/>
            <a:ext cx="2447925" cy="323850"/>
          </a:xfrm>
          <a:prstGeom prst="rect">
            <a:avLst/>
          </a:prstGeom>
          <a:noFill/>
          <a:ln w="9525">
            <a:noFill/>
            <a:miter lim="800000"/>
            <a:headEnd/>
            <a:tailEnd/>
          </a:ln>
        </p:spPr>
      </p:pic>
      <p:pic>
        <p:nvPicPr>
          <p:cNvPr id="5" name="Picture 9" descr="liniia-1241"/>
          <p:cNvPicPr>
            <a:picLocks noChangeAspect="1" noChangeArrowheads="1" noCrop="1"/>
          </p:cNvPicPr>
          <p:nvPr/>
        </p:nvPicPr>
        <p:blipFill>
          <a:blip r:embed="rId2" cstate="print"/>
          <a:srcRect/>
          <a:stretch>
            <a:fillRect/>
          </a:stretch>
        </p:blipFill>
        <p:spPr bwMode="auto">
          <a:xfrm rot="5400000">
            <a:off x="7470402" y="4779070"/>
            <a:ext cx="2447925" cy="323850"/>
          </a:xfrm>
          <a:prstGeom prst="rect">
            <a:avLst/>
          </a:prstGeom>
          <a:noFill/>
          <a:ln w="9525">
            <a:noFill/>
            <a:miter lim="800000"/>
            <a:headEnd/>
            <a:tailEnd/>
          </a:ln>
        </p:spPr>
      </p:pic>
      <p:pic>
        <p:nvPicPr>
          <p:cNvPr id="6" name="Picture 9" descr="liniia-1241"/>
          <p:cNvPicPr>
            <a:picLocks noChangeAspect="1" noChangeArrowheads="1" noCrop="1"/>
          </p:cNvPicPr>
          <p:nvPr/>
        </p:nvPicPr>
        <p:blipFill>
          <a:blip r:embed="rId2" cstate="print"/>
          <a:srcRect/>
          <a:stretch>
            <a:fillRect/>
          </a:stretch>
        </p:blipFill>
        <p:spPr bwMode="auto">
          <a:xfrm rot="10800000">
            <a:off x="6228184" y="6237312"/>
            <a:ext cx="2447925" cy="323850"/>
          </a:xfrm>
          <a:prstGeom prst="rect">
            <a:avLst/>
          </a:prstGeom>
          <a:noFill/>
          <a:ln w="9525">
            <a:noFill/>
            <a:miter lim="800000"/>
            <a:headEnd/>
            <a:tailEnd/>
          </a:ln>
        </p:spPr>
      </p:pic>
      <p:pic>
        <p:nvPicPr>
          <p:cNvPr id="7" name="Picture 9" descr="liniia-1241"/>
          <p:cNvPicPr>
            <a:picLocks noChangeAspect="1" noChangeArrowheads="1" noCrop="1"/>
          </p:cNvPicPr>
          <p:nvPr/>
        </p:nvPicPr>
        <p:blipFill>
          <a:blip r:embed="rId2" cstate="print"/>
          <a:srcRect/>
          <a:stretch>
            <a:fillRect/>
          </a:stretch>
        </p:blipFill>
        <p:spPr bwMode="auto">
          <a:xfrm rot="10800000">
            <a:off x="323528" y="6237312"/>
            <a:ext cx="2447925" cy="323850"/>
          </a:xfrm>
          <a:prstGeom prst="rect">
            <a:avLst/>
          </a:prstGeom>
          <a:noFill/>
          <a:ln w="9525">
            <a:noFill/>
            <a:miter lim="800000"/>
            <a:headEnd/>
            <a:tailEnd/>
          </a:ln>
        </p:spPr>
      </p:pic>
      <p:pic>
        <p:nvPicPr>
          <p:cNvPr id="8" name="Picture 9" descr="liniia-1241"/>
          <p:cNvPicPr>
            <a:picLocks noChangeAspect="1" noChangeArrowheads="1" noCrop="1"/>
          </p:cNvPicPr>
          <p:nvPr/>
        </p:nvPicPr>
        <p:blipFill>
          <a:blip r:embed="rId2" cstate="print"/>
          <a:srcRect/>
          <a:stretch>
            <a:fillRect/>
          </a:stretch>
        </p:blipFill>
        <p:spPr bwMode="auto">
          <a:xfrm rot="10800000">
            <a:off x="5796136" y="908720"/>
            <a:ext cx="2447925" cy="323850"/>
          </a:xfrm>
          <a:prstGeom prst="rect">
            <a:avLst/>
          </a:prstGeom>
          <a:noFill/>
          <a:ln w="9525">
            <a:noFill/>
            <a:miter lim="800000"/>
            <a:headEnd/>
            <a:tailEnd/>
          </a:ln>
        </p:spPr>
      </p:pic>
      <p:pic>
        <p:nvPicPr>
          <p:cNvPr id="9" name="Picture 16" descr="cveta-921"/>
          <p:cNvPicPr>
            <a:picLocks noChangeAspect="1" noChangeArrowheads="1" noCrop="1"/>
          </p:cNvPicPr>
          <p:nvPr/>
        </p:nvPicPr>
        <p:blipFill>
          <a:blip r:embed="rId3" cstate="print"/>
          <a:srcRect/>
          <a:stretch>
            <a:fillRect/>
          </a:stretch>
        </p:blipFill>
        <p:spPr>
          <a:xfrm>
            <a:off x="7452320" y="5085184"/>
            <a:ext cx="898525" cy="966787"/>
          </a:xfrm>
          <a:prstGeom prst="rect">
            <a:avLst/>
          </a:prstGeom>
          <a:noFill/>
        </p:spPr>
      </p:pic>
      <p:pic>
        <p:nvPicPr>
          <p:cNvPr id="10" name="Picture 16" descr="cveta-921"/>
          <p:cNvPicPr>
            <a:picLocks noChangeAspect="1" noChangeArrowheads="1" noCrop="1"/>
          </p:cNvPicPr>
          <p:nvPr/>
        </p:nvPicPr>
        <p:blipFill>
          <a:blip r:embed="rId3" cstate="print"/>
          <a:srcRect/>
          <a:stretch>
            <a:fillRect/>
          </a:stretch>
        </p:blipFill>
        <p:spPr>
          <a:xfrm>
            <a:off x="6804248" y="5085184"/>
            <a:ext cx="898525" cy="9667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720080"/>
          </a:xfrm>
        </p:spPr>
        <p:txBody>
          <a:bodyPr/>
          <a:lstStyle/>
          <a:p>
            <a:r>
              <a:rPr lang="ru-RU" dirty="0" smtClean="0"/>
              <a:t>Рассмотрите  рисунок</a:t>
            </a:r>
            <a:endParaRPr lang="ru-RU" dirty="0"/>
          </a:p>
        </p:txBody>
      </p:sp>
      <p:pic>
        <p:nvPicPr>
          <p:cNvPr id="4" name="Picture 14"/>
          <p:cNvPicPr>
            <a:picLocks noGrp="1" noChangeAspect="1" noChangeArrowheads="1"/>
          </p:cNvPicPr>
          <p:nvPr>
            <p:ph idx="1"/>
          </p:nvPr>
        </p:nvPicPr>
        <p:blipFill>
          <a:blip r:embed="rId2" cstate="print"/>
          <a:srcRect r="50926"/>
          <a:stretch>
            <a:fillRect/>
          </a:stretch>
        </p:blipFill>
        <p:spPr>
          <a:xfrm>
            <a:off x="1547664" y="1477725"/>
            <a:ext cx="5904656" cy="5049101"/>
          </a:xfrm>
          <a:noFill/>
          <a:ln w="57150">
            <a:solidFill>
              <a:schemeClr val="tx1"/>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720080"/>
          </a:xfrm>
        </p:spPr>
        <p:txBody>
          <a:bodyPr>
            <a:normAutofit/>
          </a:bodyPr>
          <a:lstStyle/>
          <a:p>
            <a:r>
              <a:rPr lang="ru-RU" sz="2800" b="1" dirty="0" smtClean="0"/>
              <a:t>Найдите отличия от предыдущего рисунка</a:t>
            </a:r>
            <a:endParaRPr lang="ru-RU" sz="2800" b="1" dirty="0"/>
          </a:p>
        </p:txBody>
      </p:sp>
      <p:pic>
        <p:nvPicPr>
          <p:cNvPr id="4" name="Picture 4">
            <a:hlinkClick r:id="rId2" action="ppaction://hlinksldjump">
              <a:snd r:embed="rId3" name="wind.wav"/>
            </a:hlinkClick>
          </p:cNvPr>
          <p:cNvPicPr>
            <a:picLocks noGrp="1" noChangeAspect="1" noChangeArrowheads="1"/>
          </p:cNvPicPr>
          <p:nvPr>
            <p:ph idx="1"/>
          </p:nvPr>
        </p:nvPicPr>
        <p:blipFill>
          <a:blip r:embed="rId4" cstate="print"/>
          <a:srcRect l="48997"/>
          <a:stretch>
            <a:fillRect/>
          </a:stretch>
        </p:blipFill>
        <p:spPr>
          <a:xfrm>
            <a:off x="1475656" y="1412776"/>
            <a:ext cx="6192688" cy="5049658"/>
          </a:xfrm>
          <a:ln w="57150">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1196752"/>
            <a:ext cx="8229600" cy="5377784"/>
          </a:xfrm>
        </p:spPr>
        <p:txBody>
          <a:bodyPr>
            <a:normAutofit lnSpcReduction="10000"/>
          </a:bodyPr>
          <a:lstStyle/>
          <a:p>
            <a:pPr lvl="1">
              <a:buNone/>
            </a:pPr>
            <a:r>
              <a:rPr lang="ru-RU" sz="2800" dirty="0" smtClean="0"/>
              <a:t>Над рекой летели птицы:</a:t>
            </a:r>
            <a:endParaRPr lang="ru-RU" sz="2400" dirty="0" smtClean="0"/>
          </a:p>
          <a:p>
            <a:r>
              <a:rPr lang="ru-RU" dirty="0" smtClean="0"/>
              <a:t>Голубь, щука, две синицы,</a:t>
            </a:r>
            <a:endParaRPr lang="ru-RU" sz="2400" dirty="0" smtClean="0"/>
          </a:p>
          <a:p>
            <a:r>
              <a:rPr lang="ru-RU" dirty="0" smtClean="0"/>
              <a:t>Два стрижа и пять угрей.</a:t>
            </a:r>
            <a:endParaRPr lang="ru-RU" sz="2400" dirty="0" smtClean="0"/>
          </a:p>
          <a:p>
            <a:r>
              <a:rPr lang="ru-RU" dirty="0" smtClean="0"/>
              <a:t>Сколько птиц, ответь скорей! </a:t>
            </a:r>
            <a:endParaRPr lang="ru-RU" sz="2400" dirty="0" smtClean="0"/>
          </a:p>
          <a:p>
            <a:pPr>
              <a:buNone/>
            </a:pPr>
            <a:endParaRPr lang="ru-RU" sz="2400" dirty="0" smtClean="0"/>
          </a:p>
          <a:p>
            <a:r>
              <a:rPr lang="ru-RU" sz="2800" dirty="0" smtClean="0"/>
              <a:t>Шкаф, конфета и ромашка,</a:t>
            </a:r>
            <a:endParaRPr lang="ru-RU" sz="2400" dirty="0" smtClean="0"/>
          </a:p>
          <a:p>
            <a:r>
              <a:rPr lang="ru-RU" dirty="0" smtClean="0"/>
              <a:t>Астра, пряник, промокашка,</a:t>
            </a:r>
            <a:endParaRPr lang="ru-RU" sz="2400" dirty="0" smtClean="0"/>
          </a:p>
          <a:p>
            <a:r>
              <a:rPr lang="ru-RU" dirty="0" smtClean="0"/>
              <a:t>Роза, стол, диван, варенье</a:t>
            </a:r>
            <a:endParaRPr lang="ru-RU" sz="2400" dirty="0" smtClean="0"/>
          </a:p>
          <a:p>
            <a:r>
              <a:rPr lang="ru-RU" dirty="0" smtClean="0"/>
              <a:t>Собрались в стихотворенье</a:t>
            </a:r>
            <a:endParaRPr lang="ru-RU" sz="2400" dirty="0" smtClean="0"/>
          </a:p>
          <a:p>
            <a:r>
              <a:rPr lang="ru-RU" dirty="0" smtClean="0"/>
              <a:t>Сколько здесь цветов? – скажите,</a:t>
            </a:r>
            <a:endParaRPr lang="ru-RU" sz="2400" dirty="0" smtClean="0"/>
          </a:p>
          <a:p>
            <a:r>
              <a:rPr lang="ru-RU" dirty="0" smtClean="0"/>
              <a:t>Имена их назовите. </a:t>
            </a:r>
            <a:endParaRPr lang="ru-RU" sz="2400" dirty="0" smtClean="0"/>
          </a:p>
          <a:p>
            <a:r>
              <a:rPr lang="ru-RU" dirty="0" smtClean="0"/>
              <a:t>Сколько мебели в строках?</a:t>
            </a:r>
            <a:endParaRPr lang="ru-RU" sz="2400" dirty="0" smtClean="0"/>
          </a:p>
          <a:p>
            <a:endParaRPr lang="ru-RU" dirty="0"/>
          </a:p>
        </p:txBody>
      </p:sp>
      <p:sp>
        <p:nvSpPr>
          <p:cNvPr id="6" name="Заголовок 5"/>
          <p:cNvSpPr>
            <a:spLocks noGrp="1"/>
          </p:cNvSpPr>
          <p:nvPr>
            <p:ph type="title"/>
          </p:nvPr>
        </p:nvSpPr>
        <p:spPr>
          <a:xfrm>
            <a:off x="539552" y="548680"/>
            <a:ext cx="8229600" cy="720080"/>
          </a:xfrm>
        </p:spPr>
        <p:txBody>
          <a:bodyPr/>
          <a:lstStyle/>
          <a:p>
            <a:r>
              <a:rPr lang="ru-RU" dirty="0" smtClean="0"/>
              <a:t>Блиц-опрос</a:t>
            </a:r>
            <a:endParaRPr lang="ru-RU" dirty="0"/>
          </a:p>
        </p:txBody>
      </p:sp>
      <p:pic>
        <p:nvPicPr>
          <p:cNvPr id="7" name="Picture 16" descr="cveta-921"/>
          <p:cNvPicPr>
            <a:picLocks noChangeAspect="1" noChangeArrowheads="1" noCrop="1"/>
          </p:cNvPicPr>
          <p:nvPr/>
        </p:nvPicPr>
        <p:blipFill>
          <a:blip r:embed="rId2" cstate="print"/>
          <a:srcRect/>
          <a:stretch>
            <a:fillRect/>
          </a:stretch>
        </p:blipFill>
        <p:spPr>
          <a:xfrm>
            <a:off x="7740352" y="5517232"/>
            <a:ext cx="898525" cy="966787"/>
          </a:xfrm>
          <a:prstGeom prst="rect">
            <a:avLst/>
          </a:prstGeom>
          <a:noFill/>
        </p:spPr>
      </p:pic>
      <p:pic>
        <p:nvPicPr>
          <p:cNvPr id="8" name="Picture 16" descr="cveta-921"/>
          <p:cNvPicPr>
            <a:picLocks noChangeAspect="1" noChangeArrowheads="1" noCrop="1"/>
          </p:cNvPicPr>
          <p:nvPr/>
        </p:nvPicPr>
        <p:blipFill>
          <a:blip r:embed="rId2" cstate="print"/>
          <a:srcRect/>
          <a:stretch>
            <a:fillRect/>
          </a:stretch>
        </p:blipFill>
        <p:spPr>
          <a:xfrm>
            <a:off x="7524328" y="5301208"/>
            <a:ext cx="898525" cy="966787"/>
          </a:xfrm>
          <a:prstGeom prst="rect">
            <a:avLst/>
          </a:prstGeom>
          <a:noFill/>
        </p:spPr>
      </p:pic>
      <p:pic>
        <p:nvPicPr>
          <p:cNvPr id="9" name="Picture 16" descr="cveta-921"/>
          <p:cNvPicPr>
            <a:picLocks noChangeAspect="1" noChangeArrowheads="1" noCrop="1"/>
          </p:cNvPicPr>
          <p:nvPr/>
        </p:nvPicPr>
        <p:blipFill>
          <a:blip r:embed="rId2" cstate="print"/>
          <a:srcRect/>
          <a:stretch>
            <a:fillRect/>
          </a:stretch>
        </p:blipFill>
        <p:spPr>
          <a:xfrm>
            <a:off x="7020272" y="5517232"/>
            <a:ext cx="898525" cy="96678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881840"/>
          </a:xfrm>
        </p:spPr>
        <p:txBody>
          <a:bodyPr>
            <a:normAutofit lnSpcReduction="10000"/>
          </a:bodyPr>
          <a:lstStyle/>
          <a:p>
            <a:pPr lvl="1"/>
            <a:r>
              <a:rPr lang="ru-RU" sz="2800" dirty="0" smtClean="0"/>
              <a:t>Из дома, в котором три подъезда вышли во двор гулять дети: из 1-го подъезда вышли Лена, Дима и Олеся, из 2-го - Саша и Олег, из 3-го – Ира, Света и Боря. Сколько девочек вышло из трёх подъездов? </a:t>
            </a:r>
          </a:p>
          <a:p>
            <a:pPr lvl="1"/>
            <a:r>
              <a:rPr lang="ru-RU" sz="2800" dirty="0" smtClean="0"/>
              <a:t>Сколько мальчиков вышло из второго подъезда? </a:t>
            </a:r>
            <a:endParaRPr lang="ru-RU" sz="2400" dirty="0" smtClean="0"/>
          </a:p>
          <a:p>
            <a:pPr lvl="1"/>
            <a:r>
              <a:rPr lang="ru-RU" sz="2800" dirty="0" smtClean="0"/>
              <a:t>Шёл пустой автобус. На первой остановке в него сели 5 человек и поехали дальше. На второй остановке вошло ещё 3 человека, а 2 вышли.  На следующей остановке вошёл один и вышло 4. Автобус едет дальше. На следующей остановке вошли 3 человека и вышли 2. Сколько было остановок? </a:t>
            </a:r>
            <a:endParaRPr lang="ru-RU" sz="2400" dirty="0" smtClean="0"/>
          </a:p>
          <a:p>
            <a:pPr>
              <a:buNone/>
            </a:pPr>
            <a:endParaRPr lang="ru-RU" dirty="0"/>
          </a:p>
        </p:txBody>
      </p:sp>
      <p:pic>
        <p:nvPicPr>
          <p:cNvPr id="4" name="Picture 16" descr="cveta-921"/>
          <p:cNvPicPr>
            <a:picLocks noChangeAspect="1" noChangeArrowheads="1" noCrop="1"/>
          </p:cNvPicPr>
          <p:nvPr/>
        </p:nvPicPr>
        <p:blipFill>
          <a:blip r:embed="rId2" cstate="print"/>
          <a:srcRect/>
          <a:stretch>
            <a:fillRect/>
          </a:stretch>
        </p:blipFill>
        <p:spPr>
          <a:xfrm>
            <a:off x="7956376" y="5445224"/>
            <a:ext cx="898525" cy="96678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1066800"/>
          </a:xfrm>
        </p:spPr>
        <p:txBody>
          <a:bodyPr/>
          <a:lstStyle/>
          <a:p>
            <a:r>
              <a:rPr lang="ru-RU" dirty="0" smtClean="0"/>
              <a:t>Итог урока</a:t>
            </a:r>
            <a:endParaRPr lang="ru-RU" dirty="0"/>
          </a:p>
        </p:txBody>
      </p:sp>
      <p:sp>
        <p:nvSpPr>
          <p:cNvPr id="3" name="Содержимое 2"/>
          <p:cNvSpPr>
            <a:spLocks noGrp="1"/>
          </p:cNvSpPr>
          <p:nvPr>
            <p:ph idx="1"/>
          </p:nvPr>
        </p:nvSpPr>
        <p:spPr>
          <a:xfrm>
            <a:off x="457200" y="1556792"/>
            <a:ext cx="8229600" cy="5017744"/>
          </a:xfrm>
        </p:spPr>
        <p:txBody>
          <a:bodyPr/>
          <a:lstStyle/>
          <a:p>
            <a:pPr>
              <a:buNone/>
            </a:pPr>
            <a:r>
              <a:rPr lang="ru-RU" dirty="0" smtClean="0"/>
              <a:t>О чём мы сегодня говорили?</a:t>
            </a:r>
          </a:p>
          <a:p>
            <a:pPr>
              <a:buNone/>
            </a:pPr>
            <a:r>
              <a:rPr lang="ru-RU" dirty="0" smtClean="0"/>
              <a:t>Что нового узнали?</a:t>
            </a:r>
          </a:p>
          <a:p>
            <a:pPr>
              <a:buNone/>
            </a:pPr>
            <a:r>
              <a:rPr lang="ru-RU" dirty="0" smtClean="0"/>
              <a:t>Что удивило тебя? </a:t>
            </a:r>
          </a:p>
          <a:p>
            <a:pPr>
              <a:buNone/>
            </a:pPr>
            <a:r>
              <a:rPr lang="ru-RU" dirty="0" smtClean="0"/>
              <a:t>Что запомнилось?</a:t>
            </a:r>
          </a:p>
          <a:p>
            <a:pPr>
              <a:buNone/>
            </a:pPr>
            <a:r>
              <a:rPr lang="ru-RU" dirty="0" smtClean="0"/>
              <a:t>Что полезного для себя вынесли с этого урока?</a:t>
            </a:r>
          </a:p>
          <a:p>
            <a:pPr>
              <a:buNone/>
            </a:pPr>
            <a:r>
              <a:rPr lang="ru-RU" dirty="0" smtClean="0"/>
              <a:t>Понравилось ли вам Занятие?</a:t>
            </a:r>
          </a:p>
          <a:p>
            <a:pPr>
              <a:buNone/>
            </a:pPr>
            <a:r>
              <a:rPr lang="ru-RU" dirty="0" smtClean="0"/>
              <a:t>Какое настроение сложилось у вас к концу урока?</a:t>
            </a:r>
            <a:endParaRPr lang="ru-RU" dirty="0"/>
          </a:p>
        </p:txBody>
      </p:sp>
      <p:pic>
        <p:nvPicPr>
          <p:cNvPr id="4" name="Picture 16" descr="cveta-921"/>
          <p:cNvPicPr>
            <a:picLocks noChangeAspect="1" noChangeArrowheads="1" noCrop="1"/>
          </p:cNvPicPr>
          <p:nvPr/>
        </p:nvPicPr>
        <p:blipFill>
          <a:blip r:embed="rId2" cstate="print"/>
          <a:srcRect/>
          <a:stretch>
            <a:fillRect/>
          </a:stretch>
        </p:blipFill>
        <p:spPr>
          <a:xfrm>
            <a:off x="6876256" y="5301208"/>
            <a:ext cx="898525" cy="966787"/>
          </a:xfrm>
          <a:prstGeom prst="rect">
            <a:avLst/>
          </a:prstGeom>
          <a:noFill/>
        </p:spPr>
      </p:pic>
      <p:pic>
        <p:nvPicPr>
          <p:cNvPr id="5" name="Picture 16" descr="cveta-921"/>
          <p:cNvPicPr>
            <a:picLocks noChangeAspect="1" noChangeArrowheads="1" noCrop="1"/>
          </p:cNvPicPr>
          <p:nvPr/>
        </p:nvPicPr>
        <p:blipFill>
          <a:blip r:embed="rId2" cstate="print"/>
          <a:srcRect/>
          <a:stretch>
            <a:fillRect/>
          </a:stretch>
        </p:blipFill>
        <p:spPr>
          <a:xfrm>
            <a:off x="4427984" y="5445224"/>
            <a:ext cx="898525" cy="966787"/>
          </a:xfrm>
          <a:prstGeom prst="rect">
            <a:avLst/>
          </a:prstGeom>
          <a:noFill/>
        </p:spPr>
      </p:pic>
      <p:pic>
        <p:nvPicPr>
          <p:cNvPr id="6" name="Picture 16" descr="cveta-921"/>
          <p:cNvPicPr>
            <a:picLocks noChangeAspect="1" noChangeArrowheads="1" noCrop="1"/>
          </p:cNvPicPr>
          <p:nvPr/>
        </p:nvPicPr>
        <p:blipFill>
          <a:blip r:embed="rId2" cstate="print"/>
          <a:srcRect/>
          <a:stretch>
            <a:fillRect/>
          </a:stretch>
        </p:blipFill>
        <p:spPr>
          <a:xfrm>
            <a:off x="6084168" y="5661248"/>
            <a:ext cx="898525" cy="966787"/>
          </a:xfrm>
          <a:prstGeom prst="rect">
            <a:avLst/>
          </a:prstGeom>
          <a:noFill/>
        </p:spPr>
      </p:pic>
      <p:pic>
        <p:nvPicPr>
          <p:cNvPr id="7" name="Picture 16" descr="cveta-921"/>
          <p:cNvPicPr>
            <a:picLocks noChangeAspect="1" noChangeArrowheads="1" noCrop="1"/>
          </p:cNvPicPr>
          <p:nvPr/>
        </p:nvPicPr>
        <p:blipFill>
          <a:blip r:embed="rId2" cstate="print"/>
          <a:srcRect/>
          <a:stretch>
            <a:fillRect/>
          </a:stretch>
        </p:blipFill>
        <p:spPr>
          <a:xfrm>
            <a:off x="7812360" y="5517232"/>
            <a:ext cx="898525" cy="966787"/>
          </a:xfrm>
          <a:prstGeom prst="rect">
            <a:avLst/>
          </a:prstGeom>
          <a:noFill/>
        </p:spPr>
      </p:pic>
      <p:pic>
        <p:nvPicPr>
          <p:cNvPr id="8" name="Picture 16" descr="cveta-921"/>
          <p:cNvPicPr>
            <a:picLocks noChangeAspect="1" noChangeArrowheads="1" noCrop="1"/>
          </p:cNvPicPr>
          <p:nvPr/>
        </p:nvPicPr>
        <p:blipFill>
          <a:blip r:embed="rId2" cstate="print"/>
          <a:srcRect/>
          <a:stretch>
            <a:fillRect/>
          </a:stretch>
        </p:blipFill>
        <p:spPr>
          <a:xfrm>
            <a:off x="539552" y="5445224"/>
            <a:ext cx="898525" cy="96678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066800"/>
          </a:xfrm>
        </p:spPr>
        <p:txBody>
          <a:bodyPr/>
          <a:lstStyle/>
          <a:p>
            <a:r>
              <a:rPr lang="ru-RU" dirty="0" smtClean="0"/>
              <a:t>Спасибо за урок!</a:t>
            </a:r>
            <a:endParaRPr lang="ru-RU" dirty="0"/>
          </a:p>
        </p:txBody>
      </p:sp>
      <p:pic>
        <p:nvPicPr>
          <p:cNvPr id="2051" name="Picture 3" descr="F:\5. Картинки. Изображения\ca0018daa338.gif"/>
          <p:cNvPicPr>
            <a:picLocks noGrp="1" noChangeAspect="1" noChangeArrowheads="1" noCrop="1"/>
          </p:cNvPicPr>
          <p:nvPr>
            <p:ph idx="1"/>
          </p:nvPr>
        </p:nvPicPr>
        <p:blipFill>
          <a:blip r:embed="rId2" cstate="print"/>
          <a:srcRect/>
          <a:stretch>
            <a:fillRect/>
          </a:stretch>
        </p:blipFill>
        <p:spPr bwMode="auto">
          <a:xfrm>
            <a:off x="4932040" y="3645024"/>
            <a:ext cx="3795162" cy="2922275"/>
          </a:xfrm>
          <a:prstGeom prst="rect">
            <a:avLst/>
          </a:prstGeom>
          <a:noFill/>
        </p:spPr>
      </p:pic>
      <p:pic>
        <p:nvPicPr>
          <p:cNvPr id="2052" name="Picture 4" descr="F:\5. Картинки. Изображения\май 2009 014.jpg"/>
          <p:cNvPicPr>
            <a:picLocks noChangeAspect="1" noChangeArrowheads="1"/>
          </p:cNvPicPr>
          <p:nvPr/>
        </p:nvPicPr>
        <p:blipFill>
          <a:blip r:embed="rId3" cstate="print"/>
          <a:srcRect/>
          <a:stretch>
            <a:fillRect/>
          </a:stretch>
        </p:blipFill>
        <p:spPr bwMode="auto">
          <a:xfrm>
            <a:off x="323528" y="2060848"/>
            <a:ext cx="4466861" cy="3350146"/>
          </a:xfrm>
          <a:prstGeom prst="rect">
            <a:avLst/>
          </a:prstGeom>
          <a:noFill/>
        </p:spPr>
      </p:pic>
      <p:pic>
        <p:nvPicPr>
          <p:cNvPr id="2053" name="Picture 5" descr="F:\5. Картинки. Изображения\улыбка.jpg"/>
          <p:cNvPicPr>
            <a:picLocks noChangeAspect="1" noChangeArrowheads="1"/>
          </p:cNvPicPr>
          <p:nvPr/>
        </p:nvPicPr>
        <p:blipFill>
          <a:blip r:embed="rId4" cstate="print"/>
          <a:srcRect/>
          <a:stretch>
            <a:fillRect/>
          </a:stretch>
        </p:blipFill>
        <p:spPr bwMode="auto">
          <a:xfrm>
            <a:off x="5220072" y="548680"/>
            <a:ext cx="3168352" cy="3028945"/>
          </a:xfrm>
          <a:prstGeom prst="rect">
            <a:avLst/>
          </a:prstGeom>
          <a:noFill/>
        </p:spPr>
      </p:pic>
      <p:pic>
        <p:nvPicPr>
          <p:cNvPr id="9" name="Picture 16" descr="cveta-921"/>
          <p:cNvPicPr>
            <a:picLocks noChangeAspect="1" noChangeArrowheads="1" noCrop="1"/>
          </p:cNvPicPr>
          <p:nvPr/>
        </p:nvPicPr>
        <p:blipFill>
          <a:blip r:embed="rId5" cstate="print"/>
          <a:srcRect/>
          <a:stretch>
            <a:fillRect/>
          </a:stretch>
        </p:blipFill>
        <p:spPr>
          <a:xfrm>
            <a:off x="323528" y="5661248"/>
            <a:ext cx="898525" cy="966787"/>
          </a:xfrm>
          <a:prstGeom prst="rect">
            <a:avLst/>
          </a:prstGeom>
          <a:noFill/>
        </p:spPr>
      </p:pic>
      <p:pic>
        <p:nvPicPr>
          <p:cNvPr id="10" name="Picture 16" descr="cveta-921"/>
          <p:cNvPicPr>
            <a:picLocks noChangeAspect="1" noChangeArrowheads="1" noCrop="1"/>
          </p:cNvPicPr>
          <p:nvPr/>
        </p:nvPicPr>
        <p:blipFill>
          <a:blip r:embed="rId5" cstate="print"/>
          <a:srcRect/>
          <a:stretch>
            <a:fillRect/>
          </a:stretch>
        </p:blipFill>
        <p:spPr>
          <a:xfrm>
            <a:off x="3923928" y="5589240"/>
            <a:ext cx="898525" cy="966787"/>
          </a:xfrm>
          <a:prstGeom prst="rect">
            <a:avLst/>
          </a:prstGeom>
          <a:noFill/>
        </p:spPr>
      </p:pic>
      <p:pic>
        <p:nvPicPr>
          <p:cNvPr id="11" name="Picture 16" descr="cveta-921"/>
          <p:cNvPicPr>
            <a:picLocks noChangeAspect="1" noChangeArrowheads="1" noCrop="1"/>
          </p:cNvPicPr>
          <p:nvPr/>
        </p:nvPicPr>
        <p:blipFill>
          <a:blip r:embed="rId5" cstate="print"/>
          <a:srcRect/>
          <a:stretch>
            <a:fillRect/>
          </a:stretch>
        </p:blipFill>
        <p:spPr>
          <a:xfrm>
            <a:off x="1115616" y="5445224"/>
            <a:ext cx="898525" cy="966787"/>
          </a:xfrm>
          <a:prstGeom prst="rect">
            <a:avLst/>
          </a:prstGeom>
          <a:noFill/>
        </p:spPr>
      </p:pic>
      <p:pic>
        <p:nvPicPr>
          <p:cNvPr id="12" name="Picture 16" descr="cveta-921"/>
          <p:cNvPicPr>
            <a:picLocks noChangeAspect="1" noChangeArrowheads="1" noCrop="1"/>
          </p:cNvPicPr>
          <p:nvPr/>
        </p:nvPicPr>
        <p:blipFill>
          <a:blip r:embed="rId5" cstate="print"/>
          <a:srcRect/>
          <a:stretch>
            <a:fillRect/>
          </a:stretch>
        </p:blipFill>
        <p:spPr>
          <a:xfrm>
            <a:off x="4283968" y="980728"/>
            <a:ext cx="898525" cy="966787"/>
          </a:xfrm>
          <a:prstGeom prst="rect">
            <a:avLst/>
          </a:prstGeom>
          <a:noFill/>
        </p:spPr>
      </p:pic>
      <p:pic>
        <p:nvPicPr>
          <p:cNvPr id="13" name="Picture 16" descr="cveta-921"/>
          <p:cNvPicPr>
            <a:picLocks noChangeAspect="1" noChangeArrowheads="1" noCrop="1"/>
          </p:cNvPicPr>
          <p:nvPr/>
        </p:nvPicPr>
        <p:blipFill>
          <a:blip r:embed="rId5" cstate="print"/>
          <a:srcRect/>
          <a:stretch>
            <a:fillRect/>
          </a:stretch>
        </p:blipFill>
        <p:spPr>
          <a:xfrm>
            <a:off x="2987824" y="5517232"/>
            <a:ext cx="898525" cy="9667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648072"/>
          </a:xfrm>
        </p:spPr>
        <p:txBody>
          <a:bodyPr>
            <a:normAutofit fontScale="90000"/>
          </a:bodyPr>
          <a:lstStyle/>
          <a:p>
            <a:r>
              <a:rPr lang="ru-RU" dirty="0" smtClean="0"/>
              <a:t>Найди десять отличий</a:t>
            </a:r>
            <a:endParaRPr lang="ru-RU" dirty="0"/>
          </a:p>
        </p:txBody>
      </p:sp>
      <p:pic>
        <p:nvPicPr>
          <p:cNvPr id="4" name="Picture 4" descr="70">
            <a:hlinkClick r:id="" action="ppaction://noaction">
              <a:snd r:embed="rId2" name="wind.wav"/>
            </a:hlinkClick>
          </p:cNvPr>
          <p:cNvPicPr>
            <a:picLocks noGrp="1" noChangeAspect="1" noChangeArrowheads="1"/>
          </p:cNvPicPr>
          <p:nvPr>
            <p:ph idx="1"/>
          </p:nvPr>
        </p:nvPicPr>
        <p:blipFill>
          <a:blip r:embed="rId3" cstate="print">
            <a:lum contrast="6000"/>
          </a:blip>
          <a:srcRect/>
          <a:stretch>
            <a:fillRect/>
          </a:stretch>
        </p:blipFill>
        <p:spPr>
          <a:xfrm>
            <a:off x="603428" y="1124744"/>
            <a:ext cx="7568972" cy="5449094"/>
          </a:xfrm>
          <a:ln w="57150">
            <a:solidFill>
              <a:srgbClr val="00000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764704"/>
            <a:ext cx="8229600" cy="1008112"/>
          </a:xfrm>
        </p:spPr>
        <p:txBody>
          <a:bodyPr>
            <a:normAutofit fontScale="90000"/>
          </a:bodyPr>
          <a:lstStyle/>
          <a:p>
            <a:r>
              <a:rPr lang="ru-RU" b="1" dirty="0" smtClean="0"/>
              <a:t>Понятие о внимании</a:t>
            </a:r>
            <a:br>
              <a:rPr lang="ru-RU" b="1" dirty="0" smtClean="0"/>
            </a:br>
            <a:endParaRPr lang="ru-RU" dirty="0"/>
          </a:p>
        </p:txBody>
      </p:sp>
      <p:sp>
        <p:nvSpPr>
          <p:cNvPr id="3" name="Содержимое 2"/>
          <p:cNvSpPr>
            <a:spLocks noGrp="1"/>
          </p:cNvSpPr>
          <p:nvPr>
            <p:ph idx="1"/>
          </p:nvPr>
        </p:nvSpPr>
        <p:spPr>
          <a:xfrm>
            <a:off x="457200" y="1628800"/>
            <a:ext cx="8229600" cy="4945736"/>
          </a:xfrm>
        </p:spPr>
        <p:txBody>
          <a:bodyPr>
            <a:normAutofit fontScale="92500" lnSpcReduction="20000"/>
          </a:bodyPr>
          <a:lstStyle/>
          <a:p>
            <a:pPr algn="just"/>
            <a:r>
              <a:rPr lang="ru-RU" dirty="0" smtClean="0"/>
              <a:t>   Ни один психический процесс не может протекать целенаправленно и продуктивно, если человек не сосредоточит своего внимания на том, что воспринимает или делает. </a:t>
            </a:r>
          </a:p>
          <a:p>
            <a:pPr algn="just"/>
            <a:r>
              <a:rPr lang="ru-RU" dirty="0" smtClean="0"/>
              <a:t>Мы можем смотреть на какой-либо предмет и не замечать его или видеть очень плохо. Занятый своими мыслями, человек не слышит разговоров, которые ведутся рядом с ним, хотя звуки голосов доходят до его слухового аппарата. </a:t>
            </a:r>
          </a:p>
          <a:p>
            <a:pPr algn="just"/>
            <a:r>
              <a:rPr lang="ru-RU" dirty="0" smtClean="0"/>
              <a:t>Мы можем не почувствовать боли, если наше внимание направленно на что-нибудь другое. Напротив, глубоко сосредоточившись на каком-либо предмете или деятельности, человек подмечает все детали этого предмета и действует очень продуктивно.</a:t>
            </a:r>
            <a:endParaRPr lang="ru-RU" dirty="0"/>
          </a:p>
        </p:txBody>
      </p:sp>
      <p:pic>
        <p:nvPicPr>
          <p:cNvPr id="4" name="Picture 9" descr="liniia-1241"/>
          <p:cNvPicPr>
            <a:picLocks noChangeAspect="1" noChangeArrowheads="1" noCrop="1"/>
          </p:cNvPicPr>
          <p:nvPr/>
        </p:nvPicPr>
        <p:blipFill>
          <a:blip r:embed="rId2" cstate="print"/>
          <a:srcRect/>
          <a:stretch>
            <a:fillRect/>
          </a:stretch>
        </p:blipFill>
        <p:spPr bwMode="auto">
          <a:xfrm rot="10800000">
            <a:off x="6156176" y="6381328"/>
            <a:ext cx="2447925" cy="323850"/>
          </a:xfrm>
          <a:prstGeom prst="rect">
            <a:avLst/>
          </a:prstGeom>
          <a:noFill/>
          <a:ln w="9525">
            <a:noFill/>
            <a:miter lim="800000"/>
            <a:headEnd/>
            <a:tailEnd/>
          </a:ln>
        </p:spPr>
      </p:pic>
      <p:pic>
        <p:nvPicPr>
          <p:cNvPr id="5" name="Picture 9" descr="liniia-1241"/>
          <p:cNvPicPr>
            <a:picLocks noChangeAspect="1" noChangeArrowheads="1" noCrop="1"/>
          </p:cNvPicPr>
          <p:nvPr/>
        </p:nvPicPr>
        <p:blipFill>
          <a:blip r:embed="rId2" cstate="print"/>
          <a:srcRect/>
          <a:stretch>
            <a:fillRect/>
          </a:stretch>
        </p:blipFill>
        <p:spPr bwMode="auto">
          <a:xfrm rot="10800000">
            <a:off x="5940152" y="908720"/>
            <a:ext cx="2447925"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normAutofit fontScale="90000"/>
          </a:bodyPr>
          <a:lstStyle/>
          <a:p>
            <a:r>
              <a:rPr lang="ru-RU" b="1" dirty="0" smtClean="0"/>
              <a:t>Что же такое внимание?</a:t>
            </a:r>
            <a:br>
              <a:rPr lang="ru-RU" b="1" dirty="0" smtClean="0"/>
            </a:br>
            <a:endParaRPr lang="ru-RU" dirty="0"/>
          </a:p>
        </p:txBody>
      </p:sp>
      <p:sp>
        <p:nvSpPr>
          <p:cNvPr id="3" name="Содержимое 2"/>
          <p:cNvSpPr>
            <a:spLocks noGrp="1"/>
          </p:cNvSpPr>
          <p:nvPr>
            <p:ph idx="1"/>
          </p:nvPr>
        </p:nvSpPr>
        <p:spPr>
          <a:xfrm>
            <a:off x="457200" y="1556792"/>
            <a:ext cx="8229600" cy="5017744"/>
          </a:xfrm>
        </p:spPr>
        <p:txBody>
          <a:bodyPr>
            <a:normAutofit fontScale="92500" lnSpcReduction="20000"/>
          </a:bodyPr>
          <a:lstStyle/>
          <a:p>
            <a:pPr algn="just"/>
            <a:r>
              <a:rPr lang="ru-RU" dirty="0" smtClean="0"/>
              <a:t>Внимание –направленность и сосредоточенность сознания на каком-нибудь предмете, явлении или деятельности. </a:t>
            </a:r>
          </a:p>
          <a:p>
            <a:pPr algn="just"/>
            <a:r>
              <a:rPr lang="ru-RU" dirty="0" smtClean="0"/>
              <a:t>Внимание обуславливает успешную ориентировку человека в окружающем мире.</a:t>
            </a:r>
          </a:p>
          <a:p>
            <a:pPr algn="just"/>
            <a:r>
              <a:rPr lang="ru-RU" dirty="0" smtClean="0"/>
              <a:t>Объект внимания оказывается в центре нашего сознания, все остальное воспринимается слабо, неотчетливо. </a:t>
            </a:r>
          </a:p>
          <a:p>
            <a:pPr algn="just"/>
            <a:r>
              <a:rPr lang="ru-RU" dirty="0" smtClean="0"/>
              <a:t>Внимание не представляет самостоятельного психического процесса, так как не может проявляться вне других процессов. Мы внимательно или невнимательно слушаем, смотрим, думаем, делаем. Таким образом, внимание является лишь свойством различных психических процессов. </a:t>
            </a:r>
            <a:endParaRPr lang="ru-RU" dirty="0"/>
          </a:p>
        </p:txBody>
      </p:sp>
      <p:pic>
        <p:nvPicPr>
          <p:cNvPr id="4" name="Picture 9" descr="liniia-1241"/>
          <p:cNvPicPr>
            <a:picLocks noChangeAspect="1" noChangeArrowheads="1" noCrop="1"/>
          </p:cNvPicPr>
          <p:nvPr/>
        </p:nvPicPr>
        <p:blipFill>
          <a:blip r:embed="rId2" cstate="print"/>
          <a:srcRect/>
          <a:stretch>
            <a:fillRect/>
          </a:stretch>
        </p:blipFill>
        <p:spPr bwMode="auto">
          <a:xfrm rot="10800000">
            <a:off x="6228184" y="6309320"/>
            <a:ext cx="2447925" cy="323850"/>
          </a:xfrm>
          <a:prstGeom prst="rect">
            <a:avLst/>
          </a:prstGeom>
          <a:noFill/>
          <a:ln w="9525">
            <a:noFill/>
            <a:miter lim="800000"/>
            <a:headEnd/>
            <a:tailEnd/>
          </a:ln>
        </p:spPr>
      </p:pic>
      <p:pic>
        <p:nvPicPr>
          <p:cNvPr id="5" name="Picture 9" descr="liniia-1241"/>
          <p:cNvPicPr>
            <a:picLocks noChangeAspect="1" noChangeArrowheads="1" noCrop="1"/>
          </p:cNvPicPr>
          <p:nvPr/>
        </p:nvPicPr>
        <p:blipFill>
          <a:blip r:embed="rId2" cstate="print"/>
          <a:srcRect/>
          <a:stretch>
            <a:fillRect/>
          </a:stretch>
        </p:blipFill>
        <p:spPr bwMode="auto">
          <a:xfrm rot="10800000">
            <a:off x="6156176" y="764704"/>
            <a:ext cx="2447925"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Сущность процесса внимания</a:t>
            </a:r>
            <a:endParaRPr lang="ru-RU" dirty="0"/>
          </a:p>
        </p:txBody>
      </p:sp>
      <p:sp>
        <p:nvSpPr>
          <p:cNvPr id="3" name="Содержимое 2"/>
          <p:cNvSpPr>
            <a:spLocks noGrp="1"/>
          </p:cNvSpPr>
          <p:nvPr>
            <p:ph idx="1"/>
          </p:nvPr>
        </p:nvSpPr>
        <p:spPr/>
        <p:txBody>
          <a:bodyPr/>
          <a:lstStyle/>
          <a:p>
            <a:pPr algn="just"/>
            <a:r>
              <a:rPr lang="ru-RU" dirty="0" smtClean="0"/>
              <a:t>Внимание можно определить как психофизиологический процесс, </a:t>
            </a:r>
            <a:r>
              <a:rPr lang="ru-RU" u="sng" dirty="0" smtClean="0"/>
              <a:t>состояние, характеризующее динамические особенности познавательной деятельности. </a:t>
            </a:r>
            <a:r>
              <a:rPr lang="ru-RU" dirty="0" smtClean="0"/>
              <a:t>Это процесс сознательного или бессознательного отбора одной информации, поступающей через органы чувств, и игнорирования другой.</a:t>
            </a:r>
          </a:p>
          <a:p>
            <a:endParaRPr lang="ru-RU" dirty="0"/>
          </a:p>
        </p:txBody>
      </p:sp>
      <p:pic>
        <p:nvPicPr>
          <p:cNvPr id="4" name="Picture 16" descr="cveta-921"/>
          <p:cNvPicPr>
            <a:picLocks noChangeAspect="1" noChangeArrowheads="1" noCrop="1"/>
          </p:cNvPicPr>
          <p:nvPr/>
        </p:nvPicPr>
        <p:blipFill>
          <a:blip r:embed="rId2" cstate="print"/>
          <a:srcRect/>
          <a:stretch>
            <a:fillRect/>
          </a:stretch>
        </p:blipFill>
        <p:spPr>
          <a:xfrm>
            <a:off x="7884368" y="5445224"/>
            <a:ext cx="898525" cy="966787"/>
          </a:xfrm>
          <a:prstGeom prst="rect">
            <a:avLst/>
          </a:prstGeom>
          <a:noFill/>
        </p:spPr>
      </p:pic>
      <p:pic>
        <p:nvPicPr>
          <p:cNvPr id="5" name="Picture 16" descr="cveta-921"/>
          <p:cNvPicPr>
            <a:picLocks noChangeAspect="1" noChangeArrowheads="1" noCrop="1"/>
          </p:cNvPicPr>
          <p:nvPr/>
        </p:nvPicPr>
        <p:blipFill>
          <a:blip r:embed="rId2" cstate="print"/>
          <a:srcRect/>
          <a:stretch>
            <a:fillRect/>
          </a:stretch>
        </p:blipFill>
        <p:spPr>
          <a:xfrm>
            <a:off x="7308304" y="5589240"/>
            <a:ext cx="898525" cy="966787"/>
          </a:xfrm>
          <a:prstGeom prst="rect">
            <a:avLst/>
          </a:prstGeom>
          <a:noFill/>
        </p:spPr>
      </p:pic>
      <p:pic>
        <p:nvPicPr>
          <p:cNvPr id="6" name="Picture 16" descr="cveta-921"/>
          <p:cNvPicPr>
            <a:picLocks noChangeAspect="1" noChangeArrowheads="1" noCrop="1"/>
          </p:cNvPicPr>
          <p:nvPr/>
        </p:nvPicPr>
        <p:blipFill>
          <a:blip r:embed="rId2" cstate="print"/>
          <a:srcRect/>
          <a:stretch>
            <a:fillRect/>
          </a:stretch>
        </p:blipFill>
        <p:spPr>
          <a:xfrm>
            <a:off x="6876256" y="5589240"/>
            <a:ext cx="898525" cy="966787"/>
          </a:xfrm>
          <a:prstGeom prst="rect">
            <a:avLst/>
          </a:prstGeom>
          <a:noFill/>
        </p:spPr>
      </p:pic>
      <p:pic>
        <p:nvPicPr>
          <p:cNvPr id="7" name="Picture 16" descr="cveta-921"/>
          <p:cNvPicPr>
            <a:picLocks noChangeAspect="1" noChangeArrowheads="1" noCrop="1"/>
          </p:cNvPicPr>
          <p:nvPr/>
        </p:nvPicPr>
        <p:blipFill>
          <a:blip r:embed="rId2" cstate="print"/>
          <a:srcRect/>
          <a:stretch>
            <a:fillRect/>
          </a:stretch>
        </p:blipFill>
        <p:spPr>
          <a:xfrm>
            <a:off x="539552" y="5517232"/>
            <a:ext cx="898525" cy="9667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24744"/>
            <a:ext cx="8229600" cy="864096"/>
          </a:xfrm>
        </p:spPr>
        <p:txBody>
          <a:bodyPr>
            <a:normAutofit fontScale="90000"/>
          </a:bodyPr>
          <a:lstStyle/>
          <a:p>
            <a:r>
              <a:rPr lang="ru-RU" b="1" dirty="0" smtClean="0"/>
              <a:t>Определение внимания </a:t>
            </a:r>
            <a:br>
              <a:rPr lang="ru-RU" b="1" dirty="0" smtClean="0"/>
            </a:br>
            <a:endParaRPr lang="ru-RU" dirty="0"/>
          </a:p>
        </p:txBody>
      </p:sp>
      <p:sp>
        <p:nvSpPr>
          <p:cNvPr id="3" name="Содержимое 2"/>
          <p:cNvSpPr>
            <a:spLocks noGrp="1"/>
          </p:cNvSpPr>
          <p:nvPr>
            <p:ph idx="1"/>
          </p:nvPr>
        </p:nvSpPr>
        <p:spPr>
          <a:xfrm>
            <a:off x="457200" y="1772816"/>
            <a:ext cx="8229600" cy="3240360"/>
          </a:xfrm>
        </p:spPr>
        <p:txBody>
          <a:bodyPr>
            <a:normAutofit/>
          </a:bodyPr>
          <a:lstStyle/>
          <a:p>
            <a:pPr algn="just">
              <a:buNone/>
            </a:pPr>
            <a:endParaRPr lang="ru-RU" b="1" dirty="0" smtClean="0"/>
          </a:p>
          <a:p>
            <a:pPr algn="just"/>
            <a:r>
              <a:rPr lang="ru-RU" dirty="0" smtClean="0"/>
              <a:t> Способность человека сконцентрировать свои «познавательные процессы» на одном объекте с целью его изучения (познания).</a:t>
            </a:r>
          </a:p>
          <a:p>
            <a:pPr algn="just"/>
            <a:r>
              <a:rPr lang="ru-RU" dirty="0" smtClean="0"/>
              <a:t>Внимание - сосредоточенность и направленность психической деятельности на определенный объект.</a:t>
            </a:r>
          </a:p>
          <a:p>
            <a:pPr algn="just"/>
            <a:endParaRPr lang="ru-RU" dirty="0"/>
          </a:p>
        </p:txBody>
      </p:sp>
      <p:pic>
        <p:nvPicPr>
          <p:cNvPr id="4" name="Picture 9" descr="liniia-1241"/>
          <p:cNvPicPr>
            <a:picLocks noChangeAspect="1" noChangeArrowheads="1" noCrop="1"/>
          </p:cNvPicPr>
          <p:nvPr/>
        </p:nvPicPr>
        <p:blipFill>
          <a:blip r:embed="rId2" cstate="print"/>
          <a:srcRect/>
          <a:stretch>
            <a:fillRect/>
          </a:stretch>
        </p:blipFill>
        <p:spPr bwMode="auto">
          <a:xfrm rot="10800000">
            <a:off x="6165581" y="6126235"/>
            <a:ext cx="2447925" cy="323850"/>
          </a:xfrm>
          <a:prstGeom prst="rect">
            <a:avLst/>
          </a:prstGeom>
          <a:noFill/>
          <a:ln w="9525">
            <a:noFill/>
            <a:miter lim="800000"/>
            <a:headEnd/>
            <a:tailEnd/>
          </a:ln>
        </p:spPr>
      </p:pic>
      <p:pic>
        <p:nvPicPr>
          <p:cNvPr id="5" name="Picture 9" descr="liniia-1241"/>
          <p:cNvPicPr>
            <a:picLocks noChangeAspect="1" noChangeArrowheads="1" noCrop="1"/>
          </p:cNvPicPr>
          <p:nvPr/>
        </p:nvPicPr>
        <p:blipFill>
          <a:blip r:embed="rId2" cstate="print"/>
          <a:srcRect/>
          <a:stretch>
            <a:fillRect/>
          </a:stretch>
        </p:blipFill>
        <p:spPr bwMode="auto">
          <a:xfrm rot="10800000">
            <a:off x="539552" y="6093296"/>
            <a:ext cx="2447925" cy="323850"/>
          </a:xfrm>
          <a:prstGeom prst="rect">
            <a:avLst/>
          </a:prstGeom>
          <a:noFill/>
          <a:ln w="9525">
            <a:noFill/>
            <a:miter lim="800000"/>
            <a:headEnd/>
            <a:tailEnd/>
          </a:ln>
        </p:spPr>
      </p:pic>
      <p:pic>
        <p:nvPicPr>
          <p:cNvPr id="6" name="Picture 9" descr="liniia-1241"/>
          <p:cNvPicPr>
            <a:picLocks noChangeAspect="1" noChangeArrowheads="1" noCrop="1"/>
          </p:cNvPicPr>
          <p:nvPr/>
        </p:nvPicPr>
        <p:blipFill>
          <a:blip r:embed="rId2" cstate="print"/>
          <a:srcRect/>
          <a:stretch>
            <a:fillRect/>
          </a:stretch>
        </p:blipFill>
        <p:spPr bwMode="auto">
          <a:xfrm rot="10800000">
            <a:off x="6228184" y="908720"/>
            <a:ext cx="2447925" cy="323850"/>
          </a:xfrm>
          <a:prstGeom prst="rect">
            <a:avLst/>
          </a:prstGeom>
          <a:noFill/>
          <a:ln w="9525">
            <a:noFill/>
            <a:miter lim="800000"/>
            <a:headEnd/>
            <a:tailEnd/>
          </a:ln>
        </p:spPr>
      </p:pic>
      <p:pic>
        <p:nvPicPr>
          <p:cNvPr id="7" name="Picture 16" descr="cveta-921"/>
          <p:cNvPicPr>
            <a:picLocks noChangeAspect="1" noChangeArrowheads="1" noCrop="1"/>
          </p:cNvPicPr>
          <p:nvPr/>
        </p:nvPicPr>
        <p:blipFill>
          <a:blip r:embed="rId3" cstate="print"/>
          <a:srcRect/>
          <a:stretch>
            <a:fillRect/>
          </a:stretch>
        </p:blipFill>
        <p:spPr>
          <a:xfrm>
            <a:off x="6948264" y="4941168"/>
            <a:ext cx="898525" cy="966787"/>
          </a:xfrm>
          <a:prstGeom prst="rect">
            <a:avLst/>
          </a:prstGeom>
          <a:noFill/>
        </p:spPr>
      </p:pic>
      <p:pic>
        <p:nvPicPr>
          <p:cNvPr id="8" name="Picture 16" descr="cveta-921"/>
          <p:cNvPicPr>
            <a:picLocks noChangeAspect="1" noChangeArrowheads="1" noCrop="1"/>
          </p:cNvPicPr>
          <p:nvPr/>
        </p:nvPicPr>
        <p:blipFill>
          <a:blip r:embed="rId3" cstate="print"/>
          <a:srcRect/>
          <a:stretch>
            <a:fillRect/>
          </a:stretch>
        </p:blipFill>
        <p:spPr>
          <a:xfrm>
            <a:off x="1259632" y="5013176"/>
            <a:ext cx="898525" cy="966787"/>
          </a:xfrm>
          <a:prstGeom prst="rect">
            <a:avLst/>
          </a:prstGeom>
          <a:noFill/>
        </p:spPr>
      </p:pic>
      <p:pic>
        <p:nvPicPr>
          <p:cNvPr id="9" name="Picture 11" descr="cveta-1220"/>
          <p:cNvPicPr>
            <a:picLocks noChangeAspect="1" noChangeArrowheads="1" noCrop="1"/>
          </p:cNvPicPr>
          <p:nvPr/>
        </p:nvPicPr>
        <p:blipFill>
          <a:blip r:embed="rId4" cstate="print">
            <a:lum contrast="-6000"/>
          </a:blip>
          <a:srcRect/>
          <a:stretch>
            <a:fillRect/>
          </a:stretch>
        </p:blipFill>
        <p:spPr bwMode="auto">
          <a:xfrm>
            <a:off x="3995936" y="4941168"/>
            <a:ext cx="1271588" cy="171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229600" cy="1066800"/>
          </a:xfrm>
        </p:spPr>
        <p:txBody>
          <a:bodyPr/>
          <a:lstStyle/>
          <a:p>
            <a:r>
              <a:rPr lang="ru-RU" dirty="0" smtClean="0"/>
              <a:t>Виды  внимания</a:t>
            </a:r>
            <a:endParaRPr lang="ru-RU" dirty="0"/>
          </a:p>
        </p:txBody>
      </p:sp>
      <p:sp>
        <p:nvSpPr>
          <p:cNvPr id="3" name="Содержимое 2"/>
          <p:cNvSpPr>
            <a:spLocks noGrp="1"/>
          </p:cNvSpPr>
          <p:nvPr>
            <p:ph idx="1"/>
          </p:nvPr>
        </p:nvSpPr>
        <p:spPr>
          <a:xfrm>
            <a:off x="683568" y="2348880"/>
            <a:ext cx="7560840" cy="2304256"/>
          </a:xfrm>
        </p:spPr>
        <p:txBody>
          <a:bodyPr>
            <a:normAutofit/>
          </a:bodyPr>
          <a:lstStyle/>
          <a:p>
            <a:pPr algn="just"/>
            <a:r>
              <a:rPr lang="ru-RU" dirty="0" smtClean="0"/>
              <a:t>Различают внимание </a:t>
            </a:r>
            <a:r>
              <a:rPr lang="ru-RU" b="1" dirty="0" smtClean="0"/>
              <a:t>непроизвольное </a:t>
            </a:r>
            <a:r>
              <a:rPr lang="ru-RU" dirty="0" smtClean="0"/>
              <a:t>(пассивное) и </a:t>
            </a:r>
            <a:r>
              <a:rPr lang="ru-RU" b="1" dirty="0" smtClean="0"/>
              <a:t>произвольное</a:t>
            </a:r>
            <a:r>
              <a:rPr lang="ru-RU" dirty="0" smtClean="0"/>
              <a:t> (активное), когда выбор объекта внимания производится сознательно, преднамеренно. </a:t>
            </a:r>
          </a:p>
          <a:p>
            <a:pPr>
              <a:buNone/>
            </a:pPr>
            <a:endParaRPr lang="ru-RU" dirty="0"/>
          </a:p>
        </p:txBody>
      </p:sp>
      <p:pic>
        <p:nvPicPr>
          <p:cNvPr id="4" name="Picture 9" descr="liniia-1241"/>
          <p:cNvPicPr>
            <a:picLocks noChangeAspect="1" noChangeArrowheads="1" noCrop="1"/>
          </p:cNvPicPr>
          <p:nvPr/>
        </p:nvPicPr>
        <p:blipFill>
          <a:blip r:embed="rId2" cstate="print"/>
          <a:srcRect/>
          <a:stretch>
            <a:fillRect/>
          </a:stretch>
        </p:blipFill>
        <p:spPr bwMode="auto">
          <a:xfrm rot="16200000">
            <a:off x="-738508" y="5139109"/>
            <a:ext cx="2447925" cy="323850"/>
          </a:xfrm>
          <a:prstGeom prst="rect">
            <a:avLst/>
          </a:prstGeom>
          <a:noFill/>
          <a:ln w="9525">
            <a:noFill/>
            <a:miter lim="800000"/>
            <a:headEnd/>
            <a:tailEnd/>
          </a:ln>
        </p:spPr>
      </p:pic>
      <p:pic>
        <p:nvPicPr>
          <p:cNvPr id="5" name="Picture 9" descr="liniia-1241"/>
          <p:cNvPicPr>
            <a:picLocks noChangeAspect="1" noChangeArrowheads="1" noCrop="1"/>
          </p:cNvPicPr>
          <p:nvPr/>
        </p:nvPicPr>
        <p:blipFill>
          <a:blip r:embed="rId2" cstate="print"/>
          <a:srcRect/>
          <a:stretch>
            <a:fillRect/>
          </a:stretch>
        </p:blipFill>
        <p:spPr bwMode="auto">
          <a:xfrm rot="10800000">
            <a:off x="683568" y="6309320"/>
            <a:ext cx="2447925" cy="323850"/>
          </a:xfrm>
          <a:prstGeom prst="rect">
            <a:avLst/>
          </a:prstGeom>
          <a:noFill/>
          <a:ln w="9525">
            <a:noFill/>
            <a:miter lim="800000"/>
            <a:headEnd/>
            <a:tailEnd/>
          </a:ln>
        </p:spPr>
      </p:pic>
      <p:pic>
        <p:nvPicPr>
          <p:cNvPr id="6" name="Picture 9" descr="liniia-1241"/>
          <p:cNvPicPr>
            <a:picLocks noChangeAspect="1" noChangeArrowheads="1" noCrop="1"/>
          </p:cNvPicPr>
          <p:nvPr/>
        </p:nvPicPr>
        <p:blipFill>
          <a:blip r:embed="rId2" cstate="print"/>
          <a:srcRect/>
          <a:stretch>
            <a:fillRect/>
          </a:stretch>
        </p:blipFill>
        <p:spPr bwMode="auto">
          <a:xfrm rot="10800000">
            <a:off x="6300192" y="6309320"/>
            <a:ext cx="2447925" cy="323850"/>
          </a:xfrm>
          <a:prstGeom prst="rect">
            <a:avLst/>
          </a:prstGeom>
          <a:noFill/>
          <a:ln w="9525">
            <a:noFill/>
            <a:miter lim="800000"/>
            <a:headEnd/>
            <a:tailEnd/>
          </a:ln>
        </p:spPr>
      </p:pic>
      <p:pic>
        <p:nvPicPr>
          <p:cNvPr id="8" name="Picture 9" descr="liniia-1241"/>
          <p:cNvPicPr>
            <a:picLocks noChangeAspect="1" noChangeArrowheads="1" noCrop="1"/>
          </p:cNvPicPr>
          <p:nvPr/>
        </p:nvPicPr>
        <p:blipFill>
          <a:blip r:embed="rId2" cstate="print"/>
          <a:srcRect/>
          <a:stretch>
            <a:fillRect/>
          </a:stretch>
        </p:blipFill>
        <p:spPr bwMode="auto">
          <a:xfrm rot="16200000">
            <a:off x="7470403" y="4851078"/>
            <a:ext cx="2447925" cy="323850"/>
          </a:xfrm>
          <a:prstGeom prst="rect">
            <a:avLst/>
          </a:prstGeom>
          <a:noFill/>
          <a:ln w="9525">
            <a:noFill/>
            <a:miter lim="800000"/>
            <a:headEnd/>
            <a:tailEnd/>
          </a:ln>
        </p:spPr>
      </p:pic>
      <p:pic>
        <p:nvPicPr>
          <p:cNvPr id="9" name="Picture 16" descr="cveta-921"/>
          <p:cNvPicPr>
            <a:picLocks noChangeAspect="1" noChangeArrowheads="1" noCrop="1"/>
          </p:cNvPicPr>
          <p:nvPr/>
        </p:nvPicPr>
        <p:blipFill>
          <a:blip r:embed="rId3" cstate="print"/>
          <a:srcRect/>
          <a:stretch>
            <a:fillRect/>
          </a:stretch>
        </p:blipFill>
        <p:spPr>
          <a:xfrm>
            <a:off x="827584" y="5157192"/>
            <a:ext cx="898525" cy="966787"/>
          </a:xfrm>
          <a:prstGeom prst="rect">
            <a:avLst/>
          </a:prstGeom>
          <a:noFill/>
        </p:spPr>
      </p:pic>
      <p:pic>
        <p:nvPicPr>
          <p:cNvPr id="10" name="Picture 11" descr="cveta-1220"/>
          <p:cNvPicPr>
            <a:picLocks noChangeAspect="1" noChangeArrowheads="1" noCrop="1"/>
          </p:cNvPicPr>
          <p:nvPr/>
        </p:nvPicPr>
        <p:blipFill>
          <a:blip r:embed="rId4" cstate="print">
            <a:lum contrast="-6000"/>
          </a:blip>
          <a:srcRect/>
          <a:stretch>
            <a:fillRect/>
          </a:stretch>
        </p:blipFill>
        <p:spPr bwMode="auto">
          <a:xfrm>
            <a:off x="3995936" y="4797152"/>
            <a:ext cx="1271588" cy="1717675"/>
          </a:xfrm>
          <a:prstGeom prst="rect">
            <a:avLst/>
          </a:prstGeom>
          <a:noFill/>
          <a:ln w="9525">
            <a:noFill/>
            <a:miter lim="800000"/>
            <a:headEnd/>
            <a:tailEnd/>
          </a:ln>
        </p:spPr>
      </p:pic>
      <p:pic>
        <p:nvPicPr>
          <p:cNvPr id="11" name="Picture 16" descr="cveta-921"/>
          <p:cNvPicPr>
            <a:picLocks noChangeAspect="1" noChangeArrowheads="1" noCrop="1"/>
          </p:cNvPicPr>
          <p:nvPr/>
        </p:nvPicPr>
        <p:blipFill>
          <a:blip r:embed="rId3" cstate="print"/>
          <a:srcRect/>
          <a:stretch>
            <a:fillRect/>
          </a:stretch>
        </p:blipFill>
        <p:spPr>
          <a:xfrm>
            <a:off x="7524328" y="5157192"/>
            <a:ext cx="898525" cy="966787"/>
          </a:xfrm>
          <a:prstGeom prst="rect">
            <a:avLst/>
          </a:prstGeom>
          <a:noFill/>
        </p:spPr>
      </p:pic>
      <p:pic>
        <p:nvPicPr>
          <p:cNvPr id="12" name="Picture 16" descr="cveta-921"/>
          <p:cNvPicPr>
            <a:picLocks noChangeAspect="1" noChangeArrowheads="1" noCrop="1"/>
          </p:cNvPicPr>
          <p:nvPr/>
        </p:nvPicPr>
        <p:blipFill>
          <a:blip r:embed="rId3" cstate="print"/>
          <a:srcRect/>
          <a:stretch>
            <a:fillRect/>
          </a:stretch>
        </p:blipFill>
        <p:spPr>
          <a:xfrm>
            <a:off x="7020272" y="980728"/>
            <a:ext cx="898525" cy="966787"/>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215</TotalTime>
  <Words>599</Words>
  <Application>Microsoft Office PowerPoint</Application>
  <PresentationFormat>Экран (4:3)</PresentationFormat>
  <Paragraphs>150</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Городская</vt:lpstr>
      <vt:lpstr>ВНИМАНИЕ И ЕГО РАЗВИТИЕ</vt:lpstr>
      <vt:lpstr>План урока</vt:lpstr>
      <vt:lpstr>Слайд 3</vt:lpstr>
      <vt:lpstr>Найди десять отличий</vt:lpstr>
      <vt:lpstr>Понятие о внимании </vt:lpstr>
      <vt:lpstr>Что же такое внимание? </vt:lpstr>
      <vt:lpstr>Сущность процесса внимания</vt:lpstr>
      <vt:lpstr>Определение внимания  </vt:lpstr>
      <vt:lpstr>Виды  внимания</vt:lpstr>
      <vt:lpstr>Характеристики внимания </vt:lpstr>
      <vt:lpstr> Диагностика внимательности. Определение устойчивости и особенностей колебания внимания </vt:lpstr>
      <vt:lpstr>Определение объёма внимания. Изобразите данные предметы через 1 минуту просмотра.</vt:lpstr>
      <vt:lpstr>Определение сконцентрированности внимания и  осебенностей распределения внимания. </vt:lpstr>
      <vt:lpstr>Слайд 14</vt:lpstr>
      <vt:lpstr>Закрепление и развитие внимания и наблюдательности.</vt:lpstr>
      <vt:lpstr>Проверим!</vt:lpstr>
      <vt:lpstr>Рассмотри рисунок</vt:lpstr>
      <vt:lpstr>Есть ли на рисунке?</vt:lpstr>
      <vt:lpstr>Проверим!</vt:lpstr>
      <vt:lpstr>Рассмотрите  рисунок</vt:lpstr>
      <vt:lpstr>Найдите отличия от предыдущего рисунка</vt:lpstr>
      <vt:lpstr>Блиц-опрос</vt:lpstr>
      <vt:lpstr>Слайд 23</vt:lpstr>
      <vt:lpstr>Итог урока</vt:lpstr>
      <vt:lpstr>Спасибо за урок!</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ВНИМАНИЕ И ЕГО РАЗВИТИЕ</dc:title>
  <dc:creator>стас</dc:creator>
  <cp:lastModifiedBy>стас</cp:lastModifiedBy>
  <cp:revision>22</cp:revision>
  <dcterms:created xsi:type="dcterms:W3CDTF">2014-03-29T09:04:20Z</dcterms:created>
  <dcterms:modified xsi:type="dcterms:W3CDTF">2014-03-29T12:41:05Z</dcterms:modified>
</cp:coreProperties>
</file>