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38BA-6CFB-4450-96C9-0DB4BE176B53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448B5-8E55-4B68-B3D3-05523E147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487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38BA-6CFB-4450-96C9-0DB4BE176B53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448B5-8E55-4B68-B3D3-05523E147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387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38BA-6CFB-4450-96C9-0DB4BE176B53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448B5-8E55-4B68-B3D3-05523E147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759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38BA-6CFB-4450-96C9-0DB4BE176B53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448B5-8E55-4B68-B3D3-05523E147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205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38BA-6CFB-4450-96C9-0DB4BE176B53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448B5-8E55-4B68-B3D3-05523E147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78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38BA-6CFB-4450-96C9-0DB4BE176B53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448B5-8E55-4B68-B3D3-05523E147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52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38BA-6CFB-4450-96C9-0DB4BE176B53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448B5-8E55-4B68-B3D3-05523E147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9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38BA-6CFB-4450-96C9-0DB4BE176B53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448B5-8E55-4B68-B3D3-05523E147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714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38BA-6CFB-4450-96C9-0DB4BE176B53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448B5-8E55-4B68-B3D3-05523E147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200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38BA-6CFB-4450-96C9-0DB4BE176B53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448B5-8E55-4B68-B3D3-05523E147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07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38BA-6CFB-4450-96C9-0DB4BE176B53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448B5-8E55-4B68-B3D3-05523E147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786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738BA-6CFB-4450-96C9-0DB4BE176B53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448B5-8E55-4B68-B3D3-05523E147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18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rgbClr val="FFC000"/>
          </a:solidFill>
        </p:spPr>
        <p:txBody>
          <a:bodyPr/>
          <a:lstStyle/>
          <a:p>
            <a:pPr algn="just"/>
            <a:r>
              <a:rPr lang="ru-RU" dirty="0" smtClean="0"/>
              <a:t>МБОУ Урулюнгуйская СОШ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sz="4800" b="1" dirty="0" err="1" smtClean="0"/>
              <a:t>ТЕМА:Правописание</a:t>
            </a:r>
            <a:r>
              <a:rPr lang="ru-RU" sz="4800" b="1" dirty="0" smtClean="0"/>
              <a:t> согласных в корне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981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980728"/>
            <a:ext cx="65527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800" dirty="0" smtClean="0">
                <a:effectLst/>
                <a:latin typeface="Times New Roman"/>
                <a:ea typeface="Times New Roman"/>
              </a:rPr>
              <a:t>Грипп -надо запомнить; искусный – нет непроизносимой согласной; ножка – проверяется словом ноженька.</a:t>
            </a:r>
            <a:endParaRPr lang="ru-RU" sz="4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3934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920265"/>
              </p:ext>
            </p:extLst>
          </p:nvPr>
        </p:nvGraphicFramePr>
        <p:xfrm>
          <a:off x="899592" y="332656"/>
          <a:ext cx="6927224" cy="64558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6384"/>
                <a:gridCol w="3470840"/>
              </a:tblGrid>
              <a:tr h="2144493">
                <a:tc>
                  <a:txBody>
                    <a:bodyPr/>
                    <a:lstStyle/>
                    <a:p>
                      <a:pPr algn="just"/>
                      <a:r>
                        <a:rPr lang="ru-RU" sz="2800" dirty="0">
                          <a:effectLst/>
                        </a:rPr>
                        <a:t>Происходит изменение согласной в конце слова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dirty="0" smtClean="0">
                          <a:effectLst/>
                        </a:rPr>
                        <a:t>Кадка, рожь, молодёжь, группа, 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24323">
                <a:tc>
                  <a:txBody>
                    <a:bodyPr/>
                    <a:lstStyle/>
                    <a:p>
                      <a:pPr algn="just"/>
                      <a:r>
                        <a:rPr lang="ru-RU" sz="2800" dirty="0">
                          <a:effectLst/>
                        </a:rPr>
                        <a:t>Происходит изменение согласной в середине слова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dirty="0">
                          <a:effectLst/>
                        </a:rPr>
                        <a:t>Ошибка, яростный, вокзал, перевозка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539854">
                <a:tc>
                  <a:txBody>
                    <a:bodyPr/>
                    <a:lstStyle/>
                    <a:p>
                      <a:pPr algn="just"/>
                      <a:r>
                        <a:rPr lang="ru-RU" sz="2800" dirty="0">
                          <a:effectLst/>
                        </a:rPr>
                        <a:t>Непроизносимый согласный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dirty="0">
                          <a:effectLst/>
                        </a:rPr>
                        <a:t>Несчастный, капустный, круг, кросс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64599">
                <a:tc>
                  <a:txBody>
                    <a:bodyPr/>
                    <a:lstStyle/>
                    <a:p>
                      <a:pPr algn="just"/>
                      <a:r>
                        <a:rPr lang="ru-RU" sz="2800" dirty="0">
                          <a:effectLst/>
                        </a:rPr>
                        <a:t>Удвоенные согласные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200" dirty="0">
                          <a:effectLst/>
                        </a:rPr>
                        <a:t>Хоккей, овраг, улыбка, искусство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0687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961543"/>
              </p:ext>
            </p:extLst>
          </p:nvPr>
        </p:nvGraphicFramePr>
        <p:xfrm>
          <a:off x="539552" y="1196752"/>
          <a:ext cx="7704856" cy="4968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026"/>
                <a:gridCol w="4608830"/>
              </a:tblGrid>
              <a:tr h="1027896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Происходит изменение согласной в конце слова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</a:rPr>
                        <a:t>Рожь, молодёжь, круг, овраг, 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541844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Происходит изменение согласной в середине слова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Ошибка, вокзал, перевозка, улыбка, кадка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27896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Непроизносимый согласный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Яростный, несчастный, капустный,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370916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Удвоенные согласные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Группа, кросс, хоккей, искусство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7834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5" y="476672"/>
            <a:ext cx="41040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effectLst/>
                <a:latin typeface="Times New Roman"/>
                <a:ea typeface="Times New Roman"/>
              </a:rPr>
              <a:t>Я научился</a:t>
            </a:r>
          </a:p>
          <a:p>
            <a:endParaRPr lang="ru-RU" sz="2800" b="1" dirty="0">
              <a:latin typeface="Times New Roman"/>
              <a:ea typeface="Times New Roman"/>
            </a:endParaRPr>
          </a:p>
          <a:p>
            <a:r>
              <a:rPr lang="ru-RU" sz="2800" b="1" dirty="0" smtClean="0">
                <a:effectLst/>
                <a:latin typeface="Times New Roman"/>
                <a:ea typeface="Times New Roman"/>
              </a:rPr>
              <a:t> 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64617" y="846004"/>
            <a:ext cx="197919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>
              <a:effectLst/>
              <a:latin typeface="Times New Roman"/>
              <a:ea typeface="Times New Roman"/>
            </a:endParaRPr>
          </a:p>
          <a:p>
            <a:endParaRPr lang="ru-RU" sz="2800" b="1" dirty="0">
              <a:latin typeface="Times New Roman"/>
              <a:ea typeface="Times New Roman"/>
            </a:endParaRPr>
          </a:p>
          <a:p>
            <a:r>
              <a:rPr lang="ru-RU" sz="2800" b="1" dirty="0" smtClean="0">
                <a:effectLst/>
                <a:latin typeface="Times New Roman"/>
                <a:ea typeface="Times New Roman"/>
              </a:rPr>
              <a:t>Мне </a:t>
            </a:r>
          </a:p>
          <a:p>
            <a:endParaRPr lang="ru-RU" sz="2800" b="1" dirty="0">
              <a:latin typeface="Times New Roman"/>
              <a:ea typeface="Times New Roman"/>
            </a:endParaRPr>
          </a:p>
          <a:p>
            <a:r>
              <a:rPr lang="ru-RU" sz="2800" b="1" dirty="0" smtClean="0">
                <a:effectLst/>
                <a:latin typeface="Times New Roman"/>
                <a:ea typeface="Times New Roman"/>
              </a:rPr>
              <a:t>захотелось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1" y="3244334"/>
            <a:ext cx="23042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effectLst/>
                <a:latin typeface="Times New Roman"/>
                <a:ea typeface="Times New Roman"/>
              </a:rPr>
              <a:t>Было интересно 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33853" y="3244334"/>
            <a:ext cx="25017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effectLst/>
                <a:latin typeface="Times New Roman"/>
                <a:ea typeface="Times New Roman"/>
              </a:rPr>
              <a:t>Теперь я знаю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74653" y="3833297"/>
            <a:ext cx="23641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prstClr val="black"/>
                </a:solidFill>
                <a:latin typeface="Times New Roman"/>
                <a:ea typeface="Times New Roman"/>
              </a:rPr>
              <a:t>Было трудно </a:t>
            </a:r>
            <a:endParaRPr lang="ru-RU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242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img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020292"/>
            <a:ext cx="3057525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995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96752"/>
            <a:ext cx="8208912" cy="4708981"/>
          </a:xfrm>
          <a:prstGeom prst="rect">
            <a:avLst/>
          </a:prstGeom>
          <a:solidFill>
            <a:srgbClr val="92D05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6000" dirty="0" smtClean="0"/>
              <a:t>Близкий, вестник, редкий, честный, класс, мягкий, лёгкий, маршрут, робкий, вокзал, терраса.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53310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988840"/>
            <a:ext cx="6912768" cy="458587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4400" dirty="0" smtClean="0"/>
              <a:t>Проверяемые согласные в корне: </a:t>
            </a:r>
            <a:r>
              <a:rPr lang="ru-RU" sz="4400" dirty="0" smtClean="0">
                <a:effectLst/>
                <a:latin typeface="Times New Roman"/>
                <a:ea typeface="Times New Roman"/>
              </a:rPr>
              <a:t>близкий-близок, редкий-редок, мягкий-мягок, робкий-робок, лёгкий-лёгок</a:t>
            </a:r>
            <a:r>
              <a:rPr lang="ru-RU" sz="4400" dirty="0" smtClean="0"/>
              <a:t> </a:t>
            </a:r>
          </a:p>
          <a:p>
            <a:endParaRPr lang="ru-RU" sz="3600" dirty="0" smtClean="0"/>
          </a:p>
          <a:p>
            <a:r>
              <a:rPr lang="ru-RU" sz="3600" dirty="0" smtClean="0"/>
              <a:t>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0310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76672"/>
            <a:ext cx="7499350" cy="2613447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827584" y="3352800"/>
            <a:ext cx="7776864" cy="156966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sz="4800" dirty="0" smtClean="0">
                <a:effectLst/>
                <a:latin typeface="Times New Roman"/>
                <a:ea typeface="Times New Roman"/>
              </a:rPr>
              <a:t>класс, вокзал, маршрут, терраса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81730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11760" y="764704"/>
            <a:ext cx="6120680" cy="19389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ru-RU" sz="6000" dirty="0" smtClean="0">
                <a:solidFill>
                  <a:prstClr val="black"/>
                </a:solidFill>
              </a:rPr>
              <a:t>Непроизносимые </a:t>
            </a:r>
            <a:r>
              <a:rPr lang="ru-RU" sz="6000" dirty="0">
                <a:solidFill>
                  <a:prstClr val="black"/>
                </a:solidFill>
              </a:rPr>
              <a:t>согласные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3244334"/>
            <a:ext cx="5002543" cy="1754326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ru-RU" sz="5400" dirty="0" smtClean="0">
                <a:effectLst/>
                <a:latin typeface="Times New Roman"/>
                <a:ea typeface="Times New Roman"/>
              </a:rPr>
              <a:t>вестник-весть, честный-честь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524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16632"/>
            <a:ext cx="7398568" cy="452431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4800" dirty="0" smtClean="0">
                <a:effectLst/>
                <a:latin typeface="Times New Roman"/>
                <a:ea typeface="Times New Roman"/>
              </a:rPr>
              <a:t>Мороз и солнце! День чудесный!</a:t>
            </a:r>
          </a:p>
          <a:p>
            <a:pPr algn="just"/>
            <a:r>
              <a:rPr lang="ru-RU" sz="4800" dirty="0" smtClean="0">
                <a:effectLst/>
                <a:latin typeface="Times New Roman"/>
                <a:ea typeface="Times New Roman"/>
              </a:rPr>
              <a:t>Ещё ты дремлешь, друг прелестный,</a:t>
            </a:r>
          </a:p>
          <a:p>
            <a:pPr algn="just"/>
            <a:r>
              <a:rPr lang="ru-RU" sz="4800" dirty="0" smtClean="0">
                <a:effectLst/>
                <a:latin typeface="Times New Roman"/>
                <a:ea typeface="Times New Roman"/>
              </a:rPr>
              <a:t>Пора, красавица, проснись…</a:t>
            </a:r>
            <a:endParaRPr lang="ru-RU" sz="4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74440" y="4790078"/>
            <a:ext cx="8136904" cy="181588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effectLst/>
                <a:latin typeface="Times New Roman"/>
                <a:ea typeface="Times New Roman"/>
              </a:rPr>
              <a:t>Выписать из текста слова, произношение согласных звуков в которых не совпадает с написанием. Корень и согласную в них обозначьте графически. Найдите к ним проверочные слова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.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2838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949" y="1412776"/>
            <a:ext cx="7090965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347" y="58091"/>
            <a:ext cx="6582686" cy="10081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67151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 rot="11495379" flipV="1">
            <a:off x="1218668" y="1639628"/>
            <a:ext cx="6706664" cy="304698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just"/>
            <a:r>
              <a:rPr lang="ru-RU" sz="4800" dirty="0">
                <a:solidFill>
                  <a:prstClr val="black"/>
                </a:solidFill>
                <a:latin typeface="Times New Roman"/>
                <a:ea typeface="Times New Roman"/>
              </a:rPr>
              <a:t>О-крест-н-ость, о-</a:t>
            </a:r>
            <a:r>
              <a:rPr lang="ru-RU" sz="4800" dirty="0" err="1">
                <a:solidFill>
                  <a:prstClr val="black"/>
                </a:solidFill>
                <a:latin typeface="Times New Roman"/>
                <a:ea typeface="Times New Roman"/>
              </a:rPr>
              <a:t>зар</a:t>
            </a:r>
            <a:r>
              <a:rPr lang="ru-RU" sz="4800" dirty="0">
                <a:solidFill>
                  <a:prstClr val="black"/>
                </a:solidFill>
                <a:latin typeface="Times New Roman"/>
                <a:ea typeface="Times New Roman"/>
              </a:rPr>
              <a:t>-я-л-а-</a:t>
            </a:r>
            <a:r>
              <a:rPr lang="ru-RU" sz="4800" dirty="0" err="1">
                <a:solidFill>
                  <a:prstClr val="black"/>
                </a:solidFill>
                <a:latin typeface="Times New Roman"/>
                <a:ea typeface="Times New Roman"/>
              </a:rPr>
              <a:t>сь</a:t>
            </a:r>
            <a:r>
              <a:rPr lang="ru-RU" sz="4800" dirty="0">
                <a:solidFill>
                  <a:prstClr val="black"/>
                </a:solidFill>
                <a:latin typeface="Times New Roman"/>
                <a:ea typeface="Times New Roman"/>
              </a:rPr>
              <a:t>, уст-н-</a:t>
            </a:r>
            <a:r>
              <a:rPr lang="ru-RU" sz="4800" dirty="0" err="1">
                <a:solidFill>
                  <a:prstClr val="black"/>
                </a:solidFill>
                <a:latin typeface="Times New Roman"/>
                <a:ea typeface="Times New Roman"/>
              </a:rPr>
              <a:t>ый</a:t>
            </a:r>
            <a:r>
              <a:rPr lang="ru-RU" sz="4800" dirty="0">
                <a:solidFill>
                  <a:prstClr val="black"/>
                </a:solidFill>
                <a:latin typeface="Times New Roman"/>
                <a:ea typeface="Times New Roman"/>
              </a:rPr>
              <a:t>, пере-сказ, о-пас-н-</a:t>
            </a:r>
            <a:r>
              <a:rPr lang="ru-RU" sz="4800" dirty="0" err="1">
                <a:solidFill>
                  <a:prstClr val="black"/>
                </a:solidFill>
                <a:latin typeface="Times New Roman"/>
                <a:ea typeface="Times New Roman"/>
              </a:rPr>
              <a:t>ый</a:t>
            </a:r>
            <a:r>
              <a:rPr lang="ru-RU" sz="4800" dirty="0">
                <a:solidFill>
                  <a:prstClr val="black"/>
                </a:solidFill>
                <a:latin typeface="Times New Roman"/>
                <a:ea typeface="Times New Roman"/>
              </a:rPr>
              <a:t>, воз-</a:t>
            </a:r>
            <a:r>
              <a:rPr lang="ru-RU" sz="4800" dirty="0" err="1">
                <a:solidFill>
                  <a:prstClr val="black"/>
                </a:solidFill>
                <a:latin typeface="Times New Roman"/>
                <a:ea typeface="Times New Roman"/>
              </a:rPr>
              <a:t>раст</a:t>
            </a:r>
            <a:r>
              <a:rPr lang="ru-RU" sz="4800" dirty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993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484784"/>
            <a:ext cx="784887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i="1" dirty="0" smtClean="0">
                <a:effectLst/>
                <a:latin typeface="Times New Roman"/>
                <a:ea typeface="Times New Roman"/>
              </a:rPr>
              <a:t>Найдите четвёртое лишнее (устная работа)</a:t>
            </a:r>
            <a:endParaRPr lang="ru-RU" sz="4400" dirty="0" smtClean="0">
              <a:effectLst/>
              <a:latin typeface="Times New Roman"/>
              <a:ea typeface="Times New Roman"/>
            </a:endParaRPr>
          </a:p>
          <a:p>
            <a:pPr algn="just"/>
            <a:r>
              <a:rPr lang="ru-RU" sz="4400" dirty="0" smtClean="0">
                <a:effectLst/>
                <a:latin typeface="Times New Roman"/>
                <a:ea typeface="Times New Roman"/>
              </a:rPr>
              <a:t>1.Подвиг, глазки, грипп, сугроб.</a:t>
            </a:r>
          </a:p>
          <a:p>
            <a:pPr algn="just"/>
            <a:r>
              <a:rPr lang="ru-RU" sz="4400" dirty="0" smtClean="0">
                <a:effectLst/>
                <a:latin typeface="Times New Roman"/>
                <a:ea typeface="Times New Roman"/>
              </a:rPr>
              <a:t>2.Искусный, звёздный, участник, поздний.</a:t>
            </a:r>
          </a:p>
          <a:p>
            <a:pPr algn="just"/>
            <a:r>
              <a:rPr lang="ru-RU" sz="4400" dirty="0" smtClean="0">
                <a:effectLst/>
                <a:latin typeface="Times New Roman"/>
                <a:ea typeface="Times New Roman"/>
              </a:rPr>
              <a:t>3.Гимнаст, кочевник, ноябрь, ножка.</a:t>
            </a:r>
            <a:endParaRPr lang="ru-RU" sz="4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3580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269</Words>
  <Application>Microsoft Office PowerPoint</Application>
  <PresentationFormat>Экран (4:3)</PresentationFormat>
  <Paragraphs>46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МБОУ Урулюнгуйская СОШ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согласных в корне</dc:title>
  <dc:creator>Admin</dc:creator>
  <cp:lastModifiedBy>Admin</cp:lastModifiedBy>
  <cp:revision>8</cp:revision>
  <dcterms:created xsi:type="dcterms:W3CDTF">2014-10-16T13:21:08Z</dcterms:created>
  <dcterms:modified xsi:type="dcterms:W3CDTF">2014-10-16T14:37:25Z</dcterms:modified>
</cp:coreProperties>
</file>