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1" r:id="rId6"/>
    <p:sldId id="259" r:id="rId7"/>
    <p:sldId id="258" r:id="rId8"/>
    <p:sldId id="268" r:id="rId9"/>
    <p:sldId id="266" r:id="rId10"/>
    <p:sldId id="267" r:id="rId11"/>
    <p:sldId id="269" r:id="rId12"/>
    <p:sldId id="270" r:id="rId13"/>
    <p:sldId id="271" r:id="rId14"/>
    <p:sldId id="272" r:id="rId15"/>
    <p:sldId id="265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3" r:id="rId25"/>
    <p:sldId id="284" r:id="rId26"/>
    <p:sldId id="257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1" autoAdjust="0"/>
    <p:restoredTop sz="94660"/>
  </p:normalViewPr>
  <p:slideViewPr>
    <p:cSldViewPr>
      <p:cViewPr varScale="1">
        <p:scale>
          <a:sx n="115" d="100"/>
          <a:sy n="11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4DE758-0BF1-4B51-9591-88E5BB9B97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67D46-CC2B-4034-9D20-5E9370D49B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cey.net/russian/phonetics/3_9_1" TargetMode="External"/><Relationship Id="rId7" Type="http://schemas.openxmlformats.org/officeDocument/2006/relationships/hyperlink" Target="http://bookmate.com/" TargetMode="External"/><Relationship Id="rId2" Type="http://schemas.openxmlformats.org/officeDocument/2006/relationships/hyperlink" Target="http://www.izenglish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poem.ru/" TargetMode="External"/><Relationship Id="rId5" Type="http://schemas.openxmlformats.org/officeDocument/2006/relationships/hyperlink" Target="http://natali-filipchik.narod.ru/index/0-8" TargetMode="External"/><Relationship Id="rId4" Type="http://schemas.openxmlformats.org/officeDocument/2006/relationships/hyperlink" Target="http://ruyaz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8136904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dirty="0" smtClean="0"/>
              <a:t>ДЕЕПРИЧАСТИЕ</a:t>
            </a:r>
            <a:br>
              <a:rPr lang="ru-RU" sz="8900" dirty="0" smtClean="0"/>
            </a:br>
            <a:r>
              <a:rPr lang="ru-RU" sz="4000" dirty="0" smtClean="0"/>
              <a:t>(урок открытия новых знаний)</a:t>
            </a:r>
            <a:br>
              <a:rPr lang="ru-RU" sz="40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400" dirty="0" smtClean="0"/>
              <a:t>Урок русского языка в 6 классе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1560" y="3761656"/>
            <a:ext cx="6912440" cy="30963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5100" dirty="0" smtClean="0"/>
              <a:t>Автор:</a:t>
            </a:r>
            <a:r>
              <a:rPr lang="ru-RU" dirty="0" smtClean="0"/>
              <a:t> </a:t>
            </a:r>
          </a:p>
          <a:p>
            <a:pPr algn="l"/>
            <a:r>
              <a:rPr lang="ru-RU" sz="4000" dirty="0" smtClean="0"/>
              <a:t>Шестакова Валентина Ивановна</a:t>
            </a:r>
          </a:p>
          <a:p>
            <a:pPr algn="l"/>
            <a:r>
              <a:rPr lang="ru-RU" sz="4000" dirty="0" smtClean="0"/>
              <a:t>учитель русского языка и литературы </a:t>
            </a:r>
          </a:p>
          <a:p>
            <a:pPr algn="l"/>
            <a:r>
              <a:rPr lang="ru-RU" sz="4000" dirty="0" smtClean="0"/>
              <a:t>МОУ ООШ </a:t>
            </a:r>
            <a:r>
              <a:rPr lang="ru-RU" sz="4000" dirty="0" err="1" smtClean="0"/>
              <a:t>пст.Русаново</a:t>
            </a:r>
            <a:r>
              <a:rPr lang="ru-RU" sz="4000" dirty="0" smtClean="0"/>
              <a:t> </a:t>
            </a:r>
            <a:r>
              <a:rPr lang="ru-RU" sz="4000" dirty="0" err="1" smtClean="0"/>
              <a:t>Троицко-Печорского</a:t>
            </a:r>
            <a:r>
              <a:rPr lang="ru-RU" sz="4000" dirty="0" smtClean="0"/>
              <a:t> района Республики Коми</a:t>
            </a:r>
          </a:p>
          <a:p>
            <a:pPr algn="l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Этапы открытия нового знания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Поставим вопрос к слову (определим слово, к которому относится деепричастие).</a:t>
            </a:r>
          </a:p>
          <a:p>
            <a:r>
              <a:rPr lang="ru-RU" dirty="0" smtClean="0"/>
              <a:t>Определим значение деепричастия.</a:t>
            </a:r>
          </a:p>
          <a:p>
            <a:r>
              <a:rPr lang="ru-RU" dirty="0" smtClean="0"/>
              <a:t>Узнаем, как образовано деепричастие, с помощью какого суффикса.</a:t>
            </a:r>
          </a:p>
          <a:p>
            <a:r>
              <a:rPr lang="ru-RU" dirty="0" smtClean="0"/>
              <a:t>Найдём признаки глагола.</a:t>
            </a:r>
          </a:p>
          <a:p>
            <a:r>
              <a:rPr lang="ru-RU" dirty="0" smtClean="0"/>
              <a:t>Найдём признаки наречия.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Работа в группах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38912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1 группе:                                                      </a:t>
            </a:r>
            <a:r>
              <a:rPr lang="ru-RU" sz="2400" dirty="0" smtClean="0"/>
              <a:t>определить значение деепричастия;                       определить слово, к которому относится деепричастие; узнать вопросы, на которые отвечает деепричастие; заполнить таблицу.</a:t>
            </a:r>
          </a:p>
          <a:p>
            <a:endParaRPr lang="ru-RU" sz="24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3140968"/>
          <a:ext cx="6096000" cy="241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Слово,                 к которому относится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15013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2 группе:                                                </a:t>
            </a:r>
            <a:r>
              <a:rPr lang="ru-RU" sz="2400" dirty="0" smtClean="0"/>
              <a:t>определить, как образуются деепричастия,                         с помощью каких суффиксов;                                       заполнить таблицу.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0" y="3212976"/>
          <a:ext cx="6096000" cy="185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какой части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Суффиксы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12133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3 группе:                                                           </a:t>
            </a:r>
            <a:r>
              <a:rPr lang="ru-RU" sz="2400" dirty="0" smtClean="0"/>
              <a:t>найти признаки глагола, заполнить таблицу.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9592" y="2492896"/>
          <a:ext cx="60960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Признаки глагола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5652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4 группе:                                                         </a:t>
            </a:r>
            <a:r>
              <a:rPr lang="ru-RU" sz="2400" dirty="0" smtClean="0"/>
              <a:t>найти признаки наречия, заполнить таблицу.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2924944"/>
          <a:ext cx="60960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Признаки наречия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Примеры</a:t>
                      </a:r>
                      <a:endParaRPr lang="ru-RU" dirty="0"/>
                    </a:p>
                  </a:txBody>
                  <a:tcPr/>
                </a:tc>
              </a:tr>
              <a:tr h="5652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35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Карта успеха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3100" b="1" dirty="0" smtClean="0"/>
              <a:t>оцени свою работу в группе с помощью карты успеха(плюс/минус).</a:t>
            </a:r>
            <a:r>
              <a:rPr lang="ru-RU" b="1" dirty="0" smtClean="0"/>
              <a:t> </a:t>
            </a:r>
            <a:r>
              <a:rPr lang="ru-RU" dirty="0" smtClean="0"/>
              <a:t> </a:t>
            </a: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464496"/>
          </a:xfrm>
        </p:spPr>
        <p:txBody>
          <a:bodyPr>
            <a:normAutofit lnSpcReduction="10000"/>
          </a:bodyPr>
          <a:lstStyle/>
          <a:p>
            <a:pPr fontAlgn="t"/>
            <a:r>
              <a:rPr lang="ru-RU" dirty="0" smtClean="0"/>
              <a:t>Фамилия учащегося</a:t>
            </a:r>
          </a:p>
          <a:p>
            <a:pPr fontAlgn="t"/>
            <a:r>
              <a:rPr lang="ru-RU" dirty="0" smtClean="0"/>
              <a:t>Выдвигал собственное мнение в решении поставленной задачи</a:t>
            </a:r>
          </a:p>
          <a:p>
            <a:r>
              <a:rPr lang="ru-RU" dirty="0" smtClean="0"/>
              <a:t>Прислушивался к мнениям других</a:t>
            </a:r>
          </a:p>
          <a:p>
            <a:r>
              <a:rPr lang="ru-RU" dirty="0" smtClean="0"/>
              <a:t>Обменивался с другом своими мыслями</a:t>
            </a:r>
          </a:p>
          <a:p>
            <a:r>
              <a:rPr lang="ru-RU" dirty="0" smtClean="0"/>
              <a:t>Помогал другу</a:t>
            </a:r>
          </a:p>
          <a:p>
            <a:pPr fontAlgn="t"/>
            <a:r>
              <a:rPr lang="ru-RU" dirty="0" smtClean="0"/>
              <a:t>Принимал активное участие в поиске решения</a:t>
            </a:r>
          </a:p>
          <a:p>
            <a:pPr fontAlgn="t"/>
            <a:r>
              <a:rPr lang="ru-RU" dirty="0" smtClean="0"/>
              <a:t>Твоя группа справилась с заданием, не получив замечаний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9011" y="2003367"/>
          <a:ext cx="8661862" cy="4264429"/>
        </p:xfrm>
        <a:graphic>
          <a:graphicData uri="http://schemas.openxmlformats.org/drawingml/2006/table">
            <a:tbl>
              <a:tblPr/>
              <a:tblGrid>
                <a:gridCol w="8661862"/>
              </a:tblGrid>
              <a:tr h="42644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0698" y="2011680"/>
          <a:ext cx="8670175" cy="698269"/>
        </p:xfrm>
        <a:graphic>
          <a:graphicData uri="http://schemas.openxmlformats.org/drawingml/2006/table">
            <a:tbl>
              <a:tblPr/>
              <a:tblGrid>
                <a:gridCol w="8670175"/>
              </a:tblGrid>
              <a:tr h="6982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07324" y="3483033"/>
          <a:ext cx="8653549" cy="523702"/>
        </p:xfrm>
        <a:graphic>
          <a:graphicData uri="http://schemas.openxmlformats.org/drawingml/2006/table">
            <a:tbl>
              <a:tblPr/>
              <a:tblGrid>
                <a:gridCol w="8653549"/>
              </a:tblGrid>
              <a:tr h="523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07324" y="4372495"/>
          <a:ext cx="8645236" cy="457200"/>
        </p:xfrm>
        <a:graphic>
          <a:graphicData uri="http://schemas.openxmlformats.org/drawingml/2006/table">
            <a:tbl>
              <a:tblPr/>
              <a:tblGrid>
                <a:gridCol w="8645236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9011" y="5270269"/>
          <a:ext cx="8661862" cy="989215"/>
        </p:xfrm>
        <a:graphic>
          <a:graphicData uri="http://schemas.openxmlformats.org/drawingml/2006/table">
            <a:tbl>
              <a:tblPr/>
              <a:tblGrid>
                <a:gridCol w="8661862"/>
              </a:tblGrid>
              <a:tr h="9892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Карточка для 1 группы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8912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Степан </a:t>
            </a:r>
            <a:r>
              <a:rPr lang="ru-RU" dirty="0" err="1" smtClean="0"/>
              <a:t>ш</a:t>
            </a:r>
            <a:r>
              <a:rPr lang="ru-RU" dirty="0" smtClean="0"/>
              <a:t>..л </a:t>
            </a:r>
            <a:r>
              <a:rPr lang="ru-RU" u="sng" dirty="0" smtClean="0"/>
              <a:t>согнувшись</a:t>
            </a:r>
            <a:r>
              <a:rPr lang="ru-RU" dirty="0" smtClean="0"/>
              <a:t>, </a:t>
            </a:r>
            <a:r>
              <a:rPr lang="ru-RU" u="sng" dirty="0" smtClean="0"/>
              <a:t>опустив</a:t>
            </a:r>
            <a:r>
              <a:rPr lang="ru-RU" dirty="0" smtClean="0"/>
              <a:t> голову, </a:t>
            </a:r>
            <a:r>
              <a:rPr lang="ru-RU" u="sng" dirty="0" smtClean="0"/>
              <a:t>стараясь </a:t>
            </a:r>
            <a:r>
              <a:rPr lang="ru-RU" dirty="0" smtClean="0"/>
              <a:t>н.. (на) кого не смотреть (Горбатов).</a:t>
            </a:r>
          </a:p>
          <a:p>
            <a:r>
              <a:rPr lang="ru-RU" u="sng" dirty="0" smtClean="0"/>
              <a:t>Бросив</a:t>
            </a:r>
            <a:r>
              <a:rPr lang="ru-RU" dirty="0" smtClean="0"/>
              <a:t> </a:t>
            </a:r>
            <a:r>
              <a:rPr lang="ru-RU" dirty="0" err="1" smtClean="0"/>
              <a:t>поводдя</a:t>
            </a:r>
            <a:r>
              <a:rPr lang="ru-RU" dirty="0" smtClean="0"/>
              <a:t>, </a:t>
            </a:r>
            <a:r>
              <a:rPr lang="ru-RU" u="sng" dirty="0" smtClean="0"/>
              <a:t>опустив</a:t>
            </a:r>
            <a:r>
              <a:rPr lang="ru-RU" dirty="0" smtClean="0"/>
              <a:t> голову на грудь, я ехал долго (Лермонтов). </a:t>
            </a:r>
          </a:p>
          <a:p>
            <a:r>
              <a:rPr lang="ru-RU" dirty="0" smtClean="0"/>
              <a:t>Иван </a:t>
            </a:r>
            <a:r>
              <a:rPr lang="ru-RU" dirty="0" err="1" smtClean="0"/>
              <a:t>Евдокимыч</a:t>
            </a:r>
            <a:r>
              <a:rPr lang="ru-RU" dirty="0" smtClean="0"/>
              <a:t>.. был тронут и, </a:t>
            </a:r>
            <a:r>
              <a:rPr lang="ru-RU" u="sng" dirty="0" smtClean="0"/>
              <a:t>ух..</a:t>
            </a:r>
            <a:r>
              <a:rPr lang="ru-RU" u="sng" dirty="0" err="1" smtClean="0"/>
              <a:t>дя</a:t>
            </a:r>
            <a:r>
              <a:rPr lang="ru-RU" dirty="0" smtClean="0"/>
              <a:t>, обнял меня (Герцен). </a:t>
            </a:r>
          </a:p>
          <a:p>
            <a:r>
              <a:rPr lang="ru-RU" dirty="0" smtClean="0"/>
              <a:t>Врем..нами по реке проб..гала от ветра </a:t>
            </a:r>
            <a:r>
              <a:rPr lang="ru-RU" dirty="0" err="1" smtClean="0"/>
              <a:t>лё</a:t>
            </a:r>
            <a:r>
              <a:rPr lang="ru-RU" dirty="0" smtClean="0"/>
              <a:t>..</a:t>
            </a:r>
            <a:r>
              <a:rPr lang="ru-RU" dirty="0" err="1" smtClean="0"/>
              <a:t>кая</a:t>
            </a:r>
            <a:r>
              <a:rPr lang="ru-RU" dirty="0" smtClean="0"/>
              <a:t> зыбь, </a:t>
            </a:r>
            <a:r>
              <a:rPr lang="ru-RU" u="sng" dirty="0" smtClean="0"/>
              <a:t>св..</a:t>
            </a:r>
            <a:r>
              <a:rPr lang="ru-RU" u="sng" dirty="0" err="1" smtClean="0"/>
              <a:t>ркая</a:t>
            </a:r>
            <a:r>
              <a:rPr lang="ru-RU" u="sng" dirty="0" smtClean="0"/>
              <a:t> </a:t>
            </a:r>
            <a:r>
              <a:rPr lang="ru-RU" dirty="0" smtClean="0"/>
              <a:t>на со..</a:t>
            </a:r>
            <a:r>
              <a:rPr lang="ru-RU" dirty="0" err="1" smtClean="0"/>
              <a:t>нце</a:t>
            </a:r>
            <a:r>
              <a:rPr lang="ru-RU" dirty="0" smtClean="0"/>
              <a:t> (Короленко).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Карточка для 2 группы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Два брата, </a:t>
            </a:r>
            <a:r>
              <a:rPr lang="ru-RU" u="sng" dirty="0" smtClean="0"/>
              <a:t>оставшись</a:t>
            </a:r>
            <a:r>
              <a:rPr lang="ru-RU" dirty="0" smtClean="0"/>
              <a:t> (в) </a:t>
            </a:r>
            <a:r>
              <a:rPr lang="ru-RU" dirty="0" err="1" smtClean="0"/>
              <a:t>двоём</a:t>
            </a:r>
            <a:r>
              <a:rPr lang="ru-RU" dirty="0" smtClean="0"/>
              <a:t>, долго с..дели у окна (Писемский).</a:t>
            </a:r>
          </a:p>
          <a:p>
            <a:r>
              <a:rPr lang="ru-RU" u="sng" dirty="0" smtClean="0"/>
              <a:t>Слезши</a:t>
            </a:r>
            <a:r>
              <a:rPr lang="ru-RU" dirty="0" smtClean="0"/>
              <a:t> с лошадей, дамы зашли к кн..</a:t>
            </a:r>
            <a:r>
              <a:rPr lang="ru-RU" dirty="0" err="1" smtClean="0"/>
              <a:t>гине</a:t>
            </a:r>
            <a:r>
              <a:rPr lang="ru-RU" dirty="0" smtClean="0"/>
              <a:t> (Лермонтов).</a:t>
            </a:r>
          </a:p>
          <a:p>
            <a:r>
              <a:rPr lang="ru-RU" dirty="0" smtClean="0"/>
              <a:t>Он </a:t>
            </a:r>
            <a:r>
              <a:rPr lang="ru-RU" dirty="0" err="1" smtClean="0"/>
              <a:t>ш</a:t>
            </a:r>
            <a:r>
              <a:rPr lang="ru-RU" dirty="0" smtClean="0"/>
              <a:t>..л к ст..</a:t>
            </a:r>
            <a:r>
              <a:rPr lang="ru-RU" dirty="0" err="1" smtClean="0"/>
              <a:t>рухе-жене</a:t>
            </a:r>
            <a:r>
              <a:rPr lang="ru-RU" dirty="0" smtClean="0"/>
              <a:t>, </a:t>
            </a:r>
            <a:r>
              <a:rPr lang="ru-RU" dirty="0" err="1" smtClean="0"/>
              <a:t>сидевш</a:t>
            </a:r>
            <a:r>
              <a:rPr lang="ru-RU" dirty="0" smtClean="0"/>
              <a:t>..</a:t>
            </a:r>
            <a:r>
              <a:rPr lang="ru-RU" dirty="0" err="1" smtClean="0"/>
              <a:t>й</a:t>
            </a:r>
            <a:r>
              <a:rPr lang="ru-RU" dirty="0" smtClean="0"/>
              <a:t> у окна в сад, </a:t>
            </a:r>
            <a:r>
              <a:rPr lang="ru-RU" u="sng" dirty="0" smtClean="0"/>
              <a:t>положив</a:t>
            </a:r>
            <a:r>
              <a:rPr lang="ru-RU" dirty="0" smtClean="0"/>
              <a:t> на колен.. (не)нужные вещи, </a:t>
            </a:r>
            <a:r>
              <a:rPr lang="ru-RU" u="sng" dirty="0" err="1" smtClean="0"/>
              <a:t>уставя</a:t>
            </a:r>
            <a:r>
              <a:rPr lang="ru-RU" dirty="0" smtClean="0"/>
              <a:t> пустые глаза в одну точку (М. Горький).</a:t>
            </a:r>
          </a:p>
          <a:p>
            <a:r>
              <a:rPr lang="ru-RU" dirty="0" smtClean="0"/>
              <a:t>Кожух офицеров (не)</a:t>
            </a:r>
            <a:r>
              <a:rPr lang="ru-RU" dirty="0" err="1" smtClean="0"/>
              <a:t>навидел</a:t>
            </a:r>
            <a:r>
              <a:rPr lang="ru-RU" dirty="0" smtClean="0"/>
              <a:t> </a:t>
            </a:r>
            <a:r>
              <a:rPr lang="ru-RU" u="sng" dirty="0" smtClean="0"/>
              <a:t>молча</a:t>
            </a:r>
            <a:r>
              <a:rPr lang="ru-RU" dirty="0" smtClean="0"/>
              <a:t>, </a:t>
            </a:r>
            <a:r>
              <a:rPr lang="ru-RU" u="sng" dirty="0" smtClean="0"/>
              <a:t>стиснув</a:t>
            </a:r>
            <a:r>
              <a:rPr lang="ru-RU" dirty="0" smtClean="0"/>
              <a:t> зубы, </a:t>
            </a:r>
            <a:r>
              <a:rPr lang="ru-RU" u="sng" dirty="0" smtClean="0"/>
              <a:t>глядя</a:t>
            </a:r>
            <a:r>
              <a:rPr lang="ru-RU" dirty="0" smtClean="0"/>
              <a:t> (и..)(под)</a:t>
            </a:r>
            <a:r>
              <a:rPr lang="ru-RU" dirty="0" err="1" smtClean="0"/>
              <a:t>лобья</a:t>
            </a:r>
            <a:r>
              <a:rPr lang="ru-RU" dirty="0" smtClean="0"/>
              <a:t> (Серафимович).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Карточка для 3 группы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525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Порой она скол..</a:t>
            </a:r>
            <a:r>
              <a:rPr lang="ru-RU" dirty="0" err="1" smtClean="0"/>
              <a:t>зила</a:t>
            </a:r>
            <a:r>
              <a:rPr lang="ru-RU" dirty="0" smtClean="0"/>
              <a:t> меж камней, </a:t>
            </a:r>
            <a:r>
              <a:rPr lang="ru-RU" u="sng" dirty="0" smtClean="0"/>
              <a:t>см..</a:t>
            </a:r>
            <a:r>
              <a:rPr lang="ru-RU" u="sng" dirty="0" err="1" smtClean="0"/>
              <a:t>ясь</a:t>
            </a:r>
            <a:r>
              <a:rPr lang="ru-RU" dirty="0" smtClean="0"/>
              <a:t> </a:t>
            </a:r>
            <a:r>
              <a:rPr lang="ru-RU" dirty="0" err="1" smtClean="0"/>
              <a:t>нело</a:t>
            </a:r>
            <a:r>
              <a:rPr lang="ru-RU" dirty="0" smtClean="0"/>
              <a:t>..кости своей (Лермонтов).</a:t>
            </a:r>
          </a:p>
          <a:p>
            <a:r>
              <a:rPr lang="ru-RU" dirty="0" smtClean="0"/>
              <a:t>Димка, </a:t>
            </a:r>
            <a:r>
              <a:rPr lang="ru-RU" u="sng" dirty="0" smtClean="0"/>
              <a:t>уткнувшись</a:t>
            </a:r>
            <a:r>
              <a:rPr lang="ru-RU" dirty="0" smtClean="0"/>
              <a:t> лицом в (полу) шубок, </a:t>
            </a:r>
            <a:r>
              <a:rPr lang="ru-RU" u="sng" dirty="0" smtClean="0"/>
              <a:t>зарывшись</a:t>
            </a:r>
            <a:r>
              <a:rPr lang="ru-RU" dirty="0" smtClean="0"/>
              <a:t> глубоко в поддёвку, дёргался всем телом и плакал без..</a:t>
            </a:r>
            <a:r>
              <a:rPr lang="ru-RU" dirty="0" err="1" smtClean="0"/>
              <a:t>вучно</a:t>
            </a:r>
            <a:r>
              <a:rPr lang="ru-RU" dirty="0" smtClean="0"/>
              <a:t>, но (горько) </a:t>
            </a:r>
            <a:r>
              <a:rPr lang="ru-RU" dirty="0" err="1" smtClean="0"/>
              <a:t>горько</a:t>
            </a:r>
            <a:r>
              <a:rPr lang="ru-RU" dirty="0" smtClean="0"/>
              <a:t> (Гайдар). </a:t>
            </a:r>
          </a:p>
          <a:p>
            <a:r>
              <a:rPr lang="ru-RU" dirty="0" smtClean="0"/>
              <a:t>Дом его всегда был полон гостями, г..</a:t>
            </a:r>
            <a:r>
              <a:rPr lang="ru-RU" dirty="0" err="1" smtClean="0"/>
              <a:t>товыми</a:t>
            </a:r>
            <a:r>
              <a:rPr lang="ru-RU" dirty="0" smtClean="0"/>
              <a:t> тешить его барскую </a:t>
            </a:r>
            <a:r>
              <a:rPr lang="ru-RU" dirty="0" err="1" smtClean="0"/>
              <a:t>праз</a:t>
            </a:r>
            <a:r>
              <a:rPr lang="ru-RU" dirty="0" smtClean="0"/>
              <a:t>..</a:t>
            </a:r>
            <a:r>
              <a:rPr lang="ru-RU" dirty="0" err="1" smtClean="0"/>
              <a:t>ность</a:t>
            </a:r>
            <a:r>
              <a:rPr lang="ru-RU" dirty="0" smtClean="0"/>
              <a:t>, </a:t>
            </a:r>
            <a:r>
              <a:rPr lang="ru-RU" u="sng" dirty="0" smtClean="0"/>
              <a:t>разделяя</a:t>
            </a:r>
            <a:r>
              <a:rPr lang="ru-RU" dirty="0" smtClean="0"/>
              <a:t> шумные, а иногда и буйные его </a:t>
            </a:r>
            <a:r>
              <a:rPr lang="ru-RU" dirty="0" err="1" smtClean="0"/>
              <a:t>ув</a:t>
            </a:r>
            <a:r>
              <a:rPr lang="ru-RU" dirty="0" smtClean="0"/>
              <a:t>..селения (Пушкин). </a:t>
            </a:r>
          </a:p>
          <a:p>
            <a:r>
              <a:rPr lang="ru-RU" dirty="0" smtClean="0"/>
              <a:t>Когда пр..грело солнце и коровы легли на траву отдыхать, пастух, </a:t>
            </a:r>
            <a:r>
              <a:rPr lang="ru-RU" u="sng" dirty="0" err="1" smtClean="0"/>
              <a:t>ра</a:t>
            </a:r>
            <a:r>
              <a:rPr lang="ru-RU" u="sng" dirty="0" smtClean="0"/>
              <a:t>..</a:t>
            </a:r>
            <a:r>
              <a:rPr lang="ru-RU" u="sng" dirty="0" err="1" smtClean="0"/>
              <a:t>тегнув</a:t>
            </a:r>
            <a:r>
              <a:rPr lang="ru-RU" u="sng" dirty="0" smtClean="0"/>
              <a:t> </a:t>
            </a:r>
            <a:r>
              <a:rPr lang="ru-RU" dirty="0" smtClean="0"/>
              <a:t>ворот синей рубашки, </a:t>
            </a:r>
            <a:r>
              <a:rPr lang="ru-RU" u="sng" dirty="0" smtClean="0"/>
              <a:t>сняв</a:t>
            </a:r>
            <a:r>
              <a:rPr lang="ru-RU" dirty="0" smtClean="0"/>
              <a:t> старую шляпу, сел на ствол повале..ой берёзы и занялся лещом (</a:t>
            </a:r>
            <a:r>
              <a:rPr lang="ru-RU" dirty="0" err="1" smtClean="0"/>
              <a:t>Бочарников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Карточка для 4 группы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Волны н..</a:t>
            </a:r>
            <a:r>
              <a:rPr lang="ru-RU" dirty="0" err="1" smtClean="0"/>
              <a:t>сутся</a:t>
            </a:r>
            <a:r>
              <a:rPr lang="ru-RU" dirty="0" smtClean="0"/>
              <a:t>, </a:t>
            </a:r>
            <a:r>
              <a:rPr lang="ru-RU" u="sng" dirty="0" smtClean="0"/>
              <a:t>гремя</a:t>
            </a:r>
            <a:r>
              <a:rPr lang="ru-RU" dirty="0" smtClean="0"/>
              <a:t> и </a:t>
            </a:r>
            <a:r>
              <a:rPr lang="ru-RU" u="sng" dirty="0" smtClean="0"/>
              <a:t>св..</a:t>
            </a:r>
            <a:r>
              <a:rPr lang="ru-RU" u="sng" dirty="0" err="1" smtClean="0"/>
              <a:t>ркая</a:t>
            </a:r>
            <a:r>
              <a:rPr lang="ru-RU" dirty="0" smtClean="0"/>
              <a:t>, чуткие звёзды        глядят с высоты (Тютчев).</a:t>
            </a:r>
          </a:p>
          <a:p>
            <a:r>
              <a:rPr lang="ru-RU" dirty="0" smtClean="0"/>
              <a:t>Несколько минут он ст..ял в (полу)тёмной кузнице, блаженно </a:t>
            </a:r>
            <a:r>
              <a:rPr lang="ru-RU" u="sng" dirty="0" smtClean="0"/>
              <a:t>закрыв</a:t>
            </a:r>
            <a:r>
              <a:rPr lang="ru-RU" dirty="0" smtClean="0"/>
              <a:t> глаза, с </a:t>
            </a:r>
            <a:r>
              <a:rPr lang="ru-RU" dirty="0" err="1" smtClean="0"/>
              <a:t>насл</a:t>
            </a:r>
            <a:r>
              <a:rPr lang="ru-RU" dirty="0" smtClean="0"/>
              <a:t>..</a:t>
            </a:r>
            <a:r>
              <a:rPr lang="ru-RU" dirty="0" err="1" smtClean="0"/>
              <a:t>ждением</a:t>
            </a:r>
            <a:r>
              <a:rPr lang="ru-RU" dirty="0" smtClean="0"/>
              <a:t> </a:t>
            </a:r>
            <a:r>
              <a:rPr lang="ru-RU" u="sng" dirty="0" smtClean="0"/>
              <a:t>вдыхая</a:t>
            </a:r>
            <a:r>
              <a:rPr lang="ru-RU" dirty="0" smtClean="0"/>
              <a:t> </a:t>
            </a:r>
            <a:r>
              <a:rPr lang="ru-RU" dirty="0" err="1" smtClean="0"/>
              <a:t>зн</a:t>
            </a:r>
            <a:r>
              <a:rPr lang="ru-RU" dirty="0" smtClean="0"/>
              <a:t>..</a:t>
            </a:r>
            <a:r>
              <a:rPr lang="ru-RU" dirty="0" err="1" smtClean="0"/>
              <a:t>комые</a:t>
            </a:r>
            <a:r>
              <a:rPr lang="ru-RU" dirty="0" smtClean="0"/>
              <a:t> с детства, до боли знакомые </a:t>
            </a:r>
            <a:r>
              <a:rPr lang="ru-RU" dirty="0" err="1" smtClean="0"/>
              <a:t>зап</a:t>
            </a:r>
            <a:r>
              <a:rPr lang="ru-RU" dirty="0" smtClean="0"/>
              <a:t>..</a:t>
            </a:r>
            <a:r>
              <a:rPr lang="ru-RU" dirty="0" err="1" smtClean="0"/>
              <a:t>хи</a:t>
            </a:r>
            <a:r>
              <a:rPr lang="ru-RU" dirty="0" smtClean="0"/>
              <a:t> (Шолохов).</a:t>
            </a:r>
          </a:p>
          <a:p>
            <a:r>
              <a:rPr lang="ru-RU" dirty="0" smtClean="0"/>
              <a:t>Я ост..</a:t>
            </a:r>
            <a:r>
              <a:rPr lang="ru-RU" dirty="0" err="1" smtClean="0"/>
              <a:t>новился</a:t>
            </a:r>
            <a:r>
              <a:rPr lang="ru-RU" dirty="0" smtClean="0"/>
              <a:t>, </a:t>
            </a:r>
            <a:r>
              <a:rPr lang="ru-RU" u="sng" dirty="0" smtClean="0"/>
              <a:t>глотая</a:t>
            </a:r>
            <a:r>
              <a:rPr lang="ru-RU" dirty="0" smtClean="0"/>
              <a:t> в..</a:t>
            </a:r>
            <a:r>
              <a:rPr lang="ru-RU" dirty="0" err="1" smtClean="0"/>
              <a:t>лнение</a:t>
            </a:r>
            <a:r>
              <a:rPr lang="ru-RU" dirty="0" smtClean="0"/>
              <a:t> маленькими кусочками, как лёд в (пол)день (Грин).</a:t>
            </a:r>
          </a:p>
          <a:p>
            <a:r>
              <a:rPr lang="ru-RU" dirty="0" smtClean="0"/>
              <a:t>Зима, </a:t>
            </a:r>
            <a:r>
              <a:rPr lang="ru-RU" u="sng" dirty="0" smtClean="0"/>
              <a:t>смеясь</a:t>
            </a:r>
            <a:r>
              <a:rPr lang="ru-RU" dirty="0" smtClean="0"/>
              <a:t>, от счастья плачет, весны </a:t>
            </a:r>
            <a:r>
              <a:rPr lang="ru-RU" u="sng" dirty="0" smtClean="0"/>
              <a:t>к..чая</a:t>
            </a:r>
            <a:r>
              <a:rPr lang="ru-RU" dirty="0" smtClean="0"/>
              <a:t> к..</a:t>
            </a:r>
            <a:r>
              <a:rPr lang="ru-RU" dirty="0" err="1" smtClean="0"/>
              <a:t>лыбель</a:t>
            </a:r>
            <a:r>
              <a:rPr lang="ru-RU" dirty="0" smtClean="0"/>
              <a:t> (Северянин).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278092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Цель урока:                       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создавать условия для ознакомления с термином и понятием «деепричастие», формирования умения узнавать  деепричастие по его признакам.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869160"/>
          </a:xfrm>
        </p:spPr>
        <p:txBody>
          <a:bodyPr>
            <a:normAutofit fontScale="77500" lnSpcReduction="20000"/>
          </a:bodyPr>
          <a:lstStyle/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Предметные цели: </a:t>
            </a:r>
            <a:r>
              <a:rPr lang="ru-RU" sz="2800" dirty="0" smtClean="0"/>
              <a:t>познакомить учащихся с признаками деепричастия, научить находить деепричастия в тексте. </a:t>
            </a:r>
          </a:p>
          <a:p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</a:rPr>
              <a:t>Метапредметные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цели:                                                             </a:t>
            </a:r>
            <a:r>
              <a:rPr lang="ru-RU" sz="2800" i="1" dirty="0" smtClean="0"/>
              <a:t>Личностные</a:t>
            </a:r>
            <a:r>
              <a:rPr lang="ru-RU" sz="2800" dirty="0" smtClean="0"/>
              <a:t> – формировать положительное отношение к процессу познания; научить оценивать собственную учебную деятельность, применять правила делового сотрудничества.                                                                       </a:t>
            </a:r>
            <a:r>
              <a:rPr lang="ru-RU" sz="2800" i="1" dirty="0" smtClean="0"/>
              <a:t>Познавательные</a:t>
            </a:r>
            <a:r>
              <a:rPr lang="ru-RU" sz="2800" dirty="0" smtClean="0"/>
              <a:t> – способствовать умению воспроизводить по памяти информацию, необходимую для решения учебной задачи; структурировать знания; анализировать, делать выводы, устанавливать причинно-следственные связи.                                                                 </a:t>
            </a:r>
            <a:r>
              <a:rPr lang="ru-RU" sz="2800" i="1" dirty="0" smtClean="0"/>
              <a:t>Регулятивные – </a:t>
            </a:r>
            <a:r>
              <a:rPr lang="ru-RU" sz="2800" dirty="0" smtClean="0"/>
              <a:t>научить планировать своё действие в соответствии с поставленной задачей, анализировать собственную работу, оценивать уровень владения учебным действием.                                                                             </a:t>
            </a:r>
            <a:r>
              <a:rPr lang="ru-RU" sz="2800" i="1" dirty="0" smtClean="0"/>
              <a:t>Коммуникативные</a:t>
            </a:r>
            <a:r>
              <a:rPr lang="ru-RU" sz="2800" dirty="0" smtClean="0"/>
              <a:t> – уметь формулировать собственное мнение и позицию                                           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Карточка-подсказка для 3 группы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29200"/>
          </a:xfrm>
        </p:spPr>
        <p:txBody>
          <a:bodyPr>
            <a:normAutofit/>
          </a:bodyPr>
          <a:lstStyle/>
          <a:p>
            <a:r>
              <a:rPr lang="ru-RU" dirty="0" smtClean="0"/>
              <a:t>Задай вопрос к деепричастию и глаголу, от которого образовано деепричастие.</a:t>
            </a:r>
          </a:p>
          <a:p>
            <a:r>
              <a:rPr lang="ru-RU" dirty="0" smtClean="0"/>
              <a:t>Вспомни морфологические признаки глагола:   </a:t>
            </a:r>
            <a:r>
              <a:rPr lang="ru-RU" sz="1900" dirty="0" smtClean="0"/>
              <a:t>Постоянные признаки                                                                                         - вид (совершенный, несовершенный)                                                           - возвратность (невозвратный, возвратный) - спряжение (1и2)                                                                         Непостоянные признаки                                                                                     - наклонение (изъявительное, повелительное, сослагательное)                - время                                                                                                                      - число                                                                                                                     - лицо                                                                                                                           - род                                                                                                                              В предложении чаще всего сказуемое. </a:t>
            </a:r>
          </a:p>
          <a:p>
            <a:r>
              <a:rPr lang="ru-RU" sz="2800" dirty="0" smtClean="0"/>
              <a:t>Анализируй, сравнивай!                       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Карточка-подсказка для 4 группы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Задай вопрос к деепричастию и наречию. Сравни.</a:t>
            </a:r>
          </a:p>
          <a:p>
            <a:r>
              <a:rPr lang="ru-RU" dirty="0" smtClean="0"/>
              <a:t>Вспомни морфологические признаки наречия:                 - неизменяемость                                                                     - в предложении чаще обстоятельство</a:t>
            </a:r>
          </a:p>
          <a:p>
            <a:r>
              <a:rPr lang="ru-RU" dirty="0" smtClean="0"/>
              <a:t>Попробуй изменить деепричастие.</a:t>
            </a:r>
          </a:p>
          <a:p>
            <a:r>
              <a:rPr lang="ru-RU" sz="2800" dirty="0" smtClean="0"/>
              <a:t>Анализируй, сравнивай!              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Зафиксируем ваши результаты ОТКРЫТИЯ НОВОГО ЗНАНИЯ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КЛАСТЕР</a:t>
            </a:r>
            <a:endParaRPr lang="ru-RU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3429000"/>
            <a:ext cx="3024336" cy="79208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ДЕЕПРИЧАСТИЕ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764704"/>
            <a:ext cx="2520280" cy="144016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3429000"/>
            <a:ext cx="2376264" cy="1152128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1124744"/>
            <a:ext cx="2160240" cy="1872208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4581128"/>
            <a:ext cx="2642592" cy="1512168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564904"/>
            <a:ext cx="1872208" cy="1728192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1628800"/>
            <a:ext cx="1440160" cy="91440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4797152"/>
            <a:ext cx="1584176" cy="127444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4725144"/>
            <a:ext cx="2160240" cy="936104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07504" y="908720"/>
            <a:ext cx="2633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обозначает добавочное действие при основном действии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1880" y="162880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относится к глаголу-сказуемому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080" y="1196752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отвечает на вопросы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что делая? что сделав? как? каким образом? когда?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2564904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образуется от глаголов с помощью суффиксов: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-а, -я, -в,                -вши, -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ши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342900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имеет признаки глагола: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вид, возвратность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7624" y="4653136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имеет признаки наречия: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неизменяемость (не имеет окончания)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5936" y="472514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предложении является обстоятельством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 flipV="1">
            <a:off x="2843808" y="2060848"/>
            <a:ext cx="864096" cy="1296144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4283968" y="2636912"/>
            <a:ext cx="0" cy="72008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5148064" y="3140968"/>
            <a:ext cx="216024" cy="21602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012160" y="3933056"/>
            <a:ext cx="144016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2555776" y="3645024"/>
            <a:ext cx="288032" cy="7200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2339752" y="4293096"/>
            <a:ext cx="504056" cy="216024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572000" y="4365104"/>
            <a:ext cx="216024" cy="288032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652120" y="4365104"/>
            <a:ext cx="792088" cy="50405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/>
          <a:lstStyle/>
          <a:p>
            <a:r>
              <a:rPr lang="ru-RU" sz="2800" dirty="0" smtClean="0"/>
              <a:t>Сформулируйте определение деепричастия</a:t>
            </a:r>
          </a:p>
          <a:p>
            <a:r>
              <a:rPr lang="ru-RU" sz="2800" dirty="0" smtClean="0"/>
              <a:t>Сопоставьте ваши выводы с правилом</a:t>
            </a:r>
            <a:r>
              <a:rPr lang="ru-RU" sz="2800" b="1" dirty="0" smtClean="0"/>
              <a:t> </a:t>
            </a:r>
            <a:r>
              <a:rPr lang="ru-RU" sz="2800" dirty="0" smtClean="0"/>
              <a:t>в учебнике</a:t>
            </a:r>
          </a:p>
          <a:p>
            <a:r>
              <a:rPr lang="ru-RU" sz="2800" dirty="0" smtClean="0"/>
              <a:t>Совпадает ли правило с тем, что вы сами для себя «открыли»? </a:t>
            </a:r>
          </a:p>
          <a:p>
            <a:r>
              <a:rPr lang="ru-RU" sz="2800" dirty="0" smtClean="0"/>
              <a:t>Какие дополнения можно внести?</a:t>
            </a:r>
          </a:p>
          <a:p>
            <a:r>
              <a:rPr lang="ru-RU" sz="2800" dirty="0" smtClean="0"/>
              <a:t>Оцените свою работу в группе с помощью карты успеха</a:t>
            </a:r>
            <a:endParaRPr lang="ru-RU" dirty="0" smtClean="0"/>
          </a:p>
          <a:p>
            <a:endParaRPr lang="ru-RU" dirty="0" smtClean="0"/>
          </a:p>
          <a:p>
            <a:endParaRPr lang="ru-RU" sz="24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056" y="0"/>
            <a:ext cx="8496944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КЛАСТЕР</a:t>
            </a:r>
            <a:r>
              <a:rPr lang="ru-RU" sz="2700" b="1" dirty="0" smtClean="0">
                <a:solidFill>
                  <a:srgbClr val="FF0000"/>
                </a:solidFill>
                <a:latin typeface="Arial Black" pitchFamily="34" charset="0"/>
              </a:rPr>
              <a:t>(с дополнениями)</a:t>
            </a:r>
            <a:endParaRPr lang="ru-RU" sz="27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3429000"/>
            <a:ext cx="3024336" cy="79208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ДЕЕПРИЧАСТИЕ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764704"/>
            <a:ext cx="2520280" cy="144016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3429000"/>
            <a:ext cx="2376264" cy="1152128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1124744"/>
            <a:ext cx="2376264" cy="1872208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4581128"/>
            <a:ext cx="2642592" cy="1512168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564904"/>
            <a:ext cx="1872208" cy="1728192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1628800"/>
            <a:ext cx="1440160" cy="91440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4797152"/>
            <a:ext cx="1584176" cy="127444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4725144"/>
            <a:ext cx="2160240" cy="936104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07504" y="908720"/>
            <a:ext cx="2633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обозначает добавочное действие при основном действии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1880" y="162880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относится к глаголу-сказуемому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080" y="1196752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отвечает на вопросы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что делая? что сделав? как? каким образом? когда? почему? и др.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2564905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образуется от глаголов с помощью суффиксов: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-а, -я, -в, -вши,          -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ши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, -учи, -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ючи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342900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имеет признаки глагола: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вид, возвратность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7624" y="4653136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имеет признаки наречия: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неизменяемость (не имеет окончания)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5936" y="472514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предложении является обстоятельством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 flipV="1">
            <a:off x="2843808" y="2060848"/>
            <a:ext cx="864096" cy="1296144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4283968" y="2636912"/>
            <a:ext cx="0" cy="72008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5148064" y="3140968"/>
            <a:ext cx="216024" cy="21602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012160" y="3933056"/>
            <a:ext cx="144016" cy="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2555776" y="3645024"/>
            <a:ext cx="288032" cy="7200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2339752" y="4293096"/>
            <a:ext cx="504056" cy="216024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572000" y="4365104"/>
            <a:ext cx="216024" cy="288032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652120" y="4365104"/>
            <a:ext cx="792088" cy="50405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16216" y="4941168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это особая форма глагола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6211669"/>
            <a:ext cx="8424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Сформулируйте определение деепричастия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Физминутка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 швам руки ОПУСКАЯ,</a:t>
            </a:r>
          </a:p>
          <a:p>
            <a:pPr>
              <a:buNone/>
            </a:pPr>
            <a:r>
              <a:rPr lang="ru-RU" dirty="0" smtClean="0"/>
              <a:t>Плечи вверх ПРИПОДНИМАЯ,</a:t>
            </a:r>
          </a:p>
          <a:p>
            <a:pPr>
              <a:buNone/>
            </a:pPr>
            <a:r>
              <a:rPr lang="ru-RU" dirty="0" smtClean="0"/>
              <a:t>Корпус влево НАКЛОНЯЯ,</a:t>
            </a:r>
          </a:p>
          <a:p>
            <a:pPr>
              <a:buNone/>
            </a:pPr>
            <a:r>
              <a:rPr lang="ru-RU" dirty="0" smtClean="0"/>
              <a:t>Затем вправо ПРОГИБАЯ,</a:t>
            </a:r>
          </a:p>
          <a:p>
            <a:pPr>
              <a:buNone/>
            </a:pPr>
            <a:r>
              <a:rPr lang="ru-RU" dirty="0" smtClean="0"/>
              <a:t>Головою ПОМОТАВ,</a:t>
            </a:r>
          </a:p>
          <a:p>
            <a:pPr>
              <a:buNone/>
            </a:pPr>
            <a:r>
              <a:rPr lang="ru-RU" dirty="0" smtClean="0"/>
              <a:t>ПОКИВАВ и ПОВЗДЫХАВ...</a:t>
            </a:r>
          </a:p>
          <a:p>
            <a:pPr>
              <a:buNone/>
            </a:pPr>
            <a:r>
              <a:rPr lang="ru-RU" dirty="0" smtClean="0"/>
              <a:t>ОТДОХНУВ немного дружно,</a:t>
            </a:r>
          </a:p>
          <a:p>
            <a:pPr>
              <a:buNone/>
            </a:pPr>
            <a:r>
              <a:rPr lang="ru-RU" dirty="0" smtClean="0"/>
              <a:t>Скажем: "Поработать нужно!"</a:t>
            </a:r>
          </a:p>
          <a:p>
            <a:endParaRPr lang="ru-RU" dirty="0"/>
          </a:p>
        </p:txBody>
      </p:sp>
      <p:pic>
        <p:nvPicPr>
          <p:cNvPr id="8196" name="Picture 4" descr="http://im4-tub-ru.yandex.net/i?id=55619740-59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6096" y="1916832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44824" y="0"/>
            <a:ext cx="11988824" cy="404664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                                  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Строчки из              стихотворений С.Есенина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88631"/>
          </a:xfrm>
        </p:spPr>
        <p:txBody>
          <a:bodyPr>
            <a:noAutofit/>
          </a:bodyPr>
          <a:lstStyle/>
          <a:p>
            <a:r>
              <a:rPr lang="ru-RU" dirty="0" smtClean="0"/>
              <a:t>А заря, лениво                  кругом, обсыпает ветки новым серебром.</a:t>
            </a:r>
          </a:p>
          <a:p>
            <a:endParaRPr lang="ru-RU" dirty="0" smtClean="0"/>
          </a:p>
          <a:p>
            <a:r>
              <a:rPr lang="ru-RU" dirty="0" smtClean="0"/>
              <a:t>                           , берёзы ломались в пруду.</a:t>
            </a:r>
          </a:p>
          <a:p>
            <a:endParaRPr lang="ru-RU" dirty="0" smtClean="0"/>
          </a:p>
          <a:p>
            <a:r>
              <a:rPr lang="ru-RU" dirty="0" smtClean="0"/>
              <a:t>В поле,                          к побегам, ходят грачи в полосе.</a:t>
            </a:r>
          </a:p>
          <a:p>
            <a:endParaRPr lang="ru-RU" dirty="0" smtClean="0"/>
          </a:p>
          <a:p>
            <a:r>
              <a:rPr lang="ru-RU" dirty="0" smtClean="0"/>
              <a:t>И журавли, печально                 , уж не жалеют больше         ни о ком.</a:t>
            </a:r>
          </a:p>
          <a:p>
            <a:r>
              <a:rPr lang="ru-RU" dirty="0" smtClean="0"/>
              <a:t>Что стоишь,                                , под метелью белой? </a:t>
            </a:r>
          </a:p>
          <a:p>
            <a:endParaRPr lang="ru-RU" dirty="0" smtClean="0"/>
          </a:p>
          <a:p>
            <a:r>
              <a:rPr lang="ru-RU" dirty="0" smtClean="0"/>
              <a:t>Черемуха душистая,                                     ,стоит,                     а зелень золотистая на солнышке горит.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4" name="Picture 4" descr="http://im1-tub-ru.yandex.net/i?id=94174476-24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260648"/>
            <a:ext cx="1080120" cy="1080120"/>
          </a:xfrm>
          <a:prstGeom prst="rect">
            <a:avLst/>
          </a:prstGeom>
          <a:noFill/>
        </p:spPr>
      </p:pic>
      <p:pic>
        <p:nvPicPr>
          <p:cNvPr id="10246" name="Picture 6" descr="http://im0-tub-ru.yandex.net/i?id=320182398-49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1412776"/>
            <a:ext cx="1440160" cy="1080120"/>
          </a:xfrm>
          <a:prstGeom prst="rect">
            <a:avLst/>
          </a:prstGeom>
          <a:noFill/>
        </p:spPr>
      </p:pic>
      <p:pic>
        <p:nvPicPr>
          <p:cNvPr id="10248" name="Picture 8" descr="http://im3-tub-ru.yandex.net/i?id=189158719-00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2564904"/>
            <a:ext cx="1440160" cy="809079"/>
          </a:xfrm>
          <a:prstGeom prst="rect">
            <a:avLst/>
          </a:prstGeom>
          <a:noFill/>
        </p:spPr>
      </p:pic>
      <p:pic>
        <p:nvPicPr>
          <p:cNvPr id="10252" name="Picture 12" descr="http://im6-tub-ru.yandex.net/i?id=205608760-63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35896" y="3573016"/>
            <a:ext cx="1296144" cy="864096"/>
          </a:xfrm>
          <a:prstGeom prst="rect">
            <a:avLst/>
          </a:prstGeom>
          <a:noFill/>
        </p:spPr>
      </p:pic>
      <p:pic>
        <p:nvPicPr>
          <p:cNvPr id="10254" name="Picture 14" descr="http://im6-tub-ru.yandex.net/i?id=172147030-39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55776" y="4437112"/>
            <a:ext cx="1444961" cy="1008112"/>
          </a:xfrm>
          <a:prstGeom prst="rect">
            <a:avLst/>
          </a:prstGeom>
          <a:noFill/>
        </p:spPr>
      </p:pic>
      <p:pic>
        <p:nvPicPr>
          <p:cNvPr id="10258" name="Picture 18" descr="http://im3-tub-ru.yandex.net/i?id=47117568-20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39952" y="5085184"/>
            <a:ext cx="1224136" cy="108651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483768" y="47667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обходя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184482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Отражаясь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278092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склоняясь   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88" y="3717032"/>
            <a:ext cx="1353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улетая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5517232"/>
            <a:ext cx="271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развесившись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736" y="4581128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нагнувшись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457890"/>
            <a:ext cx="9397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Отгадай зашифрованное слово. Укажи признаки деепричастия (устно).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94156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Самостоятельная работа                                   </a:t>
            </a:r>
            <a:r>
              <a:rPr lang="ru-RU" sz="2200" b="1" dirty="0" smtClean="0"/>
              <a:t>Задание</a:t>
            </a:r>
            <a:r>
              <a:rPr lang="ru-RU" sz="2200" b="1" i="1" dirty="0" smtClean="0"/>
              <a:t>: выпишите словосочетания на схему, укажите вопрос, выделите суффикс деепричастия , укажите вид и возвратность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248472"/>
          </a:xfrm>
        </p:spPr>
        <p:txBody>
          <a:bodyPr>
            <a:normAutofit/>
          </a:bodyPr>
          <a:lstStyle/>
          <a:p>
            <a:r>
              <a:rPr lang="ru-RU" dirty="0" smtClean="0"/>
              <a:t>1) Выглянув из-за дерева, я увидел тигра на том же месте. </a:t>
            </a:r>
            <a:br>
              <a:rPr lang="ru-RU" dirty="0" smtClean="0"/>
            </a:br>
            <a:r>
              <a:rPr lang="ru-RU" dirty="0" smtClean="0"/>
              <a:t>2) Я не шел, а крался, останавливаясь, прислушиваясь, озираясь по сторонам.</a:t>
            </a:r>
            <a:br>
              <a:rPr lang="ru-RU" dirty="0" smtClean="0"/>
            </a:br>
            <a:r>
              <a:rPr lang="ru-RU" dirty="0" smtClean="0"/>
              <a:t>3) Огромный тигр лежал на брюхе, поджав под себя задние ноги.                                                                            4) Иногда он вскидывал голову и, навострив уши, оглядывался вокруг, как пограничник в засаде. Через некоторое время он опять засыпал, опуская голову на передние лапы.             (В.Арсеньев)</a:t>
            </a:r>
            <a:endParaRPr lang="ru-RU" dirty="0"/>
          </a:p>
        </p:txBody>
      </p:sp>
      <p:sp>
        <p:nvSpPr>
          <p:cNvPr id="5" name="Умножение 4"/>
          <p:cNvSpPr/>
          <p:nvPr/>
        </p:nvSpPr>
        <p:spPr>
          <a:xfrm>
            <a:off x="2915816" y="1844824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уговая стрелка 5"/>
          <p:cNvSpPr/>
          <p:nvPr/>
        </p:nvSpPr>
        <p:spPr>
          <a:xfrm rot="246236">
            <a:off x="3082258" y="1363193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808" y="2132856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Arial Black" pitchFamily="34" charset="0"/>
              </a:rPr>
              <a:t>……   + деепричастие</a:t>
            </a:r>
            <a:endParaRPr lang="ru-RU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6488668"/>
            <a:ext cx="49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Проверьте результат  с помощью кластера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Поставьте оценку за работу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dirty="0" smtClean="0"/>
              <a:t>«5» – 0 </a:t>
            </a:r>
            <a:r>
              <a:rPr lang="ru-RU" dirty="0" err="1" smtClean="0"/>
              <a:t>ош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«4» – 1-2 </a:t>
            </a:r>
            <a:r>
              <a:rPr lang="ru-RU" dirty="0" err="1" smtClean="0"/>
              <a:t>ош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«3» – 3-6 </a:t>
            </a:r>
            <a:r>
              <a:rPr lang="ru-RU" dirty="0" err="1" smtClean="0"/>
              <a:t>ош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«2» – 7-… </a:t>
            </a:r>
            <a:r>
              <a:rPr lang="ru-RU" dirty="0" err="1" smtClean="0"/>
              <a:t>ош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124744"/>
          <a:ext cx="8712968" cy="2106956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2106956">
                <a:tc>
                  <a:txBody>
                    <a:bodyPr/>
                    <a:lstStyle/>
                    <a:p>
                      <a:endParaRPr lang="ru-RU" b="1" cap="none" spc="50" dirty="0">
                        <a:ln w="12700" cmpd="sng">
                          <a:solidFill>
                            <a:schemeClr val="accent6">
                              <a:satMod val="120000"/>
                              <a:shade val="80000"/>
                            </a:schemeClr>
                          </a:solidFill>
                          <a:prstDash val="solid"/>
                        </a:ln>
                        <a:solidFill>
                          <a:schemeClr val="accent6">
                            <a:tint val="1000"/>
                          </a:schemeClr>
                        </a:solidFill>
                        <a:effectLst>
                          <a:glow rad="53100">
                            <a:schemeClr val="accent6">
                              <a:satMod val="180000"/>
                              <a:alpha val="3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131840" y="1124745"/>
          <a:ext cx="1872209" cy="2088231"/>
        </p:xfrm>
        <a:graphic>
          <a:graphicData uri="http://schemas.openxmlformats.org/drawingml/2006/table">
            <a:tbl>
              <a:tblPr/>
              <a:tblGrid>
                <a:gridCol w="1872209"/>
              </a:tblGrid>
              <a:tr h="208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 нашли </a:t>
                      </a:r>
                      <a:r>
                        <a:rPr lang="ru-RU" sz="2400" dirty="0" err="1" smtClean="0"/>
                        <a:t>словосоче-тание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4048" y="1124745"/>
          <a:ext cx="1872208" cy="2088231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208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Неправиль-но</a:t>
                      </a:r>
                      <a:r>
                        <a:rPr lang="ru-RU" sz="2400" dirty="0" smtClean="0"/>
                        <a:t> выделили суффикс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76256" y="1124744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Неправильно определили вид и </a:t>
            </a:r>
            <a:r>
              <a:rPr lang="ru-RU" sz="2400" dirty="0" err="1" smtClean="0"/>
              <a:t>воз-вратность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3284984"/>
            <a:ext cx="711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Проанализируйте ваш результат. Что вызывает затруднение?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4005064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увидел выглянув</a:t>
            </a:r>
          </a:p>
          <a:p>
            <a:endParaRPr lang="ru-RU" dirty="0" smtClean="0"/>
          </a:p>
          <a:p>
            <a:r>
              <a:rPr lang="ru-RU" dirty="0" smtClean="0"/>
              <a:t>крался останавливаясь</a:t>
            </a:r>
          </a:p>
          <a:p>
            <a:endParaRPr lang="ru-RU" dirty="0" smtClean="0"/>
          </a:p>
          <a:p>
            <a:r>
              <a:rPr lang="ru-RU" dirty="0" smtClean="0"/>
              <a:t>крался прислушиваясь</a:t>
            </a:r>
          </a:p>
          <a:p>
            <a:endParaRPr lang="ru-RU" dirty="0" smtClean="0"/>
          </a:p>
          <a:p>
            <a:r>
              <a:rPr lang="ru-RU" dirty="0" smtClean="0"/>
              <a:t>крался озираясь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4077072"/>
            <a:ext cx="2654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лежал поджав </a:t>
            </a:r>
          </a:p>
          <a:p>
            <a:endParaRPr lang="ru-RU" dirty="0" smtClean="0"/>
          </a:p>
          <a:p>
            <a:r>
              <a:rPr lang="ru-RU" dirty="0" smtClean="0"/>
              <a:t>оглядывался навострив</a:t>
            </a:r>
          </a:p>
          <a:p>
            <a:endParaRPr lang="ru-RU" dirty="0" smtClean="0"/>
          </a:p>
          <a:p>
            <a:r>
              <a:rPr lang="ru-RU" dirty="0" smtClean="0"/>
              <a:t>засыпал опуская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220072" y="4077072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15816" y="4005064"/>
            <a:ext cx="1549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сов. вид, </a:t>
            </a:r>
            <a:r>
              <a:rPr lang="ru-RU" sz="1400" i="1" dirty="0" err="1" smtClean="0"/>
              <a:t>невозвр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259632" y="4293096"/>
            <a:ext cx="1492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что делая? как?</a:t>
            </a:r>
            <a:endParaRPr lang="ru-RU" sz="1400" i="1" dirty="0"/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3059832" y="4941168"/>
            <a:ext cx="14401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2627784" y="3789040"/>
            <a:ext cx="14401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3059832" y="4365104"/>
            <a:ext cx="14401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6228184" y="3861048"/>
            <a:ext cx="14401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>
            <a:off x="7236296" y="4437112"/>
            <a:ext cx="14401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6444208" y="5013176"/>
            <a:ext cx="14401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2339752" y="5445224"/>
            <a:ext cx="14401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5940152" y="4653136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436096" y="5229200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1403648" y="4581128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1403648" y="5157192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1403648" y="5733256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1403648" y="4077072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971600" y="5373216"/>
            <a:ext cx="14923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что делая? как?</a:t>
            </a:r>
            <a:endParaRPr lang="ru-RU" sz="1400" i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004048" y="4941168"/>
            <a:ext cx="14923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что делая? как?</a:t>
            </a:r>
            <a:endParaRPr lang="ru-RU" sz="1400" i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259632" y="4797152"/>
            <a:ext cx="14923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что делая? как?</a:t>
            </a:r>
            <a:endParaRPr lang="ru-RU" sz="1400" i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436096" y="4365104"/>
            <a:ext cx="1565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что сделав? как?</a:t>
            </a:r>
            <a:endParaRPr lang="ru-RU" sz="1400" i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788024" y="3717032"/>
            <a:ext cx="1565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что сделав? как?</a:t>
            </a:r>
            <a:endParaRPr lang="ru-RU" sz="1400" i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971600" y="3717032"/>
            <a:ext cx="1565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что сделав? как?</a:t>
            </a:r>
            <a:endParaRPr lang="ru-RU" sz="1400" i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6588224" y="4077072"/>
            <a:ext cx="1549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сов. вид, </a:t>
            </a:r>
            <a:r>
              <a:rPr lang="ru-RU" sz="1400" i="1" dirty="0" err="1" smtClean="0"/>
              <a:t>невозвр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452320" y="4581128"/>
            <a:ext cx="1549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сов. вид, </a:t>
            </a:r>
            <a:r>
              <a:rPr lang="ru-RU" sz="1400" i="1" dirty="0" err="1" smtClean="0"/>
              <a:t>невозвр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419872" y="4581128"/>
            <a:ext cx="1549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несов. вид, </a:t>
            </a:r>
            <a:r>
              <a:rPr lang="ru-RU" sz="1400" i="1" dirty="0" err="1" smtClean="0"/>
              <a:t>возвр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732240" y="5229200"/>
            <a:ext cx="17301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несов. вид, </a:t>
            </a:r>
            <a:r>
              <a:rPr lang="ru-RU" sz="1400" i="1" dirty="0" err="1" smtClean="0"/>
              <a:t>невозвр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771800" y="5589240"/>
            <a:ext cx="1549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несов. вид, </a:t>
            </a:r>
            <a:r>
              <a:rPr lang="ru-RU" sz="1400" i="1" dirty="0" err="1" smtClean="0"/>
              <a:t>возвр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419872" y="5085184"/>
            <a:ext cx="1549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 smtClean="0"/>
              <a:t>несов. вид, </a:t>
            </a:r>
            <a:r>
              <a:rPr lang="ru-RU" sz="1400" i="1" dirty="0" err="1" smtClean="0"/>
              <a:t>возвр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Домашнее задание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/>
          <a:lstStyle/>
          <a:p>
            <a:r>
              <a:rPr lang="ru-RU" sz="2800" dirty="0" smtClean="0"/>
              <a:t>Домашнее задание </a:t>
            </a:r>
            <a:r>
              <a:rPr lang="ru-RU" sz="2800" u="sng" dirty="0" smtClean="0"/>
              <a:t>по выбору</a:t>
            </a:r>
            <a:r>
              <a:rPr lang="ru-RU" sz="2800" dirty="0" smtClean="0"/>
              <a:t>: </a:t>
            </a:r>
            <a:r>
              <a:rPr lang="ru-RU" dirty="0" smtClean="0"/>
              <a:t>                                            </a:t>
            </a:r>
            <a:r>
              <a:rPr lang="ru-RU" sz="2400" dirty="0" smtClean="0"/>
              <a:t>- составить текст «Письмо другу», употребляя деепричастия (около 10 предложений)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оценка «5»</a:t>
            </a:r>
            <a:r>
              <a:rPr lang="ru-RU" dirty="0" smtClean="0"/>
              <a:t>                                                - </a:t>
            </a:r>
            <a:r>
              <a:rPr lang="ru-RU" sz="2400" dirty="0" smtClean="0"/>
              <a:t>найти из художественной литературы 7-8 предложений, где встречаются деепричастия                 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оценка «4»                                                                                              </a:t>
            </a:r>
            <a:r>
              <a:rPr lang="ru-RU" sz="2400" dirty="0" smtClean="0"/>
              <a:t>- упр. 490 выпиши только деепричастия, обозначая суффикс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оценка «3»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Этапы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Мотивация (самоопределение) к учебной деятельности. Организационный этап. (слайды 4)</a:t>
            </a:r>
          </a:p>
          <a:p>
            <a:r>
              <a:rPr lang="ru-RU" dirty="0" smtClean="0"/>
              <a:t>Актуализация знаний и фиксация затруднений в деятельности . (</a:t>
            </a:r>
            <a:r>
              <a:rPr lang="ru-RU" smtClean="0"/>
              <a:t>слайды 5-8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Постановка учебной задачи. (слайд 9) </a:t>
            </a:r>
          </a:p>
          <a:p>
            <a:r>
              <a:rPr lang="ru-RU" dirty="0" smtClean="0"/>
              <a:t>Построение проекта выхода из затруднения (открытия детьми нового знания).(слайд 10)</a:t>
            </a:r>
          </a:p>
          <a:p>
            <a:r>
              <a:rPr lang="ru-RU" dirty="0" smtClean="0"/>
              <a:t>Реализация построенного проекта.(слайды 11-24)</a:t>
            </a:r>
          </a:p>
          <a:p>
            <a:r>
              <a:rPr lang="ru-RU" dirty="0" smtClean="0"/>
              <a:t>Первоначальное закрепление  с проговариванием во внешней речи.(слайд 26)  </a:t>
            </a:r>
          </a:p>
          <a:p>
            <a:r>
              <a:rPr lang="ru-RU" dirty="0" smtClean="0"/>
              <a:t>Самостоятельная работа с самопроверкой по эталону. (слайд 27-28)</a:t>
            </a:r>
          </a:p>
          <a:p>
            <a:r>
              <a:rPr lang="ru-RU" dirty="0" smtClean="0"/>
              <a:t>Информация о домашнем задании, инструктаж по его выполнению. (слайд 29)</a:t>
            </a:r>
          </a:p>
          <a:p>
            <a:r>
              <a:rPr lang="ru-RU" dirty="0" smtClean="0"/>
              <a:t>Рефлексия (подведение итогов занятия). (слайд 30)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Рефлексия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узнал …</a:t>
            </a:r>
          </a:p>
          <a:p>
            <a:r>
              <a:rPr lang="ru-RU" dirty="0" smtClean="0"/>
              <a:t>Я научился …</a:t>
            </a:r>
          </a:p>
          <a:p>
            <a:r>
              <a:rPr lang="ru-RU" dirty="0" smtClean="0"/>
              <a:t>Мне понравилось …</a:t>
            </a:r>
          </a:p>
          <a:p>
            <a:r>
              <a:rPr lang="ru-RU" dirty="0" smtClean="0"/>
              <a:t>Было сложно …</a:t>
            </a:r>
          </a:p>
          <a:p>
            <a:r>
              <a:rPr lang="ru-RU" dirty="0" smtClean="0"/>
              <a:t>Я хочу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effectLst/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СПАСИБО ЗА УРОК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013176"/>
            <a:ext cx="8928992" cy="172819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Arial Black" pitchFamily="34" charset="0"/>
              </a:rPr>
              <a:t>МОЛОДЦЫ</a:t>
            </a:r>
            <a:endParaRPr lang="ru-RU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076" name="Picture 4" descr="http://im1-tub-ru.yandex.net/i?id=49575285-20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896" y="1916833"/>
            <a:ext cx="2069990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68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Использованные интернет-ресурсы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</a:br>
            <a:r>
              <a:rPr lang="ru-RU" sz="2000" dirty="0" smtClean="0"/>
              <a:t>ФГОС основного общего образования</a:t>
            </a:r>
            <a:br>
              <a:rPr lang="ru-RU" sz="2000" dirty="0" smtClean="0"/>
            </a:br>
            <a:r>
              <a:rPr lang="en-US" sz="2000" dirty="0" smtClean="0">
                <a:hlinkClick r:id="rId2"/>
              </a:rPr>
              <a:t>http://www.izenglish.ru/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Теоретический материал</a:t>
            </a:r>
            <a:br>
              <a:rPr lang="ru-RU" sz="2000" dirty="0" smtClean="0"/>
            </a:br>
            <a:r>
              <a:rPr lang="en-US" sz="2000" dirty="0" smtClean="0">
                <a:hlinkClick r:id="rId3"/>
              </a:rPr>
              <a:t>http://www.licey.net/russian/phonetics/3_9_1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>
                <a:hlinkClick r:id="rId4"/>
              </a:rPr>
              <a:t>http://ruyaz.ru/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Физминутка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</a:br>
            <a:r>
              <a:rPr lang="en-US" sz="2000" dirty="0" smtClean="0">
                <a:hlinkClick r:id="rId5"/>
              </a:rPr>
              <a:t>http://natali-filipchik.narod.ru/index/0-8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Стихи Сергея Есенина </a:t>
            </a:r>
            <a:br>
              <a:rPr lang="ru-RU" sz="2000" dirty="0" smtClean="0"/>
            </a:br>
            <a:r>
              <a:rPr lang="en-US" sz="2000" dirty="0" smtClean="0">
                <a:hlinkClick r:id="rId6"/>
              </a:rPr>
              <a:t> http://rupoem.ru/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Владимир Арсеньев. Встречи в тайге. </a:t>
            </a:r>
            <a:br>
              <a:rPr lang="ru-RU" sz="2000" dirty="0" smtClean="0"/>
            </a:br>
            <a:r>
              <a:rPr lang="en-US" sz="1800" dirty="0" smtClean="0">
                <a:hlinkClick r:id="rId7"/>
              </a:rPr>
              <a:t> </a:t>
            </a:r>
            <a:r>
              <a:rPr lang="en-US" sz="2200" dirty="0" smtClean="0">
                <a:hlinkClick r:id="rId7"/>
              </a:rPr>
              <a:t>http://bookmate.com/</a:t>
            </a:r>
            <a:r>
              <a:rPr lang="ru-RU" sz="2200" dirty="0" smtClean="0">
                <a:hlinkClick r:id="rId7"/>
              </a:rPr>
              <a:t/>
            </a:r>
            <a:br>
              <a:rPr lang="ru-RU" sz="2200" dirty="0" smtClean="0">
                <a:hlinkClick r:id="rId7"/>
              </a:rPr>
            </a:br>
            <a:r>
              <a:rPr lang="en-US" sz="2200" dirty="0" smtClean="0">
                <a:hlinkClick r:id="rId7"/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Используемая литература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230425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Русский язык.6 класс.:  учеб. для </a:t>
            </a:r>
            <a:r>
              <a:rPr lang="ru-RU" sz="1800" dirty="0" err="1" smtClean="0"/>
              <a:t>общеобразоват</a:t>
            </a:r>
            <a:r>
              <a:rPr lang="ru-RU" sz="1800" dirty="0" smtClean="0"/>
              <a:t>.  учреждений /М.М.Разумовская, С.И.Львова, В.И.Капинос и др. М.: Дрофа,2011.</a:t>
            </a:r>
          </a:p>
          <a:p>
            <a:r>
              <a:rPr lang="ru-RU" sz="1800" dirty="0" smtClean="0"/>
              <a:t>Русский язык. 6 класс: система уроков по учебнику под ред. М.М.Разумовской, </a:t>
            </a:r>
            <a:r>
              <a:rPr lang="ru-RU" sz="1800" dirty="0" err="1" smtClean="0"/>
              <a:t>П.А.Леканта</a:t>
            </a:r>
            <a:r>
              <a:rPr lang="ru-RU" sz="1800" dirty="0" smtClean="0"/>
              <a:t>/ сост. </a:t>
            </a:r>
            <a:r>
              <a:rPr lang="ru-RU" sz="1800" dirty="0" err="1" smtClean="0"/>
              <a:t>О.А.Финтисова</a:t>
            </a:r>
            <a:r>
              <a:rPr lang="ru-RU" sz="1800" dirty="0" smtClean="0"/>
              <a:t>, </a:t>
            </a:r>
            <a:r>
              <a:rPr lang="ru-RU" sz="1800" dirty="0" err="1" smtClean="0"/>
              <a:t>О.В.Чермашенцева</a:t>
            </a:r>
            <a:r>
              <a:rPr lang="ru-RU" sz="1800" dirty="0" smtClean="0"/>
              <a:t>. Волгоград: Учитель, 2012.</a:t>
            </a:r>
          </a:p>
          <a:p>
            <a:r>
              <a:rPr lang="ru-RU" sz="1800" dirty="0" smtClean="0"/>
              <a:t>Уроки русского языка с применением информационных технологий.         5-6 классы. Методическое пособие с электронным приложением.            М.: «Планета», 2012.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252520" cy="5317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Arial Black" pitchFamily="34" charset="0"/>
              </a:rPr>
              <a:t>«Давайте, улыбнемся друг другу и пожелаем удачи!»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597352"/>
            <a:ext cx="8229600" cy="260648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http://www.wiki.vladimir.i-edu.ru/images/d/d1/%D0%92%D0%BF%D0%B5%D1%80%D0%B5%D0%B4_%D0%BA_%D0%B7%D0%BD%D0%B0%D0%BD%D0%B8%D1%8F%D0%B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548680"/>
            <a:ext cx="5709660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1294474" cy="274320"/>
        </p:xfrm>
        <a:graphic>
          <a:graphicData uri="http://schemas.openxmlformats.org/drawingml/2006/table">
            <a:tbl>
              <a:tblPr/>
              <a:tblGrid>
                <a:gridCol w="1294474"/>
              </a:tblGrid>
              <a:tr h="2331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0" y="260648"/>
          <a:ext cx="5839024" cy="4680520"/>
        </p:xfrm>
        <a:graphic>
          <a:graphicData uri="http://schemas.openxmlformats.org/drawingml/2006/table">
            <a:tbl>
              <a:tblPr/>
              <a:tblGrid>
                <a:gridCol w="168321"/>
                <a:gridCol w="97578"/>
                <a:gridCol w="180202"/>
                <a:gridCol w="97578"/>
                <a:gridCol w="168321"/>
                <a:gridCol w="97578"/>
                <a:gridCol w="159324"/>
                <a:gridCol w="241015"/>
                <a:gridCol w="230243"/>
                <a:gridCol w="92362"/>
                <a:gridCol w="174089"/>
                <a:gridCol w="92362"/>
                <a:gridCol w="159324"/>
                <a:gridCol w="241016"/>
                <a:gridCol w="200170"/>
                <a:gridCol w="297748"/>
                <a:gridCol w="97578"/>
                <a:gridCol w="190551"/>
                <a:gridCol w="255000"/>
                <a:gridCol w="264846"/>
                <a:gridCol w="299056"/>
                <a:gridCol w="266456"/>
                <a:gridCol w="295145"/>
                <a:gridCol w="200170"/>
                <a:gridCol w="94975"/>
                <a:gridCol w="199024"/>
                <a:gridCol w="186900"/>
                <a:gridCol w="191582"/>
                <a:gridCol w="200170"/>
                <a:gridCol w="200170"/>
                <a:gridCol w="200170"/>
              </a:tblGrid>
              <a:tr h="43432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743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9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8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8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9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2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2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2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25">
                <a:tc rowSpan="4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25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83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83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132">
                <a:tc gridSpan="1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62" marR="66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0152" y="671691"/>
            <a:ext cx="36724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1.Часть речи, обозначает признак.</a:t>
            </a:r>
          </a:p>
          <a:p>
            <a:r>
              <a:rPr lang="ru-RU" dirty="0" smtClean="0"/>
              <a:t>2.Служит для связи слов в                   словосочетаниях.</a:t>
            </a:r>
          </a:p>
          <a:p>
            <a:r>
              <a:rPr lang="ru-RU" dirty="0" smtClean="0"/>
              <a:t>3.Часть речи, обозначает действие.</a:t>
            </a:r>
          </a:p>
          <a:p>
            <a:r>
              <a:rPr lang="ru-RU" dirty="0" smtClean="0"/>
              <a:t>4.Указывает на предмет, признак, количество,                   не называя их.</a:t>
            </a:r>
          </a:p>
          <a:p>
            <a:r>
              <a:rPr lang="ru-RU" dirty="0" smtClean="0"/>
              <a:t>5. Часть речи, обозначает предмет.</a:t>
            </a:r>
          </a:p>
          <a:p>
            <a:r>
              <a:rPr lang="ru-RU" dirty="0" smtClean="0"/>
              <a:t>6.Вносит в  предложение                               различные оттенки значения .</a:t>
            </a:r>
          </a:p>
          <a:p>
            <a:r>
              <a:rPr lang="ru-RU" dirty="0" smtClean="0"/>
              <a:t>7.Часть речи, обозначает      число и порядок предметов     при счёте.</a:t>
            </a:r>
          </a:p>
          <a:p>
            <a:r>
              <a:rPr lang="ru-RU" smtClean="0"/>
              <a:t>8.Неизменяемая </a:t>
            </a:r>
            <a:r>
              <a:rPr lang="ru-RU" dirty="0" smtClean="0"/>
              <a:t>часть речи.</a:t>
            </a:r>
          </a:p>
          <a:p>
            <a:r>
              <a:rPr lang="ru-RU" dirty="0" smtClean="0"/>
              <a:t>9.Особая форма глагола.</a:t>
            </a:r>
          </a:p>
          <a:p>
            <a:r>
              <a:rPr lang="ru-RU" dirty="0" smtClean="0"/>
              <a:t>10.Служит для связи однородных членов предложения, частей         сложного предложения.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987824" y="332656"/>
            <a:ext cx="2880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пр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err="1" smtClean="0">
                <a:solidFill>
                  <a:srgbClr val="7030A0"/>
                </a:solidFill>
              </a:rPr>
              <a:t>илагательное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9792" y="6206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        е   </a:t>
            </a:r>
            <a:r>
              <a:rPr lang="ru-RU" b="1" dirty="0" err="1" smtClean="0">
                <a:solidFill>
                  <a:srgbClr val="7030A0"/>
                </a:solidFill>
              </a:rPr>
              <a:t>д</a:t>
            </a:r>
            <a:r>
              <a:rPr lang="ru-RU" b="1" dirty="0" smtClean="0">
                <a:solidFill>
                  <a:srgbClr val="7030A0"/>
                </a:solidFill>
              </a:rPr>
              <a:t>   л   о  г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1412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г   л        г   о   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2" y="1628800"/>
            <a:ext cx="360040" cy="3211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местоимение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7624" y="22048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у  </a:t>
            </a:r>
            <a:r>
              <a:rPr lang="ru-RU" b="1" dirty="0" err="1" smtClean="0">
                <a:solidFill>
                  <a:srgbClr val="7030A0"/>
                </a:solidFill>
              </a:rPr>
              <a:t>щ</a:t>
            </a:r>
            <a:r>
              <a:rPr lang="ru-RU" b="1" dirty="0" smtClean="0">
                <a:solidFill>
                  <a:srgbClr val="7030A0"/>
                </a:solidFill>
              </a:rPr>
              <a:t> е   с  т   в  и        е   л   </a:t>
            </a:r>
            <a:r>
              <a:rPr lang="ru-RU" b="1" dirty="0" err="1" smtClean="0">
                <a:solidFill>
                  <a:srgbClr val="7030A0"/>
                </a:solidFill>
              </a:rPr>
              <a:t>ь</a:t>
            </a:r>
            <a:r>
              <a:rPr lang="ru-RU" b="1" dirty="0" smtClean="0">
                <a:solidFill>
                  <a:srgbClr val="7030A0"/>
                </a:solidFill>
              </a:rPr>
              <a:t>   </a:t>
            </a:r>
            <a:r>
              <a:rPr lang="ru-RU" b="1" dirty="0" err="1" smtClean="0">
                <a:solidFill>
                  <a:srgbClr val="7030A0"/>
                </a:solidFill>
              </a:rPr>
              <a:t>н</a:t>
            </a:r>
            <a:r>
              <a:rPr lang="ru-RU" b="1" dirty="0" smtClean="0">
                <a:solidFill>
                  <a:srgbClr val="7030A0"/>
                </a:solidFill>
              </a:rPr>
              <a:t>   о  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08520" y="3068960"/>
            <a:ext cx="241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  а    с   т       </a:t>
            </a:r>
            <a:r>
              <a:rPr lang="ru-RU" b="1" dirty="0" err="1" smtClean="0">
                <a:solidFill>
                  <a:srgbClr val="7030A0"/>
                </a:solidFill>
              </a:rPr>
              <a:t>ц</a:t>
            </a:r>
            <a:r>
              <a:rPr lang="ru-RU" b="1" dirty="0" smtClean="0">
                <a:solidFill>
                  <a:srgbClr val="7030A0"/>
                </a:solidFill>
              </a:rPr>
              <a:t>   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7704" y="1628800"/>
            <a:ext cx="432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чи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ли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т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е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л</a:t>
            </a:r>
          </a:p>
          <a:p>
            <a:r>
              <a:rPr lang="ru-RU" b="1" dirty="0" err="1" smtClean="0">
                <a:solidFill>
                  <a:srgbClr val="7030A0"/>
                </a:solidFill>
              </a:rPr>
              <a:t>ь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но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67944" y="2420888"/>
            <a:ext cx="432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а</a:t>
            </a:r>
          </a:p>
          <a:p>
            <a:r>
              <a:rPr lang="ru-RU" b="1" dirty="0" err="1" smtClean="0">
                <a:solidFill>
                  <a:srgbClr val="7030A0"/>
                </a:solidFill>
              </a:rPr>
              <a:t>р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е</a:t>
            </a:r>
          </a:p>
          <a:p>
            <a:r>
              <a:rPr lang="ru-RU" b="1" dirty="0" err="1" smtClean="0">
                <a:solidFill>
                  <a:srgbClr val="7030A0"/>
                </a:solidFill>
              </a:rPr>
              <a:t>чи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9912" y="27089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       и  ч  а  с  т  и 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36450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        </a:t>
            </a:r>
            <a:r>
              <a:rPr lang="ru-RU" b="1" dirty="0" err="1" smtClean="0">
                <a:solidFill>
                  <a:srgbClr val="7030A0"/>
                </a:solidFill>
              </a:rPr>
              <a:t>ю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b="1" dirty="0" err="1" smtClean="0">
                <a:solidFill>
                  <a:srgbClr val="7030A0"/>
                </a:solidFill>
              </a:rPr>
              <a:t>з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146" name="Picture 2" descr="http://im4-tub-ru.yandex.net/i?id=59106836-67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0"/>
            <a:ext cx="1085867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Послушайте отрывок из поэмы А.Твардовского «Василий Тёркин». Определите части речи слов.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Autofit/>
          </a:bodyPr>
          <a:lstStyle/>
          <a:p>
            <a:r>
              <a:rPr lang="ru-RU" sz="3200" dirty="0" smtClean="0"/>
              <a:t>И, усевшись под сосной,                                         Кашу ест, сутулясь.                                                       "Свой?" - бойцы между собой, -                                     "Свой!" - переглянулись.                                                      И уже, пригревшись, спал                                         Крепко полк усталый.                                                             В первом взводе сон пропал,                                     Вопреки уставу.                                                        </a:t>
            </a:r>
            <a:r>
              <a:rPr lang="ru-RU" sz="3200" dirty="0" err="1" smtClean="0"/>
              <a:t>Привалясь</a:t>
            </a:r>
            <a:r>
              <a:rPr lang="ru-RU" sz="3200" dirty="0" smtClean="0"/>
              <a:t> к стволу сосны,                                                   Не щадя махорки,                                                                На войне насчет войны                                                     Вел беседу Теркин.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564904"/>
            <a:ext cx="691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союз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62068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предлог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013176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частица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11967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глагол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1628800"/>
            <a:ext cx="713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мест.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31409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прил.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2636912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наречие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48680"/>
            <a:ext cx="691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союз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5517232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предлог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1628800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предлог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99792" y="5517232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предлог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4077072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предлог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3573016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предлог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83768" y="4581128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предлог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4509120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1800" y="5085184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19672" y="5517232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63688" y="6021288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6021288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51920" y="3573016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3573016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91880" y="4581128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11960" y="5517232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39752" y="3140968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11960" y="692696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43608" y="1196752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43808" y="1628800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59832" y="2132856"/>
            <a:ext cx="848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глагол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16016" y="2636912"/>
            <a:ext cx="848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глагол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3568" y="6021288"/>
            <a:ext cx="848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глагол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92080" y="1628800"/>
            <a:ext cx="713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мест.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15616" y="2132856"/>
            <a:ext cx="713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мест.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43608" y="3140968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наречие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788024" y="3573016"/>
            <a:ext cx="848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глагол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03648" y="3573016"/>
            <a:ext cx="97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числит.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699792" y="4077072"/>
            <a:ext cx="64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сущ.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827584" y="5157192"/>
            <a:ext cx="19945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051720" y="3212976"/>
            <a:ext cx="252028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555776" y="1700808"/>
            <a:ext cx="17281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331640" y="1268760"/>
            <a:ext cx="17281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403648" y="5661248"/>
            <a:ext cx="93610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32240" y="2276872"/>
            <a:ext cx="2226892" cy="22159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усевшись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сутулясь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пригревшись</a:t>
            </a:r>
          </a:p>
          <a:p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привалясь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щадя</a:t>
            </a:r>
          </a:p>
          <a:p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7452320" y="908720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3" grpId="0"/>
      <p:bldP spid="34" grpId="0"/>
      <p:bldP spid="37" grpId="0"/>
      <p:bldP spid="38" grpId="0"/>
      <p:bldP spid="39" grpId="0"/>
      <p:bldP spid="41" grpId="0"/>
      <p:bldP spid="45" grpId="0" animBg="1"/>
      <p:bldP spid="4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Определите тему урока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7650" name="Picture 2" descr="http://im2-tub-ru.yandex.net/i?id=122479457-36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1628800"/>
            <a:ext cx="1428750" cy="1428750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 rot="2524193">
            <a:off x="2549406" y="1588785"/>
            <a:ext cx="607972" cy="214790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654" name="Picture 6" descr="http://im3-tub-ru.yandex.net/i?id=102690266-1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1700808"/>
            <a:ext cx="1368152" cy="1368152"/>
          </a:xfrm>
          <a:prstGeom prst="rect">
            <a:avLst/>
          </a:prstGeom>
          <a:noFill/>
        </p:spPr>
      </p:pic>
      <p:pic>
        <p:nvPicPr>
          <p:cNvPr id="27656" name="Picture 8" descr="http://im0-tub-ru.yandex.net/i?id=316539434-71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04248" y="1844824"/>
            <a:ext cx="1536170" cy="1152128"/>
          </a:xfrm>
          <a:prstGeom prst="rect">
            <a:avLst/>
          </a:prstGeom>
          <a:noFill/>
        </p:spPr>
      </p:pic>
      <p:sp>
        <p:nvSpPr>
          <p:cNvPr id="36" name="Блок-схема: узел 35"/>
          <p:cNvSpPr/>
          <p:nvPr/>
        </p:nvSpPr>
        <p:spPr>
          <a:xfrm>
            <a:off x="3275856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3491880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3707904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3923928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4139952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3419872" y="1124744"/>
            <a:ext cx="288032" cy="288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067944" y="1124744"/>
            <a:ext cx="288032" cy="288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узел 50"/>
          <p:cNvSpPr/>
          <p:nvPr/>
        </p:nvSpPr>
        <p:spPr>
          <a:xfrm>
            <a:off x="5148064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5364088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лок-схема: узел 52"/>
          <p:cNvSpPr/>
          <p:nvPr/>
        </p:nvSpPr>
        <p:spPr>
          <a:xfrm>
            <a:off x="5580112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узел 53"/>
          <p:cNvSpPr/>
          <p:nvPr/>
        </p:nvSpPr>
        <p:spPr>
          <a:xfrm>
            <a:off x="5868144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5796136" y="1052736"/>
            <a:ext cx="288032" cy="288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Блок-схема: узел 55"/>
          <p:cNvSpPr/>
          <p:nvPr/>
        </p:nvSpPr>
        <p:spPr>
          <a:xfrm>
            <a:off x="7092280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7020272" y="1124744"/>
            <a:ext cx="288032" cy="288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Блок-схема: узел 57"/>
          <p:cNvSpPr/>
          <p:nvPr/>
        </p:nvSpPr>
        <p:spPr>
          <a:xfrm>
            <a:off x="7308304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7524328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узел 59"/>
          <p:cNvSpPr/>
          <p:nvPr/>
        </p:nvSpPr>
        <p:spPr>
          <a:xfrm>
            <a:off x="7740352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7956376" y="119675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7884368" y="1124744"/>
            <a:ext cx="288032" cy="288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7668344" y="1124744"/>
            <a:ext cx="288032" cy="288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460432" y="1988840"/>
            <a:ext cx="542136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800" dirty="0" smtClean="0"/>
              <a:t>Е</a:t>
            </a:r>
            <a:endParaRPr lang="ru-RU" sz="4800" dirty="0"/>
          </a:p>
        </p:txBody>
      </p:sp>
      <p:pic>
        <p:nvPicPr>
          <p:cNvPr id="27658" name="Picture 10" descr="http://zamolxismd.org/m/funkyimg.com/u2/1485/644/217336ComputerDesktopWallpapersCollection370_04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1844824"/>
            <a:ext cx="1843405" cy="1152128"/>
          </a:xfrm>
          <a:prstGeom prst="rect">
            <a:avLst/>
          </a:prstGeom>
          <a:noFill/>
        </p:spPr>
      </p:pic>
      <p:sp>
        <p:nvSpPr>
          <p:cNvPr id="66" name="Блок-схема: узел 65"/>
          <p:cNvSpPr/>
          <p:nvPr/>
        </p:nvSpPr>
        <p:spPr>
          <a:xfrm>
            <a:off x="539552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узел 66"/>
          <p:cNvSpPr/>
          <p:nvPr/>
        </p:nvSpPr>
        <p:spPr>
          <a:xfrm>
            <a:off x="755576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лок-схема: узел 67"/>
          <p:cNvSpPr/>
          <p:nvPr/>
        </p:nvSpPr>
        <p:spPr>
          <a:xfrm>
            <a:off x="971600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лок-схема: узел 68"/>
          <p:cNvSpPr/>
          <p:nvPr/>
        </p:nvSpPr>
        <p:spPr>
          <a:xfrm>
            <a:off x="1187624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лок-схема: узел 69"/>
          <p:cNvSpPr/>
          <p:nvPr/>
        </p:nvSpPr>
        <p:spPr>
          <a:xfrm>
            <a:off x="1403648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1691680" y="1124744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899592" y="1052736"/>
            <a:ext cx="288032" cy="288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331640" y="1052736"/>
            <a:ext cx="288032" cy="288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619672" y="1052736"/>
            <a:ext cx="288032" cy="288032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9512" y="4365104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ДЕЕПРИЧАСТИЕ</a:t>
            </a:r>
            <a:endParaRPr lang="ru-RU" sz="7200" dirty="0">
              <a:solidFill>
                <a:srgbClr val="C0000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b="1" dirty="0" smtClean="0"/>
              <a:t>Найди лишнее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Греться, пробудившись, бояться, играть</a:t>
            </a:r>
          </a:p>
          <a:p>
            <a:r>
              <a:rPr lang="ru-RU" sz="3200" dirty="0" smtClean="0"/>
              <a:t>Хорошо, весело, бегая, неискренне</a:t>
            </a:r>
            <a:endParaRPr lang="ru-RU" sz="3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11760" y="2420888"/>
            <a:ext cx="27363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923928" y="2996952"/>
            <a:ext cx="100811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03848" y="3501008"/>
            <a:ext cx="3435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Деепричастие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364088" y="4149080"/>
            <a:ext cx="1008112" cy="86409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131840" y="4149080"/>
            <a:ext cx="936104" cy="93610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39752" y="5229200"/>
            <a:ext cx="1322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Глагол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40152" y="5229200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Наречие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6237312"/>
            <a:ext cx="7671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каким признакам вы опознали деепричастие?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0" grpId="0"/>
      <p:bldP spid="31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69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Чему мы должны будем научиться?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/>
          <a:lstStyle/>
          <a:p>
            <a:r>
              <a:rPr lang="ru-RU" dirty="0" smtClean="0"/>
              <a:t>Дать определение деепричастию</a:t>
            </a:r>
          </a:p>
          <a:p>
            <a:r>
              <a:rPr lang="ru-RU" dirty="0" smtClean="0"/>
              <a:t>Образование деепричастий</a:t>
            </a:r>
          </a:p>
          <a:p>
            <a:r>
              <a:rPr lang="ru-RU" dirty="0" smtClean="0"/>
              <a:t>Признаки деепричастия</a:t>
            </a:r>
          </a:p>
          <a:p>
            <a:r>
              <a:rPr lang="ru-RU" dirty="0" smtClean="0"/>
              <a:t>Находить деепричастия в </a:t>
            </a:r>
            <a:r>
              <a:rPr lang="ru-RU" dirty="0" smtClean="0"/>
              <a:t>речи</a:t>
            </a:r>
          </a:p>
          <a:p>
            <a:r>
              <a:rPr lang="ru-RU" dirty="0" smtClean="0"/>
              <a:t>Сформулировать правило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2079</TotalTime>
  <Words>1786</Words>
  <Application>Microsoft Office PowerPoint</Application>
  <PresentationFormat>Экран (4:3)</PresentationFormat>
  <Paragraphs>305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ДЕЕПРИЧАСТИЕ (урок открытия новых знаний)  Урок русского языка в 6 классе </vt:lpstr>
      <vt:lpstr>Цель урока:                                                      создавать условия для ознакомления с термином и понятием «деепричастие», формирования умения узнавать  деепричастие по его признакам.  </vt:lpstr>
      <vt:lpstr>Этапы урока:</vt:lpstr>
      <vt:lpstr>«Давайте, улыбнемся друг другу и пожелаем удачи!»</vt:lpstr>
      <vt:lpstr>Слайд 5</vt:lpstr>
      <vt:lpstr>Послушайте отрывок из поэмы А.Твардовского «Василий Тёркин». Определите части речи слов.</vt:lpstr>
      <vt:lpstr>Определите тему урока</vt:lpstr>
      <vt:lpstr>Найди лишнее</vt:lpstr>
      <vt:lpstr> Чему мы должны будем научиться?</vt:lpstr>
      <vt:lpstr>Этапы открытия нового знания</vt:lpstr>
      <vt:lpstr>Работа в группах</vt:lpstr>
      <vt:lpstr>Слайд 12</vt:lpstr>
      <vt:lpstr>Слайд 13</vt:lpstr>
      <vt:lpstr>Слайд 14</vt:lpstr>
      <vt:lpstr>Карта успеха  оцени свою работу в группе с помощью карты успеха(плюс/минус).  </vt:lpstr>
      <vt:lpstr>Карточка для 1 группы</vt:lpstr>
      <vt:lpstr>Карточка для 2 группы</vt:lpstr>
      <vt:lpstr>Карточка для 3 группы</vt:lpstr>
      <vt:lpstr>Карточка для 4 группы</vt:lpstr>
      <vt:lpstr>Карточка-подсказка для 3 группы</vt:lpstr>
      <vt:lpstr>Карточка-подсказка для 4 группы</vt:lpstr>
      <vt:lpstr>Зафиксируем ваши результаты ОТКРЫТИЯ НОВОГО ЗНАНИЯ КЛАСТЕР</vt:lpstr>
      <vt:lpstr>Слайд 23</vt:lpstr>
      <vt:lpstr> КЛАСТЕР(с дополнениями)</vt:lpstr>
      <vt:lpstr>Физминутка</vt:lpstr>
      <vt:lpstr>                                                  Строчки из              стихотворений С.Есенина</vt:lpstr>
      <vt:lpstr>Самостоятельная работа                                   Задание: выпишите словосочетания на схему, укажите вопрос, выделите суффикс деепричастия , укажите вид и возвратность   </vt:lpstr>
      <vt:lpstr>Поставьте оценку за работу</vt:lpstr>
      <vt:lpstr>Домашнее задание</vt:lpstr>
      <vt:lpstr>Рефлексия</vt:lpstr>
      <vt:lpstr>СПАСИБО ЗА УРОК</vt:lpstr>
      <vt:lpstr>Использованные интернет-ресурсы ФГОС основного общего образования http://www.izenglish.ru/ Теоретический материал http://www.licey.net/russian/phonetics/3_9_1 http://ruyaz.ru/  Физминутка  http://natali-filipchik.narod.ru/index/0-8 Стихи Сергея Есенина   http://rupoem.ru/ Владимир Арсеньев. Встречи в тайге.   http://bookmate.com/   Используемая литература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233</cp:revision>
  <dcterms:created xsi:type="dcterms:W3CDTF">2014-01-20T17:41:54Z</dcterms:created>
  <dcterms:modified xsi:type="dcterms:W3CDTF">2014-02-01T21:07:30Z</dcterms:modified>
</cp:coreProperties>
</file>