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60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7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FF34-7D02-410D-AA47-D5741146341A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D3C8-8D27-451E-88B5-867C085A2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Сообщение на тему: «Воспитание интереса на уроках русского языка»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Эпиграф: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««Держава детства» всегда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нуждается в поддержании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бодрого, </a:t>
            </a:r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ажорного тона»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С.В. Михалко</a:t>
            </a:r>
            <a:r>
              <a:rPr lang="ru-RU" b="1" dirty="0">
                <a:solidFill>
                  <a:srgbClr val="C00000"/>
                </a:solidFill>
              </a:rPr>
              <a:t>в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b="1" dirty="0" smtClean="0">
                <a:solidFill>
                  <a:schemeClr val="tx1"/>
                </a:solidFill>
              </a:rPr>
              <a:t>учитель русского языка и литературы МКОУ Шелаевская СОШ</a:t>
            </a:r>
            <a:r>
              <a:rPr lang="ru-RU" sz="4000" dirty="0" smtClean="0">
                <a:solidFill>
                  <a:schemeClr val="tx1"/>
                </a:solidFill>
              </a:rPr>
              <a:t>)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0"/>
            <a:ext cx="36433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Игра «Переводчик».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Кто быстрее заменит слова в предложении синонимами: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лесу мы увидели рыжую плутовку (Лису)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Сохатый вышел из чащи на опушку леса (Лось)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Караульный внимательно осмотрел здание (Сторож)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857760"/>
            <a:ext cx="364333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Игра «Ручеек».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Записать в строчку слова, вставив пропущенные буквы;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Определить склонение;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Выделить окончания и основы слов.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Слова для ручейка: вещ(?), </a:t>
            </a:r>
            <a:r>
              <a:rPr lang="ru-RU" b="1" dirty="0" err="1" smtClean="0">
                <a:solidFill>
                  <a:schemeClr val="tx1"/>
                </a:solidFill>
              </a:rPr>
              <a:t>з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 err="1" smtClean="0">
                <a:solidFill>
                  <a:schemeClr val="tx1"/>
                </a:solidFill>
              </a:rPr>
              <a:t>о,а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ru-RU" b="1" dirty="0" err="1" smtClean="0">
                <a:solidFill>
                  <a:schemeClr val="tx1"/>
                </a:solidFill>
              </a:rPr>
              <a:t>ря</a:t>
            </a:r>
            <a:r>
              <a:rPr lang="ru-RU" b="1" dirty="0" smtClean="0">
                <a:solidFill>
                  <a:schemeClr val="tx1"/>
                </a:solidFill>
              </a:rPr>
              <a:t>, колюч(?), задач (?), плющ(?), г(</a:t>
            </a:r>
            <a:r>
              <a:rPr lang="ru-RU" b="1" dirty="0" err="1" smtClean="0">
                <a:solidFill>
                  <a:schemeClr val="tx1"/>
                </a:solidFill>
              </a:rPr>
              <a:t>о,а</a:t>
            </a:r>
            <a:r>
              <a:rPr lang="ru-RU" b="1" dirty="0" smtClean="0">
                <a:solidFill>
                  <a:schemeClr val="tx1"/>
                </a:solidFill>
              </a:rPr>
              <a:t>)в(</a:t>
            </a:r>
            <a:r>
              <a:rPr lang="ru-RU" b="1" dirty="0" err="1" smtClean="0">
                <a:solidFill>
                  <a:schemeClr val="tx1"/>
                </a:solidFill>
              </a:rPr>
              <a:t>о,а</a:t>
            </a:r>
            <a:r>
              <a:rPr lang="ru-RU" b="1" dirty="0" smtClean="0">
                <a:solidFill>
                  <a:schemeClr val="tx1"/>
                </a:solidFill>
              </a:rPr>
              <a:t>)рил, </a:t>
            </a:r>
            <a:r>
              <a:rPr lang="ru-RU" b="1" dirty="0" err="1" smtClean="0">
                <a:solidFill>
                  <a:schemeClr val="tx1"/>
                </a:solidFill>
              </a:rPr>
              <a:t>прих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 err="1" smtClean="0">
                <a:solidFill>
                  <a:schemeClr val="tx1"/>
                </a:solidFill>
              </a:rPr>
              <a:t>о,а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ru-RU" b="1" dirty="0" err="1" smtClean="0">
                <a:solidFill>
                  <a:schemeClr val="tx1"/>
                </a:solidFill>
              </a:rPr>
              <a:t>дил</a:t>
            </a:r>
            <a:r>
              <a:rPr lang="ru-RU" b="1" dirty="0" smtClean="0">
                <a:solidFill>
                  <a:schemeClr val="tx1"/>
                </a:solidFill>
              </a:rPr>
              <a:t>, грач(?).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14290"/>
            <a:ext cx="1785918" cy="392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Работа с сигнальными карточками.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Синие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– и, а</a:t>
            </a:r>
            <a:r>
              <a:rPr lang="ru-RU" b="1" dirty="0" smtClean="0">
                <a:solidFill>
                  <a:schemeClr val="accent2"/>
                </a:solidFill>
              </a:rPr>
              <a:t>; </a:t>
            </a:r>
            <a:r>
              <a:rPr lang="ru-RU" b="1" dirty="0" smtClean="0">
                <a:solidFill>
                  <a:schemeClr val="tx1"/>
                </a:solidFill>
              </a:rPr>
              <a:t>красные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– е, </a:t>
            </a:r>
            <a:r>
              <a:rPr lang="ru-RU" b="1" dirty="0" smtClean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b="1" dirty="0" smtClean="0">
                <a:solidFill>
                  <a:schemeClr val="tx1"/>
                </a:solidFill>
              </a:rPr>
              <a:t>Учитель называет словосочетания, дети поднимают карточки.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Подбирать слова, загореть на солнце, вырастить цветы, полагаться на себя, разложить на столе, вытереть пыль, заросли травой, замирать от испуга.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357694"/>
            <a:ext cx="178591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лишнее?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На горизонте появились </a:t>
            </a:r>
            <a:r>
              <a:rPr lang="ru-RU" b="1" u="sng" dirty="0" smtClean="0">
                <a:solidFill>
                  <a:schemeClr val="tx1"/>
                </a:solidFill>
              </a:rPr>
              <a:t>ледяные</a:t>
            </a:r>
            <a:r>
              <a:rPr lang="ru-RU" b="1" dirty="0" smtClean="0">
                <a:solidFill>
                  <a:schemeClr val="tx1"/>
                </a:solidFill>
              </a:rPr>
              <a:t> айсберги.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В дороге Гринева и Савельича застал </a:t>
            </a:r>
            <a:r>
              <a:rPr lang="ru-RU" b="1" u="sng" dirty="0" smtClean="0">
                <a:solidFill>
                  <a:schemeClr val="tx1"/>
                </a:solidFill>
              </a:rPr>
              <a:t>снежный</a:t>
            </a:r>
            <a:r>
              <a:rPr lang="ru-RU" b="1" dirty="0" smtClean="0">
                <a:solidFill>
                  <a:schemeClr val="tx1"/>
                </a:solidFill>
              </a:rPr>
              <a:t> буран.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Он сидел облокотившись </a:t>
            </a:r>
            <a:r>
              <a:rPr lang="ru-RU" b="1" u="sng" dirty="0" smtClean="0">
                <a:solidFill>
                  <a:schemeClr val="tx1"/>
                </a:solidFill>
              </a:rPr>
              <a:t>локтями </a:t>
            </a:r>
            <a:r>
              <a:rPr lang="ru-RU" b="1" dirty="0" smtClean="0">
                <a:solidFill>
                  <a:schemeClr val="tx1"/>
                </a:solidFill>
              </a:rPr>
              <a:t>о стол.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В тот вечер я не успел закончить </a:t>
            </a:r>
            <a:r>
              <a:rPr lang="ru-RU" b="1" u="sng" dirty="0" smtClean="0">
                <a:solidFill>
                  <a:schemeClr val="tx1"/>
                </a:solidFill>
              </a:rPr>
              <a:t>до конца</a:t>
            </a:r>
            <a:r>
              <a:rPr lang="ru-RU" b="1" dirty="0" smtClean="0">
                <a:solidFill>
                  <a:schemeClr val="tx1"/>
                </a:solidFill>
              </a:rPr>
              <a:t> эту работу.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Наше село находится </a:t>
            </a:r>
            <a:r>
              <a:rPr lang="ru-RU" b="1" u="sng" dirty="0" smtClean="0">
                <a:solidFill>
                  <a:schemeClr val="tx1"/>
                </a:solidFill>
              </a:rPr>
              <a:t>приблизительно</a:t>
            </a:r>
            <a:r>
              <a:rPr lang="ru-RU" b="1" dirty="0" smtClean="0">
                <a:solidFill>
                  <a:schemeClr val="tx1"/>
                </a:solidFill>
              </a:rPr>
              <a:t> километрах в десяти от районного центра.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На Камчатке много </a:t>
            </a:r>
            <a:r>
              <a:rPr lang="ru-RU" b="1" u="sng" dirty="0" smtClean="0">
                <a:solidFill>
                  <a:schemeClr val="tx1"/>
                </a:solidFill>
              </a:rPr>
              <a:t>горячих</a:t>
            </a:r>
            <a:r>
              <a:rPr lang="ru-RU" b="1" dirty="0" smtClean="0">
                <a:solidFill>
                  <a:schemeClr val="tx1"/>
                </a:solidFill>
              </a:rPr>
              <a:t> гейзеров.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Караван двигался по </a:t>
            </a:r>
            <a:r>
              <a:rPr lang="ru-RU" b="1" u="sng" dirty="0" smtClean="0">
                <a:solidFill>
                  <a:schemeClr val="tx1"/>
                </a:solidFill>
              </a:rPr>
              <a:t>песчаным</a:t>
            </a:r>
            <a:r>
              <a:rPr lang="ru-RU" b="1" dirty="0" smtClean="0">
                <a:solidFill>
                  <a:schemeClr val="tx1"/>
                </a:solidFill>
              </a:rPr>
              <a:t> барханам.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286256"/>
            <a:ext cx="1928793" cy="257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Слова из словосочетаний «заблудились» по теме «Фразеологизмы».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Ослиное сердце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Лебединая слепота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Змеиное упрямство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Каменное жало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Куриная борода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Козлиная песня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Перочинный зев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Таинственный нож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Львиный незнакомец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71678"/>
            <a:ext cx="328614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Просклонять числительное полтора поможет песенка «</a:t>
            </a:r>
            <a:r>
              <a:rPr lang="ru-RU" sz="3200" b="1" dirty="0" err="1" smtClean="0"/>
              <a:t>Радионяни</a:t>
            </a:r>
            <a:r>
              <a:rPr lang="ru-RU" sz="3200" b="1" dirty="0" smtClean="0"/>
              <a:t>».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Сочинили  песенку мы для детворы,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Чтобы даже в старости никогда не путала: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В Им. </a:t>
            </a:r>
            <a:r>
              <a:rPr lang="ru-RU" b="1" dirty="0" err="1" smtClean="0">
                <a:solidFill>
                  <a:schemeClr val="tx1"/>
                </a:solidFill>
              </a:rPr>
              <a:t>Вин.пишут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chemeClr val="tx1"/>
                </a:solidFill>
              </a:rPr>
              <a:t>полторы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В остальных падежах пишется полутора,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- А где полторы банки мёда стоят!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-Я знаю, но вам не скажу.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- </a:t>
            </a:r>
            <a:r>
              <a:rPr lang="ru-RU" b="1" u="sng" dirty="0" smtClean="0">
                <a:solidFill>
                  <a:schemeClr val="tx1"/>
                </a:solidFill>
              </a:rPr>
              <a:t>Полутора</a:t>
            </a:r>
            <a:r>
              <a:rPr lang="ru-RU" b="1" dirty="0" smtClean="0">
                <a:solidFill>
                  <a:schemeClr val="tx1"/>
                </a:solidFill>
              </a:rPr>
              <a:t> банок не видно в шкафу.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- Ищите, а я погляжу.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- К </a:t>
            </a:r>
            <a:r>
              <a:rPr lang="ru-RU" b="1" u="sng" dirty="0" smtClean="0">
                <a:solidFill>
                  <a:schemeClr val="tx1"/>
                </a:solidFill>
              </a:rPr>
              <a:t>полутора</a:t>
            </a:r>
            <a:r>
              <a:rPr lang="ru-RU" b="1" dirty="0" smtClean="0">
                <a:solidFill>
                  <a:schemeClr val="tx1"/>
                </a:solidFill>
              </a:rPr>
              <a:t> банкам ещё бы чайку.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- Найдите сначала хоть мёд!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14752"/>
            <a:ext cx="2286015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Омоформы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- Когда я </a:t>
            </a:r>
            <a:r>
              <a:rPr lang="ru-RU" b="1" u="sng" dirty="0" smtClean="0">
                <a:solidFill>
                  <a:schemeClr val="tx1"/>
                </a:solidFill>
              </a:rPr>
              <a:t>стаю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Станет речка </a:t>
            </a:r>
            <a:r>
              <a:rPr lang="ru-RU" b="1" u="sng" dirty="0" smtClean="0">
                <a:solidFill>
                  <a:schemeClr val="tx1"/>
                </a:solidFill>
              </a:rPr>
              <a:t>голубей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Потечёт, качая </a:t>
            </a:r>
            <a:r>
              <a:rPr lang="ru-RU" b="1" u="sng" dirty="0" smtClean="0">
                <a:solidFill>
                  <a:schemeClr val="tx1"/>
                </a:solidFill>
              </a:rPr>
              <a:t>стаю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Отражённых </a:t>
            </a:r>
            <a:r>
              <a:rPr lang="ru-RU" b="1" u="sng" dirty="0" smtClean="0">
                <a:solidFill>
                  <a:schemeClr val="tx1"/>
                </a:solidFill>
              </a:rPr>
              <a:t>голубей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Растопила бабка </a:t>
            </a:r>
            <a:r>
              <a:rPr lang="ru-RU" b="1" u="sng" dirty="0" smtClean="0">
                <a:solidFill>
                  <a:schemeClr val="tx1"/>
                </a:solidFill>
              </a:rPr>
              <a:t>печь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Будет </a:t>
            </a:r>
            <a:r>
              <a:rPr lang="ru-RU" b="1" dirty="0" err="1" smtClean="0">
                <a:solidFill>
                  <a:schemeClr val="tx1"/>
                </a:solidFill>
              </a:rPr>
              <a:t>пирожочки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u="sng" dirty="0" smtClean="0">
                <a:solidFill>
                  <a:schemeClr val="tx1"/>
                </a:solidFill>
              </a:rPr>
              <a:t>печь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небе </a:t>
            </a:r>
            <a:r>
              <a:rPr lang="ru-RU" b="1" u="sng" dirty="0" smtClean="0">
                <a:solidFill>
                  <a:schemeClr val="tx1"/>
                </a:solidFill>
              </a:rPr>
              <a:t>светило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Еще долго </a:t>
            </a:r>
            <a:r>
              <a:rPr lang="ru-RU" b="1" u="sng" dirty="0" smtClean="0">
                <a:solidFill>
                  <a:schemeClr val="tx1"/>
                </a:solidFill>
              </a:rPr>
              <a:t>светило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Пока не прилетел пчел </a:t>
            </a:r>
            <a:r>
              <a:rPr lang="ru-RU" b="1" u="sng" dirty="0" smtClean="0">
                <a:solidFill>
                  <a:schemeClr val="tx1"/>
                </a:solidFill>
              </a:rPr>
              <a:t>рой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Скорей подкоп под улей </a:t>
            </a:r>
            <a:r>
              <a:rPr lang="ru-RU" b="1" u="sng" dirty="0" smtClean="0">
                <a:solidFill>
                  <a:schemeClr val="tx1"/>
                </a:solidFill>
              </a:rPr>
              <a:t>рой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612" y="1928802"/>
            <a:ext cx="307659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Существительные.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         Мягкие и твердые шипящие.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 мягким знаком пишем </a:t>
            </a:r>
            <a:r>
              <a:rPr lang="ru-RU" b="1" u="sng" dirty="0" smtClean="0">
                <a:solidFill>
                  <a:schemeClr val="tx1"/>
                </a:solidFill>
              </a:rPr>
              <a:t>речь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Молодежь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вещь</a:t>
            </a:r>
            <a:r>
              <a:rPr lang="ru-RU" b="1" dirty="0" smtClean="0">
                <a:solidFill>
                  <a:schemeClr val="tx1"/>
                </a:solidFill>
              </a:rPr>
              <a:t>,  </a:t>
            </a:r>
            <a:r>
              <a:rPr lang="ru-RU" b="1" u="sng" dirty="0" smtClean="0">
                <a:solidFill>
                  <a:schemeClr val="tx1"/>
                </a:solidFill>
              </a:rPr>
              <a:t>горечь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печь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Мелочь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ложь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тишь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помощь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мышь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Без него – </a:t>
            </a:r>
            <a:r>
              <a:rPr lang="ru-RU" b="1" u="sng" dirty="0" smtClean="0">
                <a:solidFill>
                  <a:schemeClr val="tx1"/>
                </a:solidFill>
              </a:rPr>
              <a:t>гараж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камыш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Сторож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меч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чертёж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шалаш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Врач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товарищ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плащ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u="sng" dirty="0" smtClean="0">
                <a:solidFill>
                  <a:schemeClr val="tx1"/>
                </a:solidFill>
              </a:rPr>
              <a:t>палач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женском роде – мягкий знак,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Лишний он в мужском. Вот так.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286124"/>
            <a:ext cx="250029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Несклоняемые и неизменяемые.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Пони, домино, метро,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Какаду, пальто, бюро,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Кенгуру, фойе, кашне,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Гну, меню, пюре, пенсне –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Знайте</a:t>
            </a:r>
            <a:r>
              <a:rPr lang="ru-RU" b="1" dirty="0" smtClean="0">
                <a:solidFill>
                  <a:schemeClr val="tx1"/>
                </a:solidFill>
              </a:rPr>
              <a:t>: не склоняются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Совсем не изменяются. 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3116"/>
            <a:ext cx="24288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Игра «Редактор».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Даны предложения,  которые нужно исправить.</a:t>
            </a:r>
          </a:p>
          <a:p>
            <a:r>
              <a:rPr lang="ru-RU" b="1" dirty="0" smtClean="0"/>
              <a:t>Дубровский поймал крестьян Троекурова в своих лесах, кравших у него дрова.</a:t>
            </a:r>
          </a:p>
          <a:p>
            <a:r>
              <a:rPr lang="ru-RU" b="1" dirty="0" smtClean="0"/>
              <a:t>Листья падали под ноги, осыпавшиеся с деревьев.</a:t>
            </a:r>
          </a:p>
          <a:p>
            <a:r>
              <a:rPr lang="ru-RU" b="1" dirty="0" smtClean="0"/>
              <a:t>Хризантема, не </a:t>
            </a:r>
            <a:r>
              <a:rPr lang="ru-RU" b="1" dirty="0" err="1" smtClean="0"/>
              <a:t>боящая</a:t>
            </a:r>
            <a:r>
              <a:rPr lang="ru-RU" b="1" dirty="0" smtClean="0"/>
              <a:t> заморозков, считается постоянным спутником осени.</a:t>
            </a:r>
          </a:p>
          <a:p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1928826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Стихотворные упражнения: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3714776" cy="550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Безударный хитрый гласный: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Слышим мы его прекрасно,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письме какая буква?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 поможет нам наука: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Гласный ставь под ударенье,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развеять все сомненья!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Сосна, вода, дела, трава </a:t>
            </a:r>
            <a:r>
              <a:rPr lang="ru-RU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Проверить надо все слова.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Безударный гласный стоп!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Писать опасно.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Слуху вы не доверяйте </a:t>
            </a:r>
            <a:r>
              <a:rPr lang="ru-RU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Удареньем проверяйте: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Со'сны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во'ды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тра'вы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де'ло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теперь пишите смело!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Село, гнездо, сосна, весна </a:t>
            </a:r>
            <a:r>
              <a:rPr lang="ru-RU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из гласных не ясна.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857232"/>
            <a:ext cx="4357718" cy="6000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Порой в словах встречаются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Ужасные согласные –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Они не произносятся,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что писать, не ясно вам…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Чтобы знать, как писать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Надо слово изменять.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за звуком непонятным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Быстро гласную искать.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 чудесно, не прекрасно,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 ужасно и опасно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Букву «Т» писать напрасно.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Вам известно, как прелестно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Букву «Т» писать уместно.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Запоминай-ка: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Солнце, чувство, праздник,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Сердце и проказник,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Лестница и звездный,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Здравствуйте и поздний,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Злостный, неизвестный,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Местный, устный, честный,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Грустный и ненастный,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Радостный, несчастный,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500306"/>
            <a:ext cx="178591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Игра «Странные соответствия».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Заменить одну букву в следующих словах, чтобы получилось </a:t>
            </a:r>
            <a:r>
              <a:rPr lang="ru-RU" b="1" i="1" dirty="0" smtClean="0"/>
              <a:t>деепричастие</a:t>
            </a:r>
            <a:endParaRPr lang="ru-RU" dirty="0" smtClean="0"/>
          </a:p>
          <a:p>
            <a:r>
              <a:rPr lang="ru-RU" b="1" dirty="0" smtClean="0"/>
              <a:t>Молодая- молодея</a:t>
            </a:r>
          </a:p>
          <a:p>
            <a:r>
              <a:rPr lang="ru-RU" b="1" dirty="0" smtClean="0"/>
              <a:t>Гиря- горя</a:t>
            </a:r>
          </a:p>
          <a:p>
            <a:r>
              <a:rPr lang="ru-RU" b="1" dirty="0" smtClean="0"/>
              <a:t>Идея - имея</a:t>
            </a:r>
          </a:p>
          <a:p>
            <a:r>
              <a:rPr lang="ru-RU" b="1" dirty="0" smtClean="0"/>
              <a:t>Доля – деля</a:t>
            </a:r>
          </a:p>
          <a:p>
            <a:r>
              <a:rPr lang="ru-RU" b="1" dirty="0" smtClean="0"/>
              <a:t>Фея- рея</a:t>
            </a:r>
          </a:p>
          <a:p>
            <a:r>
              <a:rPr lang="ru-RU" b="1" dirty="0" smtClean="0"/>
              <a:t>Соя - сея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4" y="2976562"/>
            <a:ext cx="3071829" cy="252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/>
              <a:t>Образовать деепричастие от существительных, заменив одну букву: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sz="4400" b="1" dirty="0" smtClean="0"/>
              <a:t>Удав – (упав)</a:t>
            </a:r>
          </a:p>
          <a:p>
            <a:r>
              <a:rPr lang="ru-RU" sz="4400" b="1" dirty="0" smtClean="0"/>
              <a:t> Вол – (воя)</a:t>
            </a:r>
          </a:p>
          <a:p>
            <a:r>
              <a:rPr lang="ru-RU" sz="4400" b="1" dirty="0" smtClean="0"/>
              <a:t> Лак – (лая)</a:t>
            </a:r>
          </a:p>
          <a:p>
            <a:r>
              <a:rPr lang="ru-RU" sz="4400" b="1" dirty="0" smtClean="0"/>
              <a:t> Стол – (стоя)</a:t>
            </a:r>
          </a:p>
          <a:p>
            <a:r>
              <a:rPr lang="ru-RU" sz="4400" b="1" dirty="0" smtClean="0"/>
              <a:t> Век – (вея)</a:t>
            </a:r>
          </a:p>
          <a:p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00240"/>
            <a:ext cx="321471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Игра «Найди соответствие».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b="1" dirty="0" smtClean="0"/>
              <a:t>Несколько дней             Следует иметь в виду</a:t>
            </a:r>
          </a:p>
          <a:p>
            <a:pPr>
              <a:buNone/>
            </a:pPr>
            <a:r>
              <a:rPr lang="ru-RU" b="1" dirty="0" smtClean="0"/>
              <a:t>Из-за дождя         В течение нескольких дней</a:t>
            </a:r>
          </a:p>
          <a:p>
            <a:pPr>
              <a:buNone/>
            </a:pPr>
            <a:r>
              <a:rPr lang="ru-RU" b="1" dirty="0" smtClean="0"/>
              <a:t>Следует знать     Насчет ремонта</a:t>
            </a:r>
          </a:p>
          <a:p>
            <a:pPr>
              <a:buNone/>
            </a:pPr>
            <a:r>
              <a:rPr lang="ru-RU" b="1" dirty="0" smtClean="0"/>
              <a:t>О ремонте          Вследствие дождя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3357554" y="192880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857488" y="26431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14678" y="300037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857488" y="1857364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00298" y="314324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24" y="4143380"/>
            <a:ext cx="269082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Без шутки не обойтись…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Будильник громко играл мелодию: «Спи, моя радость, усни».</a:t>
            </a:r>
          </a:p>
          <a:p>
            <a:pPr lvl="0"/>
            <a:r>
              <a:rPr lang="ru-RU" b="1" dirty="0" smtClean="0"/>
              <a:t>«Дирекция школы  №25 приносит благодарность артистам, выступающим на школьном вечере; петуху, обезьяне, тюленю, козе и их руководителю  Т. </a:t>
            </a:r>
            <a:r>
              <a:rPr lang="ru-RU" b="1" dirty="0" err="1" smtClean="0"/>
              <a:t>Кнутобоеву</a:t>
            </a:r>
            <a:r>
              <a:rPr lang="ru-RU" b="1" dirty="0" smtClean="0"/>
              <a:t>».</a:t>
            </a:r>
          </a:p>
          <a:p>
            <a:pPr lvl="0"/>
            <a:r>
              <a:rPr lang="ru-RU" b="1" dirty="0" smtClean="0"/>
              <a:t>Сельскохозяйственный журнал: «Знание – силос»</a:t>
            </a:r>
          </a:p>
          <a:p>
            <a:pPr lvl="0"/>
            <a:r>
              <a:rPr lang="ru-RU" b="1" dirty="0" smtClean="0"/>
              <a:t>Улитка, не спеши, я задыхаюсь.</a:t>
            </a:r>
          </a:p>
          <a:p>
            <a:pPr lvl="0"/>
            <a:r>
              <a:rPr lang="ru-RU" b="1" dirty="0" smtClean="0"/>
              <a:t>Швейцар – царь дверей</a:t>
            </a:r>
          </a:p>
          <a:p>
            <a:r>
              <a:rPr lang="ru-RU" b="1" i="1" dirty="0" smtClean="0"/>
              <a:t> Задание: объяснить постановку знаков препинания.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Работа над лексическим значением слова.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</a:rPr>
              <a:t>Акв.ланг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Открытый или в закрытом помещении искусственный водоем, специально сооруженный для плавания, купания, для декоративных целей.</a:t>
            </a: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Аквар.ум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Сплетенные в виде цепи цветы и зелень, а также орнамент такой формы.</a:t>
            </a: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Б.ссейн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Искусственный водоем или стеклянный ящик с водой для содержания рыб, водных животных или растений.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Г.л.рея</a:t>
            </a:r>
          </a:p>
          <a:p>
            <a:r>
              <a:rPr lang="ru-RU" sz="1600" b="1" dirty="0" smtClean="0"/>
              <a:t>1) клеевые краски, разводимые  в воде;</a:t>
            </a:r>
          </a:p>
          <a:p>
            <a:r>
              <a:rPr lang="ru-RU" sz="1600" b="1" dirty="0" smtClean="0"/>
              <a:t>2) картина, написанная такими красками</a:t>
            </a: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Г.мнаст.ка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1) узкое крытое помещение, соединяющее части здания, а также длинный балкон вдоль здания;</a:t>
            </a:r>
          </a:p>
          <a:p>
            <a:r>
              <a:rPr lang="ru-RU" sz="1600" b="1" dirty="0" smtClean="0"/>
              <a:t>2) верхний ярус театра;</a:t>
            </a:r>
          </a:p>
          <a:p>
            <a:r>
              <a:rPr lang="ru-RU" sz="1600" b="1" dirty="0" smtClean="0"/>
              <a:t>3) длинный подземный ход в военных сооружениях, при горных работах.</a:t>
            </a: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Г.рлянда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Совокупность упражнений для физического развития организма.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Дополнить нужное существительное, </a:t>
            </a:r>
            <a:br>
              <a:rPr lang="ru-RU" sz="3200" b="1" dirty="0" smtClean="0"/>
            </a:br>
            <a:r>
              <a:rPr lang="ru-RU" sz="3200" b="1" dirty="0" smtClean="0"/>
              <a:t>которое должно начинаться с НЕ - 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Состояние земного тела, находящегося вне сил притяжения, - это (невесомость).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Вымысел, лживое сообщение – это (небылица)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Незнание, неосведомленность – это (неведение)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Невоспитанный, грубый человек – (невежа)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Малообразованный, а также несведущий  в чем – то – это (невежда)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Слабость, болезнь – (немощь)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Человек, настроенный к кому- либо неприязненно, - это (недоброжелательность)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Рифмованные упражнения. При или </a:t>
            </a:r>
            <a:r>
              <a:rPr lang="ru-RU" sz="4000" b="1" dirty="0" err="1" smtClean="0"/>
              <a:t>Пре</a:t>
            </a:r>
            <a:r>
              <a:rPr lang="ru-RU" sz="4000" b="1" dirty="0" smtClean="0"/>
              <a:t>? </a:t>
            </a:r>
            <a:r>
              <a:rPr lang="ru-RU" sz="4000" b="1" dirty="0" err="1" smtClean="0"/>
              <a:t>Пре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илиПри</a:t>
            </a:r>
            <a:r>
              <a:rPr lang="ru-RU" sz="4000" b="1" dirty="0" smtClean="0"/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 Это совсем не секрет.</a:t>
            </a:r>
          </a:p>
          <a:p>
            <a:r>
              <a:rPr lang="ru-RU" b="1" dirty="0" smtClean="0"/>
              <a:t>    На содержание слова смотри – </a:t>
            </a:r>
          </a:p>
          <a:p>
            <a:r>
              <a:rPr lang="ru-RU" b="1" dirty="0" smtClean="0"/>
              <a:t>    Сразу получишь  ответ.</a:t>
            </a:r>
          </a:p>
          <a:p>
            <a:r>
              <a:rPr lang="ru-RU" b="1" dirty="0" smtClean="0"/>
              <a:t>    Прибыл ли поезд, приплыл пароход,</a:t>
            </a:r>
          </a:p>
          <a:p>
            <a:r>
              <a:rPr lang="ru-RU" b="1" dirty="0" smtClean="0"/>
              <a:t>    Космонавт прилетел из Вселенной – </a:t>
            </a:r>
          </a:p>
          <a:p>
            <a:r>
              <a:rPr lang="ru-RU" b="1" dirty="0" smtClean="0"/>
              <a:t>    Обо всех, кто придет, прилетит, приплывет, </a:t>
            </a:r>
          </a:p>
          <a:p>
            <a:r>
              <a:rPr lang="ru-RU" b="1" dirty="0" smtClean="0"/>
              <a:t>    Пишется При, несомненно. </a:t>
            </a:r>
          </a:p>
          <a:p>
            <a:r>
              <a:rPr lang="ru-RU" b="1" dirty="0" smtClean="0"/>
              <a:t>    При или </a:t>
            </a:r>
            <a:r>
              <a:rPr lang="ru-RU" b="1" dirty="0" err="1" smtClean="0"/>
              <a:t>Пре</a:t>
            </a:r>
            <a:r>
              <a:rPr lang="ru-RU" b="1" dirty="0" smtClean="0"/>
              <a:t>? </a:t>
            </a:r>
            <a:r>
              <a:rPr lang="ru-RU" b="1" dirty="0" err="1" smtClean="0"/>
              <a:t>Пре</a:t>
            </a:r>
            <a:r>
              <a:rPr lang="ru-RU" b="1" dirty="0" smtClean="0"/>
              <a:t> или При?</a:t>
            </a:r>
          </a:p>
          <a:p>
            <a:r>
              <a:rPr lang="ru-RU" b="1" dirty="0" smtClean="0"/>
              <a:t>    Это совсем не секрет.</a:t>
            </a:r>
          </a:p>
          <a:p>
            <a:r>
              <a:rPr lang="ru-RU" b="1" dirty="0" smtClean="0"/>
              <a:t>    На содержание слова смотри – </a:t>
            </a:r>
          </a:p>
          <a:p>
            <a:r>
              <a:rPr lang="ru-RU" b="1" dirty="0" smtClean="0"/>
              <a:t>    Сразу получишь ответ.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0112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-285784" y="357166"/>
            <a:ext cx="8429684" cy="6286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Вкусный, гласный, интересный,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Безопасный и небесный,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И чудесный, и прекрасный,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И ужасный, и опасный –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Этих слов не забывайте,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Букву «Т» в них не вставляйте!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6578" y="2500306"/>
            <a:ext cx="235742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Игра- считалочка «Слово пол- и слово полу-»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Жила веселая семья: три забияки-воробья.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тротуаре всей семьей они ведут смертельный бой.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 воробья-соседа отбили (пол) обеда,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 у синицы-крошки украли (пол) лепешки,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 строгой </a:t>
            </a:r>
            <a:r>
              <a:rPr lang="ru-RU" b="1" dirty="0" err="1" smtClean="0">
                <a:solidFill>
                  <a:schemeClr val="tx1"/>
                </a:solidFill>
              </a:rPr>
              <a:t>ужки-мамы</a:t>
            </a:r>
            <a:r>
              <a:rPr lang="ru-RU" b="1" dirty="0" smtClean="0">
                <a:solidFill>
                  <a:schemeClr val="tx1"/>
                </a:solidFill>
              </a:rPr>
              <a:t> стащили (пол) банана,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(Пол) яблока, (пол) груши,          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 мышки – (пол) ватрушки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Отбили – и взлетели подсчитывать потери.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Отец чирикает: «Добро! Мы, воробьи, упрямы –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 сына выдрали перо и (пол) хвоста у мамы.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86256"/>
            <a:ext cx="14287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 еще на всякий случай: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Выучи стихотворение,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Повторяй его всегда: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Зорька – </a:t>
            </a:r>
            <a:r>
              <a:rPr lang="ru-RU" b="1" u="sng" dirty="0" smtClean="0">
                <a:solidFill>
                  <a:schemeClr val="tx1"/>
                </a:solidFill>
              </a:rPr>
              <a:t>О </a:t>
            </a:r>
            <a:r>
              <a:rPr lang="ru-RU" b="1" dirty="0" smtClean="0">
                <a:solidFill>
                  <a:schemeClr val="tx1"/>
                </a:solidFill>
              </a:rPr>
              <a:t>под ударением –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Безударная – заря,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 еще полезно помнить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Безударный корень –гор-: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Догорает солнца лучик,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Разгорается костер.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Букву А пишите смело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Вы в ударном корне –</a:t>
            </a:r>
            <a:r>
              <a:rPr lang="ru-RU" b="1" dirty="0" err="1" smtClean="0">
                <a:solidFill>
                  <a:schemeClr val="tx1"/>
                </a:solidFill>
              </a:rPr>
              <a:t>гар</a:t>
            </a:r>
            <a:r>
              <a:rPr lang="ru-RU" b="1" dirty="0" smtClean="0">
                <a:solidFill>
                  <a:schemeClr val="tx1"/>
                </a:solidFill>
              </a:rPr>
              <a:t>-: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Гарью пахнет, а на пляже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Замечательный загар!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Стихотворение- алгоритм написание слов с корнем –</a:t>
            </a:r>
            <a:r>
              <a:rPr lang="ru-RU" sz="2800" b="1" dirty="0" err="1" smtClean="0">
                <a:solidFill>
                  <a:srgbClr val="FF0000"/>
                </a:solidFill>
              </a:rPr>
              <a:t>бер</a:t>
            </a:r>
            <a:r>
              <a:rPr lang="ru-RU" sz="2800" b="1" dirty="0" smtClean="0">
                <a:solidFill>
                  <a:srgbClr val="FF0000"/>
                </a:solidFill>
              </a:rPr>
              <a:t>-, -</a:t>
            </a:r>
            <a:r>
              <a:rPr lang="ru-RU" sz="2800" b="1" dirty="0" err="1" smtClean="0">
                <a:solidFill>
                  <a:srgbClr val="FF0000"/>
                </a:solidFill>
              </a:rPr>
              <a:t>бир</a:t>
            </a:r>
            <a:r>
              <a:rPr lang="ru-RU" sz="2800" b="1" dirty="0" smtClean="0">
                <a:solidFill>
                  <a:srgbClr val="FF0000"/>
                </a:solidFill>
              </a:rPr>
              <a:t>-, -мер-, -мир-, -тер-, -тир-, -</a:t>
            </a:r>
            <a:r>
              <a:rPr lang="ru-RU" sz="2800" b="1" dirty="0" err="1" smtClean="0">
                <a:solidFill>
                  <a:srgbClr val="FF0000"/>
                </a:solidFill>
              </a:rPr>
              <a:t>кас</a:t>
            </a:r>
            <a:r>
              <a:rPr lang="ru-RU" sz="2800" b="1" dirty="0" smtClean="0">
                <a:solidFill>
                  <a:srgbClr val="FF0000"/>
                </a:solidFill>
              </a:rPr>
              <a:t>-, -кос-: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Если есть за корнем </a:t>
            </a:r>
            <a:r>
              <a:rPr lang="ru-RU" b="1" u="sng" dirty="0" smtClean="0">
                <a:solidFill>
                  <a:schemeClr val="tx1"/>
                </a:solidFill>
              </a:rPr>
              <a:t>а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корне будет и всегда,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Вот пример, запоминай: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Ноги вытер? Вытирай!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Чтобы нам не ошибаться,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Когда –</a:t>
            </a:r>
            <a:r>
              <a:rPr lang="ru-RU" b="1" dirty="0" err="1" smtClean="0">
                <a:solidFill>
                  <a:schemeClr val="tx1"/>
                </a:solidFill>
              </a:rPr>
              <a:t>кас</a:t>
            </a:r>
            <a:r>
              <a:rPr lang="ru-RU" b="1" dirty="0" smtClean="0">
                <a:solidFill>
                  <a:schemeClr val="tx1"/>
                </a:solidFill>
              </a:rPr>
              <a:t>- должен написаться,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 когда напишем –кос-,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Мы ответим на вопрос: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Есть за корнем суффикс – а?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b="1" dirty="0" err="1" smtClean="0">
                <a:solidFill>
                  <a:schemeClr val="tx1"/>
                </a:solidFill>
              </a:rPr>
              <a:t>Кас</a:t>
            </a:r>
            <a:r>
              <a:rPr lang="ru-RU" b="1" dirty="0" smtClean="0">
                <a:solidFill>
                  <a:schemeClr val="tx1"/>
                </a:solidFill>
              </a:rPr>
              <a:t>-  - напишем мы всегда,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-Кос-  - напишем мы когда,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Когда нет за корнем –а-.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85926"/>
            <a:ext cx="36433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Литературные тропы.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 метафоре: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Называя месяц </a:t>
            </a:r>
            <a:r>
              <a:rPr lang="ru-RU" b="1" u="sng" dirty="0" smtClean="0">
                <a:solidFill>
                  <a:schemeClr val="tx1"/>
                </a:solidFill>
              </a:rPr>
              <a:t>лампою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Называя голос </a:t>
            </a:r>
            <a:r>
              <a:rPr lang="ru-RU" b="1" u="sng" dirty="0" smtClean="0">
                <a:solidFill>
                  <a:schemeClr val="tx1"/>
                </a:solidFill>
              </a:rPr>
              <a:t>арфою,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Мы совсем не ошибаемся,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 используем метафору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Об эпитете: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Взор пылающий, томный рассвет,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u="sng" dirty="0" smtClean="0">
                <a:solidFill>
                  <a:schemeClr val="tx1"/>
                </a:solidFill>
              </a:rPr>
              <a:t>Робкий ветер</a:t>
            </a:r>
            <a:r>
              <a:rPr lang="ru-RU" b="1" dirty="0" smtClean="0">
                <a:solidFill>
                  <a:schemeClr val="tx1"/>
                </a:solidFill>
              </a:rPr>
              <a:t> – здесь каждый увидит: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Применил ты, почти как поэт,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Троп, который зовется эпитет.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34289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14282" y="285728"/>
            <a:ext cx="4714908" cy="6572272"/>
          </a:xfrm>
          <a:prstGeom prst="vertic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сравнении: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Как, словно, будто, точно </a:t>
            </a:r>
            <a:r>
              <a:rPr lang="ru-RU" sz="24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сравниваем всех: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месяц,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подковка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Задачка,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орех,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лента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вьется речка,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Шоссе,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серпантин,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Горячий,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печка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мягкий,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ватин.</a:t>
            </a:r>
            <a:endParaRPr lang="ru-RU" sz="2400" b="1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286248" y="357166"/>
            <a:ext cx="4714876" cy="578647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метонимии: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Выпил чашку, скушал тарелочку,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Вымыл с </a:t>
            </a:r>
            <a:r>
              <a:rPr lang="ru-RU" sz="2000" b="1" u="sng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Кометом</a:t>
            </a:r>
            <a:r>
              <a:rPr lang="ru-RU" sz="2000" b="1" u="sng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чешский хрусталь,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Вынул Пушкина, взял Достоевского </a:t>
            </a:r>
            <a:r>
              <a:rPr lang="ru-RU" sz="2000" b="1" u="sng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немного при этом устал.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по смежности вместо имени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Называешь другие слова </a:t>
            </a:r>
            <a:r>
              <a:rPr lang="ru-RU" sz="20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 это была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метонимия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Метонимия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была.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429264"/>
            <a:ext cx="221454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57166"/>
            <a:ext cx="1428759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«Найди сорняк и вырви с корнем».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Морской, море, мореплаватель, уморился, заморский.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Заложить, ложка, положение, предложение, переложить.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Водник, водяной, водитель, водолечебница, водоворот.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285992"/>
            <a:ext cx="2786050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288</TotalTime>
  <Words>1552</Words>
  <Application>Microsoft Office PowerPoint</Application>
  <PresentationFormat>Экран (4:3)</PresentationFormat>
  <Paragraphs>271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Сообщение на тему: «Воспитание интереса на уроках русского языка».</vt:lpstr>
      <vt:lpstr>Стихотворные упражнения:</vt:lpstr>
      <vt:lpstr>Слайд 3</vt:lpstr>
      <vt:lpstr>Игра- считалочка «Слово пол- и слово полу-»</vt:lpstr>
      <vt:lpstr>И еще на всякий случай:</vt:lpstr>
      <vt:lpstr>Стихотворение- алгоритм написание слов с корнем –бер-, -бир-, -мер-, -мир-, -тер-, -тир-, -кас-, -кос-:</vt:lpstr>
      <vt:lpstr>Литературные тропы.</vt:lpstr>
      <vt:lpstr>Слайд 8</vt:lpstr>
      <vt:lpstr>Игра «Найди сорняк и вырви с корнем».</vt:lpstr>
      <vt:lpstr>Игра «Переводчик». </vt:lpstr>
      <vt:lpstr>Игра «Ручеек».</vt:lpstr>
      <vt:lpstr>Работа с сигнальными карточками.</vt:lpstr>
      <vt:lpstr>Что лишнее?</vt:lpstr>
      <vt:lpstr>Слова из словосочетаний «заблудились» по теме «Фразеологизмы».</vt:lpstr>
      <vt:lpstr>Просклонять числительное полтора поможет песенка «Радионяни».</vt:lpstr>
      <vt:lpstr>Омоформы.</vt:lpstr>
      <vt:lpstr>Существительные.          Мягкие и твердые шипящие. </vt:lpstr>
      <vt:lpstr>Несклоняемые и неизменяемые. </vt:lpstr>
      <vt:lpstr>Игра «Редактор».</vt:lpstr>
      <vt:lpstr>Игра «Странные соответствия».</vt:lpstr>
      <vt:lpstr>Образовать деепричастие от существительных, заменив одну букву: </vt:lpstr>
      <vt:lpstr>Игра «Найди соответствие».</vt:lpstr>
      <vt:lpstr>Без шутки не обойтись…</vt:lpstr>
      <vt:lpstr>Работа над лексическим значением слова. </vt:lpstr>
      <vt:lpstr>Дополнить нужное существительное,  которое должно начинаться с НЕ -   </vt:lpstr>
      <vt:lpstr> Рифмованные упражнения. При или Пре? Пре илиПри? 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2012-11-07T08:12:06Z</dcterms:created>
  <dcterms:modified xsi:type="dcterms:W3CDTF">2012-11-07T13:52:10Z</dcterms:modified>
</cp:coreProperties>
</file>