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B8723-65D2-4705-BFB9-8FEEC7A4F53E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1F3E2-7774-460D-AC34-501810C8F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ACBE9-7676-44A1-BD2E-59D21017268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ACBE9-7676-44A1-BD2E-59D21017268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0C337-D931-43D2-8AC1-23B65FC0CCB1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79668-E6EB-4138-938E-1077752AA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png"/><Relationship Id="rId18" Type="http://schemas.openxmlformats.org/officeDocument/2006/relationships/image" Target="../media/image13.gif"/><Relationship Id="rId26" Type="http://schemas.openxmlformats.org/officeDocument/2006/relationships/slide" Target="slide4.xml"/><Relationship Id="rId3" Type="http://schemas.openxmlformats.org/officeDocument/2006/relationships/audio" Target="../media/audio3.wav"/><Relationship Id="rId21" Type="http://schemas.openxmlformats.org/officeDocument/2006/relationships/image" Target="../media/image16.jpeg"/><Relationship Id="rId7" Type="http://schemas.openxmlformats.org/officeDocument/2006/relationships/image" Target="../media/image2.jpeg"/><Relationship Id="rId12" Type="http://schemas.openxmlformats.org/officeDocument/2006/relationships/image" Target="../media/image7.png"/><Relationship Id="rId17" Type="http://schemas.openxmlformats.org/officeDocument/2006/relationships/image" Target="../media/image12.gif"/><Relationship Id="rId25" Type="http://schemas.openxmlformats.org/officeDocument/2006/relationships/image" Target="../media/image20.gif"/><Relationship Id="rId2" Type="http://schemas.openxmlformats.org/officeDocument/2006/relationships/audio" Target="../media/audio2.wav"/><Relationship Id="rId16" Type="http://schemas.openxmlformats.org/officeDocument/2006/relationships/image" Target="../media/image11.gif"/><Relationship Id="rId20" Type="http://schemas.openxmlformats.org/officeDocument/2006/relationships/image" Target="../media/image15.gif"/><Relationship Id="rId1" Type="http://schemas.openxmlformats.org/officeDocument/2006/relationships/audio" Target="../media/audio1.wav"/><Relationship Id="rId6" Type="http://schemas.openxmlformats.org/officeDocument/2006/relationships/image" Target="../media/image1.png"/><Relationship Id="rId11" Type="http://schemas.openxmlformats.org/officeDocument/2006/relationships/image" Target="../media/image6.gif"/><Relationship Id="rId24" Type="http://schemas.openxmlformats.org/officeDocument/2006/relationships/image" Target="../media/image19.gif"/><Relationship Id="rId5" Type="http://schemas.openxmlformats.org/officeDocument/2006/relationships/notesSlide" Target="../notesSlides/notesSlide1.xml"/><Relationship Id="rId15" Type="http://schemas.openxmlformats.org/officeDocument/2006/relationships/image" Target="../media/image10.jpeg"/><Relationship Id="rId23" Type="http://schemas.openxmlformats.org/officeDocument/2006/relationships/image" Target="../media/image18.jpeg"/><Relationship Id="rId10" Type="http://schemas.openxmlformats.org/officeDocument/2006/relationships/image" Target="../media/image5.jpeg"/><Relationship Id="rId19" Type="http://schemas.openxmlformats.org/officeDocument/2006/relationships/image" Target="../media/image14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jpeg"/><Relationship Id="rId14" Type="http://schemas.openxmlformats.org/officeDocument/2006/relationships/image" Target="../media/image9.png"/><Relationship Id="rId22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Ассоциативный словарь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для 7 класса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еальный 1.wav">
            <a:hlinkClick r:id="" action="ppaction://media"/>
          </p:cNvPr>
          <p:cNvPicPr>
            <a:picLocks noRot="1" noChangeAspect="1"/>
          </p:cNvPicPr>
          <p:nvPr>
            <a:wavAudioFile r:embed="rId1" name="Реальный 1.wav"/>
          </p:nvPr>
        </p:nvPicPr>
        <p:blipFill>
          <a:blip r:embed="rId6"/>
          <a:stretch>
            <a:fillRect/>
          </a:stretch>
        </p:blipFill>
        <p:spPr>
          <a:xfrm>
            <a:off x="8001024" y="642918"/>
            <a:ext cx="304800" cy="304800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2357422" y="142852"/>
            <a:ext cx="4143404" cy="785818"/>
          </a:xfrm>
          <a:prstGeom prst="roundRect">
            <a:avLst/>
          </a:prstGeom>
          <a:solidFill>
            <a:srgbClr val="0DDEE3">
              <a:alpha val="24706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АЛЬНЫЙ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71546"/>
            <a:ext cx="42148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рвы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1828 г в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«Московском 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стник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ПЕРЕНЕСЕНО\Творческая группа Орфогр словарь\7 кл\реальный\рисунки\1v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2071678"/>
            <a:ext cx="1601943" cy="26432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6314" y="1142984"/>
            <a:ext cx="40719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30-40-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годы 19 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 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 употр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бля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  А.И.Г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рц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D:\ПЕРЕНЕСЕНО\Творческая группа Орфогр словарь\7 кл\реальный\рисунки\былоеч м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214942" y="2500306"/>
            <a:ext cx="1618517" cy="2500330"/>
          </a:xfrm>
          <a:prstGeom prst="rect">
            <a:avLst/>
          </a:prstGeom>
          <a:noFill/>
        </p:spPr>
      </p:pic>
      <p:pic>
        <p:nvPicPr>
          <p:cNvPr id="8" name="Picture 8" descr="D:\ПЕРЕНЕСЕНО\Творческая группа Орфогр словарь\7 кл\реальный\рисунки\колок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000892" y="2500306"/>
            <a:ext cx="1884363" cy="2514600"/>
          </a:xfrm>
          <a:prstGeom prst="rect">
            <a:avLst/>
          </a:prstGeom>
          <a:noFill/>
        </p:spPr>
      </p:pic>
      <p:pic>
        <p:nvPicPr>
          <p:cNvPr id="9" name="Picture 10" descr="D:\ПЕРЕНЕСЕНО\Творческая группа Орфогр словарь\7 кл\реальный\рисунки\герц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071678"/>
            <a:ext cx="2008837" cy="264320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357290" y="4857760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«Грязный мир р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ального…»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429264"/>
            <a:ext cx="878687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чтательный романтизм стал н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навид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 новое направл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ние за его р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ализм».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72396" y="500042"/>
            <a:ext cx="928694" cy="500066"/>
          </a:xfrm>
          <a:prstGeom prst="rect">
            <a:avLst/>
          </a:prstGeom>
          <a:solidFill>
            <a:srgbClr val="87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2"/>
          <p:cNvGrpSpPr/>
          <p:nvPr/>
        </p:nvGrpSpPr>
        <p:grpSpPr>
          <a:xfrm>
            <a:off x="7000892" y="285728"/>
            <a:ext cx="1785950" cy="714380"/>
            <a:chOff x="6715140" y="214290"/>
            <a:chExt cx="1785950" cy="714380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6715140" y="214290"/>
              <a:ext cx="1785950" cy="714380"/>
            </a:xfrm>
            <a:prstGeom prst="round2DiagRect">
              <a:avLst>
                <a:gd name="adj1" fmla="val 37553"/>
                <a:gd name="adj2" fmla="val 0"/>
              </a:avLst>
            </a:prstGeom>
            <a:ln w="381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История слова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0" name="Picture 2" descr="D:\ПЕРЕНЕСЕНО\Творческая группа Орфогр словарь\7 кл\реальный\рисунки\рука.gif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715140" y="428604"/>
              <a:ext cx="523872" cy="476724"/>
            </a:xfrm>
            <a:prstGeom prst="rect">
              <a:avLst/>
            </a:prstGeom>
            <a:noFill/>
          </p:spPr>
        </p:pic>
      </p:grpSp>
      <p:sp>
        <p:nvSpPr>
          <p:cNvPr id="21" name="Скругленный прямоугольник 20"/>
          <p:cNvSpPr/>
          <p:nvPr/>
        </p:nvSpPr>
        <p:spPr>
          <a:xfrm>
            <a:off x="285720" y="1000108"/>
            <a:ext cx="2000264" cy="785818"/>
          </a:xfrm>
          <a:prstGeom prst="roundRect">
            <a:avLst/>
          </a:prstGeom>
          <a:solidFill>
            <a:srgbClr val="00B0F0">
              <a:alpha val="17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слова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1861 года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44" y="3714752"/>
            <a:ext cx="8858312" cy="1857388"/>
          </a:xfrm>
          <a:prstGeom prst="round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альный - отв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чающий д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йствительности, отражающий д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йствительность, д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йствительный,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существующий на самом д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ле.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6286512" y="0"/>
            <a:ext cx="2857488" cy="2643206"/>
          </a:xfrm>
          <a:prstGeom prst="verticalScroll">
            <a:avLst>
              <a:gd name="adj" fmla="val 10403"/>
            </a:avLst>
          </a:prstGeom>
          <a:solidFill>
            <a:srgbClr val="00B0F0">
              <a:alpha val="14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1861 год – 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отм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 к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постного права 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России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5572140"/>
            <a:ext cx="86439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постное право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ально существовало в России до 1861 года.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14612" y="1065926"/>
            <a:ext cx="2857520" cy="360000"/>
          </a:xfrm>
          <a:prstGeom prst="round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АЛЬНОСТЬ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14612" y="1494554"/>
            <a:ext cx="2071702" cy="360000"/>
          </a:xfrm>
          <a:prstGeom prst="round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АЛИЗМ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714612" y="1925992"/>
            <a:ext cx="2071702" cy="360000"/>
          </a:xfrm>
          <a:prstGeom prst="round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АЛИСТ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714612" y="2786058"/>
            <a:ext cx="3500462" cy="360000"/>
          </a:xfrm>
          <a:prstGeom prst="round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АЛИЗОВЫВАТЬ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714612" y="2357430"/>
            <a:ext cx="2857520" cy="360000"/>
          </a:xfrm>
          <a:prstGeom prst="round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АЛИЗАЦИЯ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714612" y="3214686"/>
            <a:ext cx="3500462" cy="360000"/>
          </a:xfrm>
          <a:prstGeom prst="round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АЛИСТИЧНЫЙ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Реальный 2 фр.wav">
            <a:hlinkClick r:id="" action="ppaction://media"/>
          </p:cNvPr>
          <p:cNvPicPr>
            <a:picLocks noRot="1" noChangeAspect="1"/>
          </p:cNvPicPr>
          <p:nvPr>
            <a:wavAudioFile r:embed="rId2" name="Реальный 2 фр.wav"/>
          </p:nvPr>
        </p:nvPicPr>
        <p:blipFill>
          <a:blip r:embed="rId12"/>
          <a:stretch>
            <a:fillRect/>
          </a:stretch>
        </p:blipFill>
        <p:spPr>
          <a:xfrm>
            <a:off x="1785918" y="428604"/>
            <a:ext cx="304800" cy="30480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500166" y="285728"/>
            <a:ext cx="714380" cy="500066"/>
          </a:xfrm>
          <a:prstGeom prst="rect">
            <a:avLst/>
          </a:prstGeom>
          <a:solidFill>
            <a:srgbClr val="87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еальный фр 3.wav">
            <a:hlinkClick r:id="" action="ppaction://media"/>
          </p:cNvPr>
          <p:cNvPicPr>
            <a:picLocks noRot="1" noChangeAspect="1"/>
          </p:cNvPicPr>
          <p:nvPr>
            <a:wavAudioFile r:embed="rId3" name="Реальный фр 3.wav"/>
          </p:nvPr>
        </p:nvPicPr>
        <p:blipFill>
          <a:blip r:embed="rId13"/>
          <a:stretch>
            <a:fillRect/>
          </a:stretch>
        </p:blipFill>
        <p:spPr>
          <a:xfrm>
            <a:off x="642910" y="285728"/>
            <a:ext cx="304800" cy="304800"/>
          </a:xfrm>
          <a:prstGeom prst="rect">
            <a:avLst/>
          </a:prstGeom>
        </p:spPr>
      </p:pic>
      <p:grpSp>
        <p:nvGrpSpPr>
          <p:cNvPr id="13" name="Группа 32"/>
          <p:cNvGrpSpPr/>
          <p:nvPr/>
        </p:nvGrpSpPr>
        <p:grpSpPr>
          <a:xfrm>
            <a:off x="214282" y="2357430"/>
            <a:ext cx="3429024" cy="2357454"/>
            <a:chOff x="3071802" y="1214422"/>
            <a:chExt cx="3429024" cy="2357454"/>
          </a:xfrm>
        </p:grpSpPr>
        <p:sp>
          <p:nvSpPr>
            <p:cNvPr id="34" name="Облако 33"/>
            <p:cNvSpPr/>
            <p:nvPr/>
          </p:nvSpPr>
          <p:spPr>
            <a:xfrm>
              <a:off x="3071802" y="1214422"/>
              <a:ext cx="3429024" cy="2357454"/>
            </a:xfrm>
            <a:prstGeom prst="cloud">
              <a:avLst/>
            </a:prstGeom>
            <a:solidFill>
              <a:srgbClr val="0DDEE3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Picture 6" descr="D:\ПЕРЕНЕСЕНО\Творческая группа Орфогр словарь\7 кл\реальный\рисунки\7 аадоктор-девочка.pn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4357686" y="1571612"/>
              <a:ext cx="857256" cy="1561949"/>
            </a:xfrm>
            <a:prstGeom prst="rect">
              <a:avLst/>
            </a:prstGeom>
            <a:noFill/>
          </p:spPr>
        </p:pic>
        <p:pic>
          <p:nvPicPr>
            <p:cNvPr id="36" name="Picture 3" descr="D:\ПЕРЕНЕСЕНО\Творческая группа Орфогр словарь\7 кл\реальный\рисунки\шапа дррок.jpg"/>
            <p:cNvPicPr>
              <a:picLocks noChangeAspect="1" noChangeArrowheads="1"/>
            </p:cNvPicPr>
            <p:nvPr/>
          </p:nvPicPr>
          <p:blipFill>
            <a:blip r:embed="rId1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220117">
              <a:off x="4430994" y="1384941"/>
              <a:ext cx="843215" cy="632411"/>
            </a:xfrm>
            <a:prstGeom prst="rect">
              <a:avLst/>
            </a:prstGeom>
            <a:noFill/>
          </p:spPr>
        </p:pic>
        <p:pic>
          <p:nvPicPr>
            <p:cNvPr id="37" name="Picture 4" descr="D:\ПЕРЕНЕСЕНО\Творческая группа Орфогр словарь\7 кл\реальный\рисунки\фл.gif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43306" y="1571612"/>
              <a:ext cx="642942" cy="726524"/>
            </a:xfrm>
            <a:prstGeom prst="rect">
              <a:avLst/>
            </a:prstGeom>
            <a:noFill/>
          </p:spPr>
        </p:pic>
        <p:pic>
          <p:nvPicPr>
            <p:cNvPr id="38" name="Picture 5" descr="D:\ПЕРЕНЕСЕНО\Творческая группа Орфогр словарь\7 кл\реальный\рисунки\ф.gif"/>
            <p:cNvPicPr>
              <a:picLocks noChangeAspect="1" noChangeArrowheads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3504" y="1285860"/>
              <a:ext cx="857256" cy="1345892"/>
            </a:xfrm>
            <a:prstGeom prst="rect">
              <a:avLst/>
            </a:prstGeom>
            <a:noFill/>
          </p:spPr>
        </p:pic>
        <p:pic>
          <p:nvPicPr>
            <p:cNvPr id="39" name="Picture 6" descr="D:\ПЕРЕНЕСЕНО\Творческая группа Орфогр словарь\7 кл\реальный\рисунки\Безммммимени-5.gif"/>
            <p:cNvPicPr>
              <a:picLocks noChangeAspect="1" noChangeArrowheads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2357430"/>
              <a:ext cx="952500" cy="914400"/>
            </a:xfrm>
            <a:prstGeom prst="rect">
              <a:avLst/>
            </a:prstGeom>
            <a:noFill/>
          </p:spPr>
        </p:pic>
      </p:grpSp>
      <p:pic>
        <p:nvPicPr>
          <p:cNvPr id="40" name="Picture 8" descr="D:\ПЕРЕНЕСЕНО\Творческая группа Орфогр словарь\7 кл\реальный\рисунки\дневник.jpg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3786182" y="3286124"/>
            <a:ext cx="1714512" cy="2097420"/>
          </a:xfrm>
          <a:prstGeom prst="rect">
            <a:avLst/>
          </a:prstGeom>
          <a:noFill/>
        </p:spPr>
      </p:pic>
      <p:pic>
        <p:nvPicPr>
          <p:cNvPr id="41" name="Picture 9" descr="D:\ПЕРЕНЕСЕНО\Творческая группа Орфогр словарь\7 кл\реальный\рисунки\вв.gif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4286256"/>
            <a:ext cx="2836509" cy="1928826"/>
          </a:xfrm>
          <a:prstGeom prst="rect">
            <a:avLst/>
          </a:prstGeom>
          <a:noFill/>
        </p:spPr>
      </p:pic>
      <p:pic>
        <p:nvPicPr>
          <p:cNvPr id="42" name="Picture 7" descr="D:\ПЕРЕНЕСЕНО\Творческая группа Орфогр словарь\7 кл\реальный\рисунки\двойка.jpg"/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4572000" y="5143512"/>
            <a:ext cx="1598572" cy="1071570"/>
          </a:xfrm>
          <a:prstGeom prst="ellipse">
            <a:avLst/>
          </a:prstGeom>
          <a:noFill/>
        </p:spPr>
      </p:pic>
      <p:pic>
        <p:nvPicPr>
          <p:cNvPr id="43" name="Picture 6" descr="D:\ПЕРЕНЕСЕНО\Творческая группа Орфогр словарь\7 кл\реальный\рисунки\22222.jpg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3214678" y="5143512"/>
            <a:ext cx="1143008" cy="1143008"/>
          </a:xfrm>
          <a:prstGeom prst="ellipse">
            <a:avLst/>
          </a:prstGeom>
          <a:noFill/>
        </p:spPr>
      </p:pic>
      <p:sp>
        <p:nvSpPr>
          <p:cNvPr id="44" name="Прямоугольник 43"/>
          <p:cNvSpPr/>
          <p:nvPr/>
        </p:nvSpPr>
        <p:spPr>
          <a:xfrm>
            <a:off x="285688" y="1928802"/>
            <a:ext cx="885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альная м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чта при 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жном отношении к д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6215082"/>
            <a:ext cx="3122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альные оц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нки.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" name="Picture 2" descr="D:\ПЕРЕНЕСЕНО\Творческая группа Орфогр словарь\7 кл\реальный\рисунки\самммм.jp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6500826" y="2428868"/>
            <a:ext cx="2286016" cy="2286016"/>
          </a:xfrm>
          <a:prstGeom prst="cloud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</p:pic>
      <p:pic>
        <p:nvPicPr>
          <p:cNvPr id="47" name="Picture 2" descr="D:\ПЕРЕНЕСЕНО\Творческая группа Орфогр словарь\7 кл\реальный\рисунки\5.gif"/>
          <p:cNvPicPr>
            <a:picLocks noChangeAspect="1" noChangeArrowheads="1" noCrop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214282" y="4643446"/>
            <a:ext cx="2571768" cy="1857388"/>
          </a:xfrm>
          <a:prstGeom prst="rect">
            <a:avLst/>
          </a:prstGeom>
          <a:noFill/>
        </p:spPr>
      </p:pic>
      <p:pic>
        <p:nvPicPr>
          <p:cNvPr id="48" name="Picture 3" descr="D:\ПЕРЕНЕСЕНО\Творческая группа Орфогр словарь\7 кл\реальный\рисунки\й.gif"/>
          <p:cNvPicPr>
            <a:picLocks noChangeAspect="1" noChangeArrowheads="1" noCrop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857760"/>
            <a:ext cx="1953494" cy="1790703"/>
          </a:xfrm>
          <a:prstGeom prst="rect">
            <a:avLst/>
          </a:prstGeom>
          <a:noFill/>
        </p:spPr>
      </p:pic>
      <p:sp>
        <p:nvSpPr>
          <p:cNvPr id="49" name="Скругленный прямоугольник 48"/>
          <p:cNvSpPr/>
          <p:nvPr/>
        </p:nvSpPr>
        <p:spPr>
          <a:xfrm>
            <a:off x="785786" y="1071546"/>
            <a:ext cx="7715304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зво практический, чуждый романтике.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«Смотри на в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ально, а не через розовые очки».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0034" y="142852"/>
            <a:ext cx="571504" cy="500066"/>
          </a:xfrm>
          <a:prstGeom prst="rect">
            <a:avLst/>
          </a:prstGeom>
          <a:solidFill>
            <a:srgbClr val="87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-71470" y="970176"/>
            <a:ext cx="885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Д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йствительно сущ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ствующий, 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вообража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мый. 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Осущ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ствимый, отв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чающий д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йствит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льности. 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Практический, исходящий из понимания подлинных условий д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йствительности.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143108" y="2786058"/>
            <a:ext cx="4143404" cy="785818"/>
          </a:xfrm>
          <a:prstGeom prst="round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АЛИЗМ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143108" y="3643314"/>
            <a:ext cx="4143404" cy="785818"/>
          </a:xfrm>
          <a:prstGeom prst="round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АЛИСТ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500298" y="4500570"/>
            <a:ext cx="5786478" cy="785818"/>
          </a:xfrm>
          <a:prstGeom prst="round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АЛИСТИЧНЫЙ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214546" y="5357826"/>
            <a:ext cx="5286412" cy="776294"/>
          </a:xfrm>
          <a:prstGeom prst="round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АЛИЗАЦИЯ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142976" y="6143644"/>
            <a:ext cx="26067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альное д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753059" y="6143644"/>
            <a:ext cx="47480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ально смот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 на в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щи.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WordArt 16">
            <a:hlinkClick r:id="rId2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715404" y="6000768"/>
            <a:ext cx="428596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Monotype Corsiva"/>
                <a:ea typeface="+mn-ea"/>
                <a:cs typeface="+mn-cs"/>
              </a:rPr>
              <a:t>Е</a:t>
            </a:r>
            <a:endParaRPr lang="ru-RU" sz="48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70C0"/>
              </a:solidFill>
              <a:latin typeface="Monotype Corsiva"/>
              <a:ea typeface="+mn-ea"/>
              <a:cs typeface="+mn-cs"/>
            </a:endParaRPr>
          </a:p>
        </p:txBody>
      </p:sp>
      <p:sp>
        <p:nvSpPr>
          <p:cNvPr id="60" name="7-конечная звезда 59"/>
          <p:cNvSpPr/>
          <p:nvPr/>
        </p:nvSpPr>
        <p:spPr>
          <a:xfrm>
            <a:off x="8572528" y="0"/>
            <a:ext cx="571472" cy="571480"/>
          </a:xfrm>
          <a:prstGeom prst="star7">
            <a:avLst/>
          </a:prstGeom>
          <a:solidFill>
            <a:srgbClr val="00B0F0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607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1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1" nodeType="withEffect">
                                  <p:stCondLst>
                                    <p:cond delay="17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38761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16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28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28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28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9" dur="12014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  <p:bldLst>
      <p:bldP spid="3" grpId="0"/>
      <p:bldP spid="3" grpId="1"/>
      <p:bldP spid="6" grpId="0"/>
      <p:bldP spid="6" grpId="1"/>
      <p:bldP spid="10" grpId="0"/>
      <p:bldP spid="10" grpId="1"/>
      <p:bldP spid="11" grpId="0"/>
      <p:bldP spid="11" grpId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4" grpId="0"/>
      <p:bldP spid="24" grpId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44" grpId="0"/>
      <p:bldP spid="44" grpId="1"/>
      <p:bldP spid="45" grpId="0"/>
      <p:bldP spid="45" grpId="1"/>
      <p:bldP spid="49" grpId="0" animBg="1"/>
      <p:bldP spid="49" grpId="1" animBg="1"/>
      <p:bldP spid="51" grpId="0"/>
      <p:bldP spid="52" grpId="0" animBg="1"/>
      <p:bldP spid="53" grpId="0" animBg="1"/>
      <p:bldP spid="54" grpId="0" animBg="1"/>
      <p:bldP spid="55" grpId="0" animBg="1"/>
      <p:bldP spid="56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Запишите в словарь корней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70C0"/>
                </a:solidFill>
              </a:rPr>
              <a:t>Р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b="1" dirty="0" err="1" smtClean="0">
                <a:solidFill>
                  <a:srgbClr val="0070C0"/>
                </a:solidFill>
              </a:rPr>
              <a:t>альн-ый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Р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b="1" dirty="0" err="1" smtClean="0">
                <a:solidFill>
                  <a:srgbClr val="0070C0"/>
                </a:solidFill>
              </a:rPr>
              <a:t>альн-ость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Р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b="1" dirty="0" err="1" smtClean="0">
                <a:solidFill>
                  <a:srgbClr val="0070C0"/>
                </a:solidFill>
              </a:rPr>
              <a:t>ал-изм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Р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b="1" dirty="0" err="1" smtClean="0">
                <a:solidFill>
                  <a:srgbClr val="0070C0"/>
                </a:solidFill>
              </a:rPr>
              <a:t>ал-ист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Р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b="1" dirty="0" err="1" smtClean="0">
                <a:solidFill>
                  <a:srgbClr val="0070C0"/>
                </a:solidFill>
              </a:rPr>
              <a:t>ал-изация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Р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b="1" dirty="0" err="1" smtClean="0">
                <a:solidFill>
                  <a:srgbClr val="0070C0"/>
                </a:solidFill>
              </a:rPr>
              <a:t>ал-изовывать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Р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b="1" dirty="0" err="1" smtClean="0">
                <a:solidFill>
                  <a:srgbClr val="0070C0"/>
                </a:solidFill>
              </a:rPr>
              <a:t>ал-истичный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фон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00FF"/>
                </a:solidFill>
              </a:rPr>
              <a:t>С</a:t>
            </a:r>
            <a:r>
              <a:rPr lang="ru-RU" smtClean="0">
                <a:solidFill>
                  <a:srgbClr val="FF0000"/>
                </a:solidFill>
              </a:rPr>
              <a:t>И</a:t>
            </a:r>
            <a:r>
              <a:rPr lang="ru-RU" smtClean="0">
                <a:solidFill>
                  <a:srgbClr val="0000FF"/>
                </a:solidFill>
              </a:rPr>
              <a:t>ТУ</a:t>
            </a:r>
            <a:r>
              <a:rPr lang="ru-RU" smtClean="0">
                <a:solidFill>
                  <a:srgbClr val="FF0000"/>
                </a:solidFill>
              </a:rPr>
              <a:t>А</a:t>
            </a:r>
            <a:r>
              <a:rPr lang="ru-RU" smtClean="0">
                <a:solidFill>
                  <a:srgbClr val="0000FF"/>
                </a:solidFill>
              </a:rPr>
              <a:t>ЦИЯ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04800" y="12192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>
                <a:solidFill>
                  <a:srgbClr val="0000FF"/>
                </a:solidFill>
              </a:rPr>
              <a:t>С</a:t>
            </a:r>
            <a:r>
              <a:rPr lang="ru-RU" sz="3200">
                <a:solidFill>
                  <a:srgbClr val="FF0000"/>
                </a:solidFill>
              </a:rPr>
              <a:t>и</a:t>
            </a:r>
            <a:r>
              <a:rPr lang="ru-RU" sz="3200">
                <a:solidFill>
                  <a:srgbClr val="0000FF"/>
                </a:solidFill>
              </a:rPr>
              <a:t>туация</a:t>
            </a:r>
            <a:r>
              <a:rPr lang="ru-RU" sz="3200"/>
              <a:t> </a:t>
            </a:r>
            <a:r>
              <a:rPr lang="ru-RU" sz="3200">
                <a:solidFill>
                  <a:srgbClr val="0000FF"/>
                </a:solidFill>
              </a:rPr>
              <a:t>– совокупность обстоятельств, положение, обстановка.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04800" y="3429000"/>
            <a:ext cx="2214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>
                <a:solidFill>
                  <a:srgbClr val="0000FF"/>
                </a:solidFill>
              </a:rPr>
              <a:t>с</a:t>
            </a:r>
            <a:r>
              <a:rPr lang="ru-RU" sz="3600">
                <a:solidFill>
                  <a:srgbClr val="FF0000"/>
                </a:solidFill>
              </a:rPr>
              <a:t>и</a:t>
            </a:r>
            <a:r>
              <a:rPr lang="ru-RU" sz="3600">
                <a:solidFill>
                  <a:srgbClr val="0000FF"/>
                </a:solidFill>
              </a:rPr>
              <a:t>ту</a:t>
            </a:r>
            <a:r>
              <a:rPr lang="ru-RU" sz="3600">
                <a:solidFill>
                  <a:srgbClr val="FF0000"/>
                </a:solidFill>
              </a:rPr>
              <a:t>а</a:t>
            </a:r>
            <a:r>
              <a:rPr lang="ru-RU" sz="3600">
                <a:solidFill>
                  <a:srgbClr val="0000FF"/>
                </a:solidFill>
              </a:rPr>
              <a:t>ция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28600" y="4343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FF"/>
                </a:solidFill>
              </a:rPr>
              <a:t>с</a:t>
            </a:r>
            <a:r>
              <a:rPr lang="ru-RU" sz="3600">
                <a:solidFill>
                  <a:srgbClr val="FF0000"/>
                </a:solidFill>
              </a:rPr>
              <a:t>и</a:t>
            </a:r>
            <a:r>
              <a:rPr lang="ru-RU" sz="3600">
                <a:solidFill>
                  <a:srgbClr val="0000FF"/>
                </a:solidFill>
              </a:rPr>
              <a:t>ту</a:t>
            </a:r>
            <a:r>
              <a:rPr lang="ru-RU" sz="3600">
                <a:solidFill>
                  <a:srgbClr val="FF0000"/>
                </a:solidFill>
              </a:rPr>
              <a:t>а</a:t>
            </a:r>
            <a:r>
              <a:rPr lang="ru-RU" sz="3600">
                <a:solidFill>
                  <a:srgbClr val="0000FF"/>
                </a:solidFill>
              </a:rPr>
              <a:t>ционный</a:t>
            </a:r>
          </a:p>
        </p:txBody>
      </p:sp>
      <p:sp>
        <p:nvSpPr>
          <p:cNvPr id="6148" name="Arc 4"/>
          <p:cNvSpPr>
            <a:spLocks/>
          </p:cNvSpPr>
          <p:nvPr/>
        </p:nvSpPr>
        <p:spPr bwMode="auto">
          <a:xfrm>
            <a:off x="533400" y="3200400"/>
            <a:ext cx="1371600" cy="762000"/>
          </a:xfrm>
          <a:custGeom>
            <a:avLst/>
            <a:gdLst>
              <a:gd name="T0" fmla="*/ 0 w 34934"/>
              <a:gd name="T1" fmla="*/ 2147483647 h 21600"/>
              <a:gd name="T2" fmla="*/ 2147483647 w 34934"/>
              <a:gd name="T3" fmla="*/ 2147483647 h 21600"/>
              <a:gd name="T4" fmla="*/ 2147483647 w 34934"/>
              <a:gd name="T5" fmla="*/ 2147483647 h 21600"/>
              <a:gd name="T6" fmla="*/ 0 60000 65536"/>
              <a:gd name="T7" fmla="*/ 0 60000 65536"/>
              <a:gd name="T8" fmla="*/ 0 60000 65536"/>
              <a:gd name="T9" fmla="*/ 0 w 34934"/>
              <a:gd name="T10" fmla="*/ 0 h 21600"/>
              <a:gd name="T11" fmla="*/ 34934 w 349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34" h="21600" fill="none" extrusionOk="0">
                <a:moveTo>
                  <a:pt x="-1" y="7615"/>
                </a:moveTo>
                <a:cubicBezTo>
                  <a:pt x="4103" y="2784"/>
                  <a:pt x="10122" y="-1"/>
                  <a:pt x="16462" y="0"/>
                </a:cubicBezTo>
                <a:cubicBezTo>
                  <a:pt x="24014" y="0"/>
                  <a:pt x="31019" y="3945"/>
                  <a:pt x="34933" y="10404"/>
                </a:cubicBezTo>
              </a:path>
              <a:path w="34934" h="21600" stroke="0" extrusionOk="0">
                <a:moveTo>
                  <a:pt x="-1" y="7615"/>
                </a:moveTo>
                <a:cubicBezTo>
                  <a:pt x="4103" y="2784"/>
                  <a:pt x="10122" y="-1"/>
                  <a:pt x="16462" y="0"/>
                </a:cubicBezTo>
                <a:cubicBezTo>
                  <a:pt x="24014" y="0"/>
                  <a:pt x="31019" y="3945"/>
                  <a:pt x="34933" y="10404"/>
                </a:cubicBezTo>
                <a:lnTo>
                  <a:pt x="16462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Arc 4"/>
          <p:cNvSpPr>
            <a:spLocks/>
          </p:cNvSpPr>
          <p:nvPr/>
        </p:nvSpPr>
        <p:spPr bwMode="auto">
          <a:xfrm>
            <a:off x="457200" y="4191000"/>
            <a:ext cx="1371600" cy="762000"/>
          </a:xfrm>
          <a:custGeom>
            <a:avLst/>
            <a:gdLst>
              <a:gd name="T0" fmla="*/ 0 w 34934"/>
              <a:gd name="T1" fmla="*/ 2147483647 h 21600"/>
              <a:gd name="T2" fmla="*/ 2147483647 w 34934"/>
              <a:gd name="T3" fmla="*/ 2147483647 h 21600"/>
              <a:gd name="T4" fmla="*/ 2147483647 w 34934"/>
              <a:gd name="T5" fmla="*/ 2147483647 h 21600"/>
              <a:gd name="T6" fmla="*/ 0 60000 65536"/>
              <a:gd name="T7" fmla="*/ 0 60000 65536"/>
              <a:gd name="T8" fmla="*/ 0 60000 65536"/>
              <a:gd name="T9" fmla="*/ 0 w 34934"/>
              <a:gd name="T10" fmla="*/ 0 h 21600"/>
              <a:gd name="T11" fmla="*/ 34934 w 349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34" h="21600" fill="none" extrusionOk="0">
                <a:moveTo>
                  <a:pt x="-1" y="7615"/>
                </a:moveTo>
                <a:cubicBezTo>
                  <a:pt x="4103" y="2784"/>
                  <a:pt x="10122" y="-1"/>
                  <a:pt x="16462" y="0"/>
                </a:cubicBezTo>
                <a:cubicBezTo>
                  <a:pt x="24014" y="0"/>
                  <a:pt x="31019" y="3945"/>
                  <a:pt x="34933" y="10404"/>
                </a:cubicBezTo>
              </a:path>
              <a:path w="34934" h="21600" stroke="0" extrusionOk="0">
                <a:moveTo>
                  <a:pt x="-1" y="7615"/>
                </a:moveTo>
                <a:cubicBezTo>
                  <a:pt x="4103" y="2784"/>
                  <a:pt x="10122" y="-1"/>
                  <a:pt x="16462" y="0"/>
                </a:cubicBezTo>
                <a:cubicBezTo>
                  <a:pt x="24014" y="0"/>
                  <a:pt x="31019" y="3945"/>
                  <a:pt x="34933" y="10404"/>
                </a:cubicBezTo>
                <a:lnTo>
                  <a:pt x="16462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51" name="Picture 7" descr="ситуаци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2514600"/>
            <a:ext cx="36861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419600" y="5389563"/>
            <a:ext cx="4195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3333FF"/>
                </a:solidFill>
              </a:rPr>
              <a:t>ком</a:t>
            </a:r>
            <a:r>
              <a:rPr lang="ru-RU" sz="3200">
                <a:solidFill>
                  <a:srgbClr val="FF0000"/>
                </a:solidFill>
              </a:rPr>
              <a:t>и</a:t>
            </a:r>
            <a:r>
              <a:rPr lang="ru-RU" sz="3200">
                <a:solidFill>
                  <a:srgbClr val="3333FF"/>
                </a:solidFill>
              </a:rPr>
              <a:t>ческая с</a:t>
            </a:r>
            <a:r>
              <a:rPr lang="ru-RU" sz="3200">
                <a:solidFill>
                  <a:srgbClr val="FF0000"/>
                </a:solidFill>
              </a:rPr>
              <a:t>и</a:t>
            </a:r>
            <a:r>
              <a:rPr lang="ru-RU" sz="3200">
                <a:solidFill>
                  <a:srgbClr val="3333FF"/>
                </a:solidFill>
              </a:rPr>
              <a:t>ту</a:t>
            </a:r>
            <a:r>
              <a:rPr lang="ru-RU" sz="3200">
                <a:solidFill>
                  <a:srgbClr val="FF0000"/>
                </a:solidFill>
              </a:rPr>
              <a:t>а</a:t>
            </a:r>
            <a:r>
              <a:rPr lang="ru-RU" sz="3200">
                <a:solidFill>
                  <a:srgbClr val="3333FF"/>
                </a:solidFill>
              </a:rPr>
              <a:t>ция</a:t>
            </a:r>
          </a:p>
        </p:txBody>
      </p:sp>
      <p:pic>
        <p:nvPicPr>
          <p:cNvPr id="6154" name="Picture 10" descr="экономическая ситуации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43400" y="25146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810000" y="5410200"/>
            <a:ext cx="4852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3333FF"/>
                </a:solidFill>
              </a:rPr>
              <a:t>эконом</a:t>
            </a:r>
            <a:r>
              <a:rPr lang="ru-RU" sz="3200">
                <a:solidFill>
                  <a:srgbClr val="FF0000"/>
                </a:solidFill>
              </a:rPr>
              <a:t>и</a:t>
            </a:r>
            <a:r>
              <a:rPr lang="ru-RU" sz="3200">
                <a:solidFill>
                  <a:srgbClr val="3333FF"/>
                </a:solidFill>
              </a:rPr>
              <a:t>ческая с</a:t>
            </a:r>
            <a:r>
              <a:rPr lang="ru-RU" sz="3200">
                <a:solidFill>
                  <a:srgbClr val="FF0000"/>
                </a:solidFill>
              </a:rPr>
              <a:t>и</a:t>
            </a:r>
            <a:r>
              <a:rPr lang="ru-RU" sz="3200">
                <a:solidFill>
                  <a:srgbClr val="3333FF"/>
                </a:solidFill>
              </a:rPr>
              <a:t>ту</a:t>
            </a:r>
            <a:r>
              <a:rPr lang="ru-RU" sz="3200">
                <a:solidFill>
                  <a:srgbClr val="FF0000"/>
                </a:solidFill>
              </a:rPr>
              <a:t>а</a:t>
            </a:r>
            <a:r>
              <a:rPr lang="ru-RU" sz="3200">
                <a:solidFill>
                  <a:srgbClr val="3333FF"/>
                </a:solidFill>
              </a:rPr>
              <a:t>ция</a:t>
            </a:r>
          </a:p>
        </p:txBody>
      </p:sp>
      <p:pic>
        <p:nvPicPr>
          <p:cNvPr id="16401" name="Picture 17" descr="политическая ситуация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43400" y="2514600"/>
            <a:ext cx="381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962400" y="5410200"/>
            <a:ext cx="4608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>
                <a:solidFill>
                  <a:srgbClr val="3333FF"/>
                </a:solidFill>
              </a:rPr>
              <a:t>полит</a:t>
            </a:r>
            <a:r>
              <a:rPr lang="ru-RU" sz="3200">
                <a:solidFill>
                  <a:srgbClr val="FF0000"/>
                </a:solidFill>
              </a:rPr>
              <a:t>и</a:t>
            </a:r>
            <a:r>
              <a:rPr lang="ru-RU" sz="3200">
                <a:solidFill>
                  <a:srgbClr val="3333FF"/>
                </a:solidFill>
              </a:rPr>
              <a:t>ческая с</a:t>
            </a:r>
            <a:r>
              <a:rPr lang="ru-RU" sz="3200">
                <a:solidFill>
                  <a:srgbClr val="FF0000"/>
                </a:solidFill>
              </a:rPr>
              <a:t>и</a:t>
            </a:r>
            <a:r>
              <a:rPr lang="ru-RU" sz="3200">
                <a:solidFill>
                  <a:srgbClr val="3333FF"/>
                </a:solidFill>
              </a:rPr>
              <a:t>ту</a:t>
            </a:r>
            <a:r>
              <a:rPr lang="ru-RU" sz="3200">
                <a:solidFill>
                  <a:srgbClr val="FF0000"/>
                </a:solidFill>
              </a:rPr>
              <a:t>а</a:t>
            </a:r>
            <a:r>
              <a:rPr lang="ru-RU" sz="3200">
                <a:solidFill>
                  <a:srgbClr val="3333FF"/>
                </a:solidFill>
              </a:rPr>
              <a:t>ция</a:t>
            </a:r>
          </a:p>
        </p:txBody>
      </p:sp>
      <p:pic>
        <p:nvPicPr>
          <p:cNvPr id="6156" name="Picture 12" descr="E:\Людмила. Документы\орфографический словарь\Словарь 7 класс\30265_gur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6" name="AutoShape 22"/>
          <p:cNvSpPr>
            <a:spLocks noChangeArrowheads="1"/>
          </p:cNvSpPr>
          <p:nvPr/>
        </p:nvSpPr>
        <p:spPr bwMode="auto">
          <a:xfrm>
            <a:off x="1447800" y="228600"/>
            <a:ext cx="5791200" cy="1447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C00000"/>
                </a:solidFill>
              </a:rPr>
              <a:t>Си</a:t>
            </a:r>
            <a:r>
              <a:rPr lang="ru-RU">
                <a:solidFill>
                  <a:srgbClr val="000099"/>
                </a:solidFill>
              </a:rPr>
              <a:t>ротка бедная на улице,  от холода дрожа,</a:t>
            </a:r>
          </a:p>
          <a:p>
            <a:pPr algn="ctr"/>
            <a:r>
              <a:rPr lang="ru-RU">
                <a:solidFill>
                  <a:srgbClr val="000099"/>
                </a:solidFill>
              </a:rPr>
              <a:t>Одета в легкий </a:t>
            </a:r>
            <a:r>
              <a:rPr lang="ru-RU" b="1">
                <a:solidFill>
                  <a:srgbClr val="C00000"/>
                </a:solidFill>
              </a:rPr>
              <a:t>сит</a:t>
            </a:r>
            <a:r>
              <a:rPr lang="ru-RU">
                <a:solidFill>
                  <a:srgbClr val="000099"/>
                </a:solidFill>
              </a:rPr>
              <a:t>ец  и  стоит совсем одна…</a:t>
            </a:r>
          </a:p>
          <a:p>
            <a:pPr algn="ctr"/>
            <a:r>
              <a:rPr lang="ru-RU">
                <a:solidFill>
                  <a:srgbClr val="000099"/>
                </a:solidFill>
              </a:rPr>
              <a:t>Конечно,  в </a:t>
            </a:r>
            <a:r>
              <a:rPr lang="ru-RU" b="1">
                <a:solidFill>
                  <a:srgbClr val="C00000"/>
                </a:solidFill>
              </a:rPr>
              <a:t>сит</a:t>
            </a:r>
            <a:r>
              <a:rPr lang="ru-RU">
                <a:solidFill>
                  <a:srgbClr val="000099"/>
                </a:solidFill>
              </a:rPr>
              <a:t>уации такой богатств не надо -</a:t>
            </a:r>
          </a:p>
          <a:p>
            <a:pPr algn="ctr"/>
            <a:r>
              <a:rPr lang="ru-RU">
                <a:solidFill>
                  <a:srgbClr val="000099"/>
                </a:solidFill>
              </a:rPr>
              <a:t>Кусочку </a:t>
            </a:r>
            <a:r>
              <a:rPr lang="ru-RU" b="1">
                <a:solidFill>
                  <a:srgbClr val="C00000"/>
                </a:solidFill>
              </a:rPr>
              <a:t>сит</a:t>
            </a:r>
            <a:r>
              <a:rPr lang="ru-RU">
                <a:solidFill>
                  <a:srgbClr val="000099"/>
                </a:solidFill>
              </a:rPr>
              <a:t>ного она  была бы  рада.</a:t>
            </a:r>
          </a:p>
          <a:p>
            <a:pPr algn="ctr"/>
            <a:endParaRPr lang="ru-RU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990600" y="1828800"/>
            <a:ext cx="9448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3333FF"/>
                </a:solidFill>
              </a:rPr>
              <a:t>РЕБЯТА, А ЭТО КАКАЯ</a:t>
            </a:r>
            <a:r>
              <a:rPr lang="ru-RU" sz="5400">
                <a:solidFill>
                  <a:srgbClr val="FF0000"/>
                </a:solidFill>
              </a:rPr>
              <a:t>     СИТ</a:t>
            </a:r>
            <a:r>
              <a:rPr lang="ru-RU" sz="5400">
                <a:solidFill>
                  <a:srgbClr val="0000FF"/>
                </a:solidFill>
              </a:rPr>
              <a:t>УАЦИЯ?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62200" y="4419600"/>
            <a:ext cx="5791200" cy="2438400"/>
          </a:xfrm>
          <a:prstGeom prst="roundRect">
            <a:avLst/>
          </a:prstGeom>
          <a:solidFill>
            <a:srgbClr val="005808">
              <a:alpha val="67000"/>
            </a:srgbClr>
          </a:solidFill>
          <a:ln>
            <a:solidFill>
              <a:srgbClr val="005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Сит</a:t>
            </a:r>
            <a:r>
              <a:rPr lang="ru-RU">
                <a:solidFill>
                  <a:srgbClr val="FFFFFF"/>
                </a:solidFill>
              </a:rPr>
              <a:t>ный - хлеб, испеченный из муки высшего сорта, просеянной через </a:t>
            </a:r>
            <a:r>
              <a:rPr lang="ru-RU">
                <a:solidFill>
                  <a:srgbClr val="FF0000"/>
                </a:solidFill>
              </a:rPr>
              <a:t>сит</a:t>
            </a:r>
            <a:r>
              <a:rPr lang="ru-RU">
                <a:solidFill>
                  <a:srgbClr val="FFFFFF"/>
                </a:solidFill>
              </a:rPr>
              <a:t>о. «Друг мой </a:t>
            </a:r>
            <a:r>
              <a:rPr lang="ru-RU">
                <a:solidFill>
                  <a:srgbClr val="FF0000"/>
                </a:solidFill>
              </a:rPr>
              <a:t>сит</a:t>
            </a:r>
            <a:r>
              <a:rPr lang="ru-RU">
                <a:solidFill>
                  <a:srgbClr val="FFFFFF"/>
                </a:solidFill>
              </a:rPr>
              <a:t>ный!»  - говаривали на Руси, что значило, ты так хорош, как и хлеб </a:t>
            </a:r>
            <a:r>
              <a:rPr lang="ru-RU">
                <a:solidFill>
                  <a:srgbClr val="FF0000"/>
                </a:solidFill>
              </a:rPr>
              <a:t>сит</a:t>
            </a:r>
            <a:r>
              <a:rPr lang="ru-RU">
                <a:solidFill>
                  <a:srgbClr val="FFFFFF"/>
                </a:solidFill>
              </a:rPr>
              <a:t>ный!</a:t>
            </a:r>
          </a:p>
        </p:txBody>
      </p:sp>
      <p:pic>
        <p:nvPicPr>
          <p:cNvPr id="14356" name="Picture 20" descr="Безымянный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33675"/>
            <a:ext cx="54102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1752600" y="2209800"/>
            <a:ext cx="481171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FF"/>
                </a:solidFill>
              </a:rPr>
              <a:t> Ж</a:t>
            </a:r>
            <a:r>
              <a:rPr lang="ru-RU" sz="5400">
                <a:solidFill>
                  <a:srgbClr val="FF0000"/>
                </a:solidFill>
              </a:rPr>
              <a:t>И</a:t>
            </a:r>
            <a:r>
              <a:rPr lang="ru-RU" sz="5400">
                <a:solidFill>
                  <a:srgbClr val="0000FF"/>
                </a:solidFill>
              </a:rPr>
              <a:t>ЗНЕННАЯ</a:t>
            </a:r>
          </a:p>
          <a:p>
            <a:r>
              <a:rPr lang="ru-RU" sz="5400">
                <a:solidFill>
                  <a:srgbClr val="0000FF"/>
                </a:solidFill>
              </a:rPr>
              <a:t>  С</a:t>
            </a:r>
            <a:r>
              <a:rPr lang="ru-RU" sz="5400">
                <a:solidFill>
                  <a:srgbClr val="FF0000"/>
                </a:solidFill>
              </a:rPr>
              <a:t>И</a:t>
            </a:r>
            <a:r>
              <a:rPr lang="ru-RU" sz="5400">
                <a:solidFill>
                  <a:srgbClr val="0000FF"/>
                </a:solidFill>
              </a:rPr>
              <a:t>ТУАЦИЯ</a:t>
            </a:r>
          </a:p>
        </p:txBody>
      </p:sp>
      <p:sp>
        <p:nvSpPr>
          <p:cNvPr id="22" name="7-конечная звезда 21"/>
          <p:cNvSpPr/>
          <p:nvPr/>
        </p:nvSpPr>
        <p:spPr>
          <a:xfrm>
            <a:off x="8572528" y="0"/>
            <a:ext cx="571472" cy="571480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FF00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WordArt 16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215338" y="6357958"/>
            <a:ext cx="50006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Monotype Corsiva"/>
                <a:ea typeface="+mn-ea"/>
                <a:cs typeface="+mn-cs"/>
              </a:rPr>
              <a:t>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20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200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7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6386" grpId="0"/>
      <p:bldP spid="16391" grpId="0"/>
      <p:bldP spid="6148" grpId="0" animBg="1"/>
      <p:bldP spid="2" grpId="0" animBg="1"/>
      <p:bldP spid="16397" grpId="0" build="allAtOnce"/>
      <p:bldP spid="16400" grpId="0" build="allAtOnce"/>
      <p:bldP spid="16406" grpId="0" animBg="1"/>
      <p:bldP spid="16407" grpId="0"/>
      <p:bldP spid="16407" grpId="1"/>
      <p:bldP spid="20" grpId="0" animBg="1"/>
      <p:bldP spid="20" grpId="1" animBg="1"/>
      <p:bldP spid="3" grpId="0"/>
      <p:bldP spid="2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265</Words>
  <Application>Microsoft Office PowerPoint</Application>
  <PresentationFormat>Экран (4:3)</PresentationFormat>
  <Paragraphs>62</Paragraphs>
  <Slides>4</Slides>
  <Notes>2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Ассоциативный словарь  для 7 класса </vt:lpstr>
      <vt:lpstr>Слайд 2</vt:lpstr>
      <vt:lpstr>Запишите в словарь корней</vt:lpstr>
      <vt:lpstr>СИТУАЦИЯ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Союз </dc:title>
  <dc:creator>УЧИТЕЛЬ</dc:creator>
  <cp:lastModifiedBy>Гимчинская</cp:lastModifiedBy>
  <cp:revision>3</cp:revision>
  <dcterms:created xsi:type="dcterms:W3CDTF">2013-03-04T12:09:18Z</dcterms:created>
  <dcterms:modified xsi:type="dcterms:W3CDTF">2013-03-05T22:44:45Z</dcterms:modified>
</cp:coreProperties>
</file>