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6"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695A86-CC9E-43FF-9A31-E3F252A6DA59}" type="datetimeFigureOut">
              <a:rPr lang="ru-RU" smtClean="0"/>
              <a:t>14.10.2012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30E60-D8B2-4875-936C-FFBDCA94E3F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ubileyny.ru/index.php/novine/1918"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hlinkClick r:id="rId3"/>
              </a:rPr>
              <a:t>http://www.yubileyny.ru/index.php/novine/1918</a:t>
            </a:r>
            <a:endParaRPr lang="ru-RU" dirty="0"/>
          </a:p>
        </p:txBody>
      </p:sp>
      <p:sp>
        <p:nvSpPr>
          <p:cNvPr id="4" name="Номер слайда 3"/>
          <p:cNvSpPr>
            <a:spLocks noGrp="1"/>
          </p:cNvSpPr>
          <p:nvPr>
            <p:ph type="sldNum" sz="quarter" idx="10"/>
          </p:nvPr>
        </p:nvSpPr>
        <p:spPr/>
        <p:txBody>
          <a:bodyPr/>
          <a:lstStyle/>
          <a:p>
            <a:fld id="{AF130E60-D8B2-4875-936C-FFBDCA94E3F7}"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ru.wikipedia.org/wiki/%D0%92%D1%8B%D1%81%D0%BE%D1%82%D0%B0_%D0%BD%D0%B0%D0%B4_%D1%83%D1%80%D0%BE%D0%B2%D0%BD%D0%B5%D0%BC_%D0%BC%D0%BE%D1%80%D1%8F" TargetMode="External"/><Relationship Id="rId13" Type="http://schemas.openxmlformats.org/officeDocument/2006/relationships/hyperlink" Target="http://ru.wikipedia.org/wiki/UTC%2B4" TargetMode="External"/><Relationship Id="rId3" Type="http://schemas.openxmlformats.org/officeDocument/2006/relationships/hyperlink" Target="http://ru.wikipedia.org/w/index.php?title=%D0%9A%D0%B8%D1%80%D0%BF%D0%B8%D1%87%D1%91%D0%B2,_%D0%92%D0%B0%D0%BB%D0%B5%D1%80%D0%B8%D0%B9_%D0%92%D0%B8%D0%BA%D1%82%D0%BE%D1%80%D0%BE%D0%B2%D0%B8%D1%87&amp;action=edit&amp;redlink=1" TargetMode="External"/><Relationship Id="rId7" Type="http://schemas.openxmlformats.org/officeDocument/2006/relationships/hyperlink" Target="http://ru.wikipedia.org/wiki/%D0%9A%D0%B2%D0%B0%D0%B4%D1%80%D0%B0%D1%82%D0%BD%D1%8B%D0%B9_%D0%BA%D0%B8%D0%BB%D0%BE%D0%BC%D0%B5%D1%82%D1%80" TargetMode="External"/><Relationship Id="rId12" Type="http://schemas.openxmlformats.org/officeDocument/2006/relationships/hyperlink" Target="http://ru.wikipedia.org/wiki/%D0%A7%D0%B0%D1%81%D0%BE%D0%B2%D0%BE%D0%B9_%D0%BF%D0%BE%D1%8F%D1%81" TargetMode="External"/><Relationship Id="rId2" Type="http://schemas.openxmlformats.org/officeDocument/2006/relationships/notesSlide" Target="../notesSlides/notesSlide1.xml"/><Relationship Id="rId16" Type="http://schemas.openxmlformats.org/officeDocument/2006/relationships/hyperlink" Target="http://ru.wikipedia.org/wiki/%D0%90%D0%B2%D1%82%D0%BE%D0%BC%D0%BE%D0%B1%D0%B8%D0%BB%D1%8C%D0%BD%D1%8B%D0%B5_%D0%BD%D0%BE%D0%BC%D0%B5%D1%80%D0%B0" TargetMode="External"/><Relationship Id="rId1" Type="http://schemas.openxmlformats.org/officeDocument/2006/relationships/slideLayout" Target="../slideLayouts/slideLayout7.xml"/><Relationship Id="rId6" Type="http://schemas.openxmlformats.org/officeDocument/2006/relationships/hyperlink" Target="http://ru.wikipedia.org/wiki/%D0%9F%D0%BB%D0%BE%D1%89%D0%B0%D0%B4%D1%8C" TargetMode="External"/><Relationship Id="rId11" Type="http://schemas.openxmlformats.org/officeDocument/2006/relationships/hyperlink" Target="http://ru.wikipedia.org/wiki/%D0%AD%D1%82%D0%BD%D0%BE%D1%85%D0%BE%D1%80%D0%BE%D0%BD%D0%B8%D0%BC" TargetMode="External"/><Relationship Id="rId5" Type="http://schemas.openxmlformats.org/officeDocument/2006/relationships/hyperlink" Target="http://ru.wikipedia.org/wiki/1992" TargetMode="External"/><Relationship Id="rId15" Type="http://schemas.openxmlformats.org/officeDocument/2006/relationships/hyperlink" Target="http://ru.wikipedia.org/wiki/%D0%9F%D0%BE%D1%87%D1%82%D0%BE%D0%B2%D1%8B%D0%B9_%D0%B8%D0%BD%D0%B4%D0%B5%D0%BA%D1%81" TargetMode="External"/><Relationship Id="rId10" Type="http://schemas.openxmlformats.org/officeDocument/2006/relationships/hyperlink" Target="http://ru.wikipedia.org/wiki/2010_%D0%B3%D0%BE%D0%B4" TargetMode="External"/><Relationship Id="rId4" Type="http://schemas.openxmlformats.org/officeDocument/2006/relationships/hyperlink" Target="http://ru.wikipedia.org/wiki/1972" TargetMode="External"/><Relationship Id="rId9" Type="http://schemas.openxmlformats.org/officeDocument/2006/relationships/hyperlink" Target="http://ru.wikipedia.org/wiki/%D0%9C%D0%B5%D1%82%D1%80" TargetMode="External"/><Relationship Id="rId14" Type="http://schemas.openxmlformats.org/officeDocument/2006/relationships/hyperlink" Target="http://ru.wikipedia.org/wiki/%D0%A2%D0%B5%D0%BB%D0%B5%D1%84%D0%BE%D0%BD%D0%BD%D1%8B%D0%B9_%D0%BF%D0%BB%D0%B0%D0%BD_%D0%BD%D1%83%D0%BC%D0%B5%D1%80%D0%B0%D1%86%D0%B8%D0%B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ru.wikipedia.org/wiki/%D0%A4%D0%BB%D0%B0%D0%B3_%D0%AE%D0%B1%D0%B8%D0%BB%D0%B5%D0%B9%D0%BD%D0%BE%D0%B3%D0%BE" TargetMode="External"/><Relationship Id="rId4" Type="http://schemas.openxmlformats.org/officeDocument/2006/relationships/hyperlink" Target="http://ru.wikipedia.org/w/index.php?title=%D0%93%D0%B5%D1%80%D0%B1_%D0%AE%D0%B1%D0%B8%D0%BB%D0%B5%D0%B9%D0%BD%D0%BE%D0%B3%D0%BE&amp;action=edit&amp;redlink=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Прямоугольник 2"/>
          <p:cNvSpPr/>
          <p:nvPr/>
        </p:nvSpPr>
        <p:spPr>
          <a:xfrm>
            <a:off x="0" y="0"/>
            <a:ext cx="2987824" cy="1323439"/>
          </a:xfrm>
          <a:prstGeom prst="rect">
            <a:avLst/>
          </a:prstGeom>
        </p:spPr>
        <p:txBody>
          <a:bodyPr wrap="square">
            <a:spAutoFit/>
          </a:bodyPr>
          <a:lstStyle/>
          <a:p>
            <a:pPr algn="ctr"/>
            <a:r>
              <a:rPr lang="ru-RU" sz="4000" dirty="0" smtClean="0"/>
              <a:t>Город </a:t>
            </a:r>
          </a:p>
          <a:p>
            <a:pPr algn="ctr"/>
            <a:r>
              <a:rPr lang="ru-RU" sz="4000" b="1" dirty="0" smtClean="0"/>
              <a:t>Юбилейный</a:t>
            </a:r>
            <a:endParaRPr lang="ru-RU" sz="4000" b="1" dirty="0"/>
          </a:p>
        </p:txBody>
      </p:sp>
      <p:graphicFrame>
        <p:nvGraphicFramePr>
          <p:cNvPr id="6" name="Таблица 5"/>
          <p:cNvGraphicFramePr>
            <a:graphicFrameLocks noGrp="1"/>
          </p:cNvGraphicFramePr>
          <p:nvPr/>
        </p:nvGraphicFramePr>
        <p:xfrm>
          <a:off x="2987824" y="-1"/>
          <a:ext cx="6156176" cy="6858001"/>
        </p:xfrm>
        <a:graphic>
          <a:graphicData uri="http://schemas.openxmlformats.org/drawingml/2006/table">
            <a:tbl>
              <a:tblPr/>
              <a:tblGrid>
                <a:gridCol w="3088666"/>
                <a:gridCol w="3067510"/>
              </a:tblGrid>
              <a:tr h="592706">
                <a:tc>
                  <a:txBody>
                    <a:bodyPr/>
                    <a:lstStyle/>
                    <a:p>
                      <a:pPr algn="r" fontAlgn="t"/>
                      <a:r>
                        <a:rPr lang="ru-RU" sz="1800" dirty="0"/>
                        <a:t>Глава</a:t>
                      </a:r>
                    </a:p>
                  </a:txBody>
                  <a:tcPr marL="50173" marR="50173" marT="25086" marB="25086">
                    <a:lnL>
                      <a:noFill/>
                    </a:lnL>
                    <a:lnR>
                      <a:noFill/>
                    </a:lnR>
                    <a:lnT>
                      <a:noFill/>
                    </a:lnT>
                    <a:lnB>
                      <a:noFill/>
                    </a:lnB>
                    <a:solidFill>
                      <a:srgbClr val="A3EEA3"/>
                    </a:solidFill>
                  </a:tcPr>
                </a:tc>
                <a:tc>
                  <a:txBody>
                    <a:bodyPr/>
                    <a:lstStyle/>
                    <a:p>
                      <a:pPr algn="l" fontAlgn="t"/>
                      <a:r>
                        <a:rPr lang="ru-RU" sz="1800" u="none" strike="noStrike">
                          <a:solidFill>
                            <a:srgbClr val="A55858"/>
                          </a:solidFill>
                          <a:hlinkClick r:id="rId3" tooltip="Кирпичёв, Валерий Викторович (страница отсутствует)"/>
                        </a:rPr>
                        <a:t>Валерий Кирпичёв</a:t>
                      </a:r>
                      <a:endParaRPr lang="ru-RU" sz="1800"/>
                    </a:p>
                  </a:txBody>
                  <a:tcPr marL="50173" marR="50173" marT="25086" marB="25086">
                    <a:lnL>
                      <a:noFill/>
                    </a:lnL>
                    <a:lnR>
                      <a:noFill/>
                    </a:lnR>
                    <a:lnT>
                      <a:noFill/>
                    </a:lnT>
                    <a:lnB>
                      <a:noFill/>
                    </a:lnB>
                    <a:solidFill>
                      <a:srgbClr val="FAFAFA"/>
                    </a:solidFill>
                  </a:tcPr>
                </a:tc>
              </a:tr>
              <a:tr h="338239">
                <a:tc>
                  <a:txBody>
                    <a:bodyPr/>
                    <a:lstStyle/>
                    <a:p>
                      <a:pPr algn="r" fontAlgn="t"/>
                      <a:r>
                        <a:rPr lang="ru-RU" sz="1800"/>
                        <a:t>Основан</a:t>
                      </a:r>
                    </a:p>
                  </a:txBody>
                  <a:tcPr marL="50173" marR="50173" marT="25086" marB="25086">
                    <a:lnL>
                      <a:noFill/>
                    </a:lnL>
                    <a:lnR>
                      <a:noFill/>
                    </a:lnR>
                    <a:lnT>
                      <a:noFill/>
                    </a:lnT>
                    <a:lnB>
                      <a:noFill/>
                    </a:lnB>
                    <a:solidFill>
                      <a:srgbClr val="A3EEA3"/>
                    </a:solidFill>
                  </a:tcPr>
                </a:tc>
                <a:tc>
                  <a:txBody>
                    <a:bodyPr/>
                    <a:lstStyle/>
                    <a:p>
                      <a:pPr algn="l" fontAlgn="t"/>
                      <a:r>
                        <a:rPr lang="ru-RU" sz="1800" u="none" strike="noStrike" dirty="0">
                          <a:solidFill>
                            <a:srgbClr val="0B0080"/>
                          </a:solidFill>
                          <a:hlinkClick r:id="rId4" tooltip="1972"/>
                        </a:rPr>
                        <a:t>1972</a:t>
                      </a:r>
                      <a:endParaRPr lang="ru-RU" sz="1800" dirty="0"/>
                    </a:p>
                  </a:txBody>
                  <a:tcPr marL="50173" marR="50173" marT="25086" marB="25086">
                    <a:lnL>
                      <a:noFill/>
                    </a:lnL>
                    <a:lnR>
                      <a:noFill/>
                    </a:lnR>
                    <a:lnT>
                      <a:noFill/>
                    </a:lnT>
                    <a:lnB>
                      <a:noFill/>
                    </a:lnB>
                    <a:solidFill>
                      <a:srgbClr val="FAFAFA"/>
                    </a:solidFill>
                  </a:tcPr>
                </a:tc>
              </a:tr>
              <a:tr h="592706">
                <a:tc>
                  <a:txBody>
                    <a:bodyPr/>
                    <a:lstStyle/>
                    <a:p>
                      <a:pPr algn="r" fontAlgn="t"/>
                      <a:r>
                        <a:rPr lang="ru-RU" sz="1800" dirty="0"/>
                        <a:t>Прежние названия</a:t>
                      </a:r>
                    </a:p>
                  </a:txBody>
                  <a:tcPr marL="50173" marR="50173" marT="25086" marB="25086">
                    <a:lnL>
                      <a:noFill/>
                    </a:lnL>
                    <a:lnR>
                      <a:noFill/>
                    </a:lnR>
                    <a:lnT>
                      <a:noFill/>
                    </a:lnT>
                    <a:lnB>
                      <a:noFill/>
                    </a:lnB>
                    <a:solidFill>
                      <a:srgbClr val="A3EEA3"/>
                    </a:solidFill>
                  </a:tcPr>
                </a:tc>
                <a:tc>
                  <a:txBody>
                    <a:bodyPr/>
                    <a:lstStyle/>
                    <a:p>
                      <a:pPr algn="l" fontAlgn="t"/>
                      <a:r>
                        <a:rPr lang="ru-RU" sz="1800" dirty="0"/>
                        <a:t>Болшево-1</a:t>
                      </a:r>
                    </a:p>
                  </a:txBody>
                  <a:tcPr marL="50173" marR="50173" marT="25086" marB="25086">
                    <a:lnL>
                      <a:noFill/>
                    </a:lnL>
                    <a:lnR>
                      <a:noFill/>
                    </a:lnR>
                    <a:lnT>
                      <a:noFill/>
                    </a:lnT>
                    <a:lnB>
                      <a:noFill/>
                    </a:lnB>
                    <a:solidFill>
                      <a:srgbClr val="FAFAFA"/>
                    </a:solidFill>
                  </a:tcPr>
                </a:tc>
              </a:tr>
              <a:tr h="338239">
                <a:tc>
                  <a:txBody>
                    <a:bodyPr/>
                    <a:lstStyle/>
                    <a:p>
                      <a:pPr algn="r" fontAlgn="t"/>
                      <a:r>
                        <a:rPr lang="ru-RU" sz="1800"/>
                        <a:t>Город с</a:t>
                      </a:r>
                    </a:p>
                  </a:txBody>
                  <a:tcPr marL="50173" marR="50173" marT="25086" marB="25086">
                    <a:lnL>
                      <a:noFill/>
                    </a:lnL>
                    <a:lnR>
                      <a:noFill/>
                    </a:lnR>
                    <a:lnT>
                      <a:noFill/>
                    </a:lnT>
                    <a:lnB>
                      <a:noFill/>
                    </a:lnB>
                    <a:solidFill>
                      <a:srgbClr val="A3EEA3"/>
                    </a:solidFill>
                  </a:tcPr>
                </a:tc>
                <a:tc>
                  <a:txBody>
                    <a:bodyPr/>
                    <a:lstStyle/>
                    <a:p>
                      <a:pPr algn="l" fontAlgn="t"/>
                      <a:r>
                        <a:rPr lang="ru-RU" sz="1800" u="none" strike="noStrike" dirty="0">
                          <a:solidFill>
                            <a:srgbClr val="0B0080"/>
                          </a:solidFill>
                          <a:hlinkClick r:id="rId5" tooltip="1992"/>
                        </a:rPr>
                        <a:t>1992</a:t>
                      </a:r>
                      <a:endParaRPr lang="ru-RU" sz="1800" dirty="0"/>
                    </a:p>
                  </a:txBody>
                  <a:tcPr marL="50173" marR="50173" marT="25086" marB="25086">
                    <a:lnL>
                      <a:noFill/>
                    </a:lnL>
                    <a:lnR>
                      <a:noFill/>
                    </a:lnR>
                    <a:lnT>
                      <a:noFill/>
                    </a:lnT>
                    <a:lnB>
                      <a:noFill/>
                    </a:lnB>
                    <a:solidFill>
                      <a:srgbClr val="FAFAFA"/>
                    </a:solidFill>
                  </a:tcPr>
                </a:tc>
              </a:tr>
              <a:tr h="338239">
                <a:tc>
                  <a:txBody>
                    <a:bodyPr/>
                    <a:lstStyle/>
                    <a:p>
                      <a:pPr algn="r" fontAlgn="t"/>
                      <a:r>
                        <a:rPr lang="ru-RU" sz="1800" u="none" strike="noStrike">
                          <a:solidFill>
                            <a:srgbClr val="0B0080"/>
                          </a:solidFill>
                          <a:hlinkClick r:id="rId6" tooltip="Площадь"/>
                        </a:rPr>
                        <a:t>Площадь</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ru-RU" sz="1800" dirty="0"/>
                        <a:t>3 </a:t>
                      </a:r>
                      <a:r>
                        <a:rPr lang="ru-RU" sz="1800" u="none" strike="noStrike" dirty="0">
                          <a:solidFill>
                            <a:srgbClr val="0B0080"/>
                          </a:solidFill>
                          <a:hlinkClick r:id="rId7" tooltip="Квадратный километр"/>
                        </a:rPr>
                        <a:t>км²</a:t>
                      </a:r>
                      <a:endParaRPr lang="ru-RU" sz="1800" dirty="0"/>
                    </a:p>
                  </a:txBody>
                  <a:tcPr marL="50173" marR="50173" marT="25086" marB="25086">
                    <a:lnL>
                      <a:noFill/>
                    </a:lnL>
                    <a:lnR>
                      <a:noFill/>
                    </a:lnR>
                    <a:lnT>
                      <a:noFill/>
                    </a:lnT>
                    <a:lnB>
                      <a:noFill/>
                    </a:lnB>
                    <a:solidFill>
                      <a:srgbClr val="FAFAFA"/>
                    </a:solidFill>
                  </a:tcPr>
                </a:tc>
              </a:tr>
              <a:tr h="592706">
                <a:tc>
                  <a:txBody>
                    <a:bodyPr/>
                    <a:lstStyle/>
                    <a:p>
                      <a:pPr algn="r" fontAlgn="t"/>
                      <a:r>
                        <a:rPr lang="ru-RU" sz="1800" u="none" strike="noStrike">
                          <a:solidFill>
                            <a:srgbClr val="0B0080"/>
                          </a:solidFill>
                          <a:hlinkClick r:id="rId8" tooltip="Высота над уровнем моря"/>
                        </a:rPr>
                        <a:t>Высота центра</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ru-RU" sz="1800" dirty="0"/>
                        <a:t>121 </a:t>
                      </a:r>
                      <a:r>
                        <a:rPr lang="ru-RU" sz="1800" u="none" strike="noStrike" dirty="0">
                          <a:solidFill>
                            <a:srgbClr val="0B0080"/>
                          </a:solidFill>
                          <a:hlinkClick r:id="rId9" tooltip="Метр"/>
                        </a:rPr>
                        <a:t>м</a:t>
                      </a:r>
                      <a:endParaRPr lang="ru-RU" sz="1800" dirty="0"/>
                    </a:p>
                  </a:txBody>
                  <a:tcPr marL="50173" marR="50173" marT="25086" marB="25086">
                    <a:lnL>
                      <a:noFill/>
                    </a:lnL>
                    <a:lnR>
                      <a:noFill/>
                    </a:lnR>
                    <a:lnT>
                      <a:noFill/>
                    </a:lnT>
                    <a:lnB>
                      <a:noFill/>
                    </a:lnB>
                    <a:solidFill>
                      <a:srgbClr val="FAFAFA"/>
                    </a:solidFill>
                  </a:tcPr>
                </a:tc>
              </a:tr>
              <a:tr h="847172">
                <a:tc>
                  <a:txBody>
                    <a:bodyPr/>
                    <a:lstStyle/>
                    <a:p>
                      <a:pPr algn="r" fontAlgn="t"/>
                      <a:r>
                        <a:rPr lang="ru-RU" sz="1800"/>
                        <a:t>Население</a:t>
                      </a:r>
                    </a:p>
                  </a:txBody>
                  <a:tcPr marL="50173" marR="50173" marT="25086" marB="25086">
                    <a:lnL>
                      <a:noFill/>
                    </a:lnL>
                    <a:lnR>
                      <a:noFill/>
                    </a:lnR>
                    <a:lnT>
                      <a:noFill/>
                    </a:lnT>
                    <a:lnB>
                      <a:noFill/>
                    </a:lnB>
                    <a:solidFill>
                      <a:srgbClr val="A3EEA3"/>
                    </a:solidFill>
                  </a:tcPr>
                </a:tc>
                <a:tc>
                  <a:txBody>
                    <a:bodyPr/>
                    <a:lstStyle/>
                    <a:p>
                      <a:pPr algn="l" fontAlgn="t"/>
                      <a:r>
                        <a:rPr lang="ru-RU" sz="1800" dirty="0">
                          <a:solidFill>
                            <a:srgbClr val="00CC00"/>
                          </a:solidFill>
                        </a:rPr>
                        <a:t>▲</a:t>
                      </a:r>
                      <a:r>
                        <a:rPr lang="ru-RU" sz="1800" dirty="0"/>
                        <a:t> 32 508 человек (</a:t>
                      </a:r>
                      <a:r>
                        <a:rPr lang="ru-RU" sz="1800" u="none" strike="noStrike" dirty="0">
                          <a:solidFill>
                            <a:srgbClr val="0B0080"/>
                          </a:solidFill>
                          <a:hlinkClick r:id="rId10" tooltip="2010 год"/>
                        </a:rPr>
                        <a:t>2010</a:t>
                      </a:r>
                      <a:r>
                        <a:rPr lang="ru-RU" sz="1800" dirty="0"/>
                        <a:t>)</a:t>
                      </a:r>
                    </a:p>
                  </a:txBody>
                  <a:tcPr marL="50173" marR="50173" marT="25086" marB="25086">
                    <a:lnL>
                      <a:noFill/>
                    </a:lnL>
                    <a:lnR>
                      <a:noFill/>
                    </a:lnR>
                    <a:lnT>
                      <a:noFill/>
                    </a:lnT>
                    <a:lnB>
                      <a:noFill/>
                    </a:lnB>
                    <a:solidFill>
                      <a:srgbClr val="FAFAFA"/>
                    </a:solidFill>
                  </a:tcPr>
                </a:tc>
              </a:tr>
              <a:tr h="1101637">
                <a:tc>
                  <a:txBody>
                    <a:bodyPr/>
                    <a:lstStyle/>
                    <a:p>
                      <a:pPr algn="r" fontAlgn="t"/>
                      <a:r>
                        <a:rPr lang="ru-RU" sz="1800" u="none" strike="noStrike" dirty="0" err="1">
                          <a:solidFill>
                            <a:srgbClr val="0B0080"/>
                          </a:solidFill>
                          <a:hlinkClick r:id="rId11" tooltip="Этнохороним"/>
                        </a:rPr>
                        <a:t>Этнохороним</a:t>
                      </a:r>
                      <a:endParaRPr lang="ru-RU" sz="1800" dirty="0"/>
                    </a:p>
                  </a:txBody>
                  <a:tcPr marL="50173" marR="50173" marT="25086" marB="25086">
                    <a:lnL>
                      <a:noFill/>
                    </a:lnL>
                    <a:lnR>
                      <a:noFill/>
                    </a:lnR>
                    <a:lnT>
                      <a:noFill/>
                    </a:lnT>
                    <a:lnB>
                      <a:noFill/>
                    </a:lnB>
                    <a:solidFill>
                      <a:srgbClr val="A3EEA3"/>
                    </a:solidFill>
                  </a:tcPr>
                </a:tc>
                <a:tc>
                  <a:txBody>
                    <a:bodyPr/>
                    <a:lstStyle/>
                    <a:p>
                      <a:pPr algn="l" fontAlgn="t"/>
                      <a:r>
                        <a:rPr lang="vi-VN" sz="1800" dirty="0"/>
                        <a:t>юбилейча́не, юбилейча́нин</a:t>
                      </a:r>
                    </a:p>
                  </a:txBody>
                  <a:tcPr marL="50173" marR="50173" marT="25086" marB="25086">
                    <a:lnL>
                      <a:noFill/>
                    </a:lnL>
                    <a:lnR>
                      <a:noFill/>
                    </a:lnR>
                    <a:lnT>
                      <a:noFill/>
                    </a:lnT>
                    <a:lnB>
                      <a:noFill/>
                    </a:lnB>
                    <a:solidFill>
                      <a:srgbClr val="FAFAFA"/>
                    </a:solidFill>
                  </a:tcPr>
                </a:tc>
              </a:tr>
              <a:tr h="338239">
                <a:tc>
                  <a:txBody>
                    <a:bodyPr/>
                    <a:lstStyle/>
                    <a:p>
                      <a:pPr algn="r" fontAlgn="t"/>
                      <a:r>
                        <a:rPr lang="ru-RU" sz="1800" u="none" strike="noStrike">
                          <a:solidFill>
                            <a:srgbClr val="0B0080"/>
                          </a:solidFill>
                          <a:hlinkClick r:id="rId12" tooltip="Часовой пояс"/>
                        </a:rPr>
                        <a:t>Часовой пояс</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en-US" sz="1800" u="none" strike="noStrike" dirty="0">
                          <a:solidFill>
                            <a:srgbClr val="0B0080"/>
                          </a:solidFill>
                          <a:hlinkClick r:id="rId13" tooltip="UTC+4"/>
                        </a:rPr>
                        <a:t>UTC+4</a:t>
                      </a:r>
                      <a:endParaRPr lang="en-US" sz="1800" dirty="0"/>
                    </a:p>
                  </a:txBody>
                  <a:tcPr marL="50173" marR="50173" marT="25086" marB="25086">
                    <a:lnL>
                      <a:noFill/>
                    </a:lnL>
                    <a:lnR>
                      <a:noFill/>
                    </a:lnR>
                    <a:lnT>
                      <a:noFill/>
                    </a:lnT>
                    <a:lnB>
                      <a:noFill/>
                    </a:lnB>
                    <a:solidFill>
                      <a:srgbClr val="FAFAFA"/>
                    </a:solidFill>
                  </a:tcPr>
                </a:tc>
              </a:tr>
              <a:tr h="592706">
                <a:tc>
                  <a:txBody>
                    <a:bodyPr/>
                    <a:lstStyle/>
                    <a:p>
                      <a:pPr algn="r" fontAlgn="t"/>
                      <a:r>
                        <a:rPr lang="ru-RU" sz="1800" u="none" strike="noStrike">
                          <a:solidFill>
                            <a:srgbClr val="0B0080"/>
                          </a:solidFill>
                          <a:hlinkClick r:id="rId14" tooltip="Телефонный план нумерации"/>
                        </a:rPr>
                        <a:t>Телефонный код</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ru-RU" sz="1800" dirty="0"/>
                        <a:t>+7 49636, 495</a:t>
                      </a:r>
                    </a:p>
                  </a:txBody>
                  <a:tcPr marL="50173" marR="50173" marT="25086" marB="25086">
                    <a:lnL>
                      <a:noFill/>
                    </a:lnL>
                    <a:lnR>
                      <a:noFill/>
                    </a:lnR>
                    <a:lnT>
                      <a:noFill/>
                    </a:lnT>
                    <a:lnB>
                      <a:noFill/>
                    </a:lnB>
                    <a:solidFill>
                      <a:srgbClr val="FAFAFA"/>
                    </a:solidFill>
                  </a:tcPr>
                </a:tc>
              </a:tr>
              <a:tr h="592706">
                <a:tc>
                  <a:txBody>
                    <a:bodyPr/>
                    <a:lstStyle/>
                    <a:p>
                      <a:pPr algn="r" fontAlgn="t"/>
                      <a:r>
                        <a:rPr lang="ru-RU" sz="1800" u="none" strike="noStrike">
                          <a:solidFill>
                            <a:srgbClr val="0B0080"/>
                          </a:solidFill>
                          <a:hlinkClick r:id="rId15" tooltip="Почтовый индекс"/>
                        </a:rPr>
                        <a:t>Почтовые индексы</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ru-RU" sz="1800" dirty="0"/>
                        <a:t>141090—141092</a:t>
                      </a:r>
                    </a:p>
                  </a:txBody>
                  <a:tcPr marL="50173" marR="50173" marT="25086" marB="25086">
                    <a:lnL>
                      <a:noFill/>
                    </a:lnL>
                    <a:lnR>
                      <a:noFill/>
                    </a:lnR>
                    <a:lnT>
                      <a:noFill/>
                    </a:lnT>
                    <a:lnB>
                      <a:noFill/>
                    </a:lnB>
                    <a:solidFill>
                      <a:srgbClr val="FAFAFA"/>
                    </a:solidFill>
                  </a:tcPr>
                </a:tc>
              </a:tr>
              <a:tr h="592706">
                <a:tc>
                  <a:txBody>
                    <a:bodyPr/>
                    <a:lstStyle/>
                    <a:p>
                      <a:pPr algn="r" fontAlgn="t"/>
                      <a:r>
                        <a:rPr lang="ru-RU" sz="1800" u="none" strike="noStrike">
                          <a:solidFill>
                            <a:srgbClr val="0B0080"/>
                          </a:solidFill>
                          <a:hlinkClick r:id="rId16" tooltip="Автомобильные номера"/>
                        </a:rPr>
                        <a:t>Автомобильный код</a:t>
                      </a:r>
                      <a:endParaRPr lang="ru-RU" sz="1800"/>
                    </a:p>
                  </a:txBody>
                  <a:tcPr marL="50173" marR="50173" marT="25086" marB="25086">
                    <a:lnL>
                      <a:noFill/>
                    </a:lnL>
                    <a:lnR>
                      <a:noFill/>
                    </a:lnR>
                    <a:lnT>
                      <a:noFill/>
                    </a:lnT>
                    <a:lnB>
                      <a:noFill/>
                    </a:lnB>
                    <a:solidFill>
                      <a:srgbClr val="A3EEA3"/>
                    </a:solidFill>
                  </a:tcPr>
                </a:tc>
                <a:tc>
                  <a:txBody>
                    <a:bodyPr/>
                    <a:lstStyle/>
                    <a:p>
                      <a:pPr algn="l" fontAlgn="t"/>
                      <a:r>
                        <a:rPr lang="ru-RU" sz="1800" dirty="0"/>
                        <a:t>50, 90, 150, 190</a:t>
                      </a:r>
                    </a:p>
                  </a:txBody>
                  <a:tcPr marL="50173" marR="50173" marT="25086" marB="25086">
                    <a:lnL>
                      <a:noFill/>
                    </a:lnL>
                    <a:lnR>
                      <a:noFill/>
                    </a:lnR>
                    <a:lnT>
                      <a:noFill/>
                    </a:lnT>
                    <a:lnB>
                      <a:noFill/>
                    </a:lnB>
                    <a:solidFill>
                      <a:srgbClr val="FAFAFA"/>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Флаг"/>
          <p:cNvPicPr>
            <a:picLocks noChangeAspect="1" noChangeArrowheads="1"/>
          </p:cNvPicPr>
          <p:nvPr/>
        </p:nvPicPr>
        <p:blipFill>
          <a:blip r:embed="rId2" cstate="print"/>
          <a:srcRect/>
          <a:stretch>
            <a:fillRect/>
          </a:stretch>
        </p:blipFill>
        <p:spPr bwMode="auto">
          <a:xfrm>
            <a:off x="-1" y="3789040"/>
            <a:ext cx="4642119" cy="3068960"/>
          </a:xfrm>
          <a:prstGeom prst="rect">
            <a:avLst/>
          </a:prstGeom>
          <a:noFill/>
        </p:spPr>
      </p:pic>
      <p:pic>
        <p:nvPicPr>
          <p:cNvPr id="1030" name="Picture 6" descr="Герб"/>
          <p:cNvPicPr>
            <a:picLocks noChangeAspect="1" noChangeArrowheads="1"/>
          </p:cNvPicPr>
          <p:nvPr/>
        </p:nvPicPr>
        <p:blipFill>
          <a:blip r:embed="rId3" cstate="print"/>
          <a:srcRect/>
          <a:stretch>
            <a:fillRect/>
          </a:stretch>
        </p:blipFill>
        <p:spPr bwMode="auto">
          <a:xfrm>
            <a:off x="4644008" y="3789040"/>
            <a:ext cx="2321060" cy="3068960"/>
          </a:xfrm>
          <a:prstGeom prst="rect">
            <a:avLst/>
          </a:prstGeom>
          <a:noFill/>
        </p:spPr>
      </p:pic>
      <p:sp>
        <p:nvSpPr>
          <p:cNvPr id="6" name="Прямоугольник 5"/>
          <p:cNvSpPr/>
          <p:nvPr/>
        </p:nvSpPr>
        <p:spPr>
          <a:xfrm>
            <a:off x="4644008" y="3429000"/>
            <a:ext cx="2304256" cy="369332"/>
          </a:xfrm>
          <a:prstGeom prst="rect">
            <a:avLst/>
          </a:prstGeom>
        </p:spPr>
        <p:txBody>
          <a:bodyPr wrap="square">
            <a:spAutoFit/>
          </a:bodyPr>
          <a:lstStyle/>
          <a:p>
            <a:pPr algn="ctr"/>
            <a:r>
              <a:rPr lang="ru-RU" b="1" i="1" dirty="0" smtClean="0">
                <a:hlinkClick r:id="rId4" tooltip="Герб Юбилейного (страница отсутствует)"/>
              </a:rPr>
              <a:t>Герб</a:t>
            </a:r>
            <a:endParaRPr lang="ru-RU" i="1" dirty="0"/>
          </a:p>
        </p:txBody>
      </p:sp>
      <p:sp>
        <p:nvSpPr>
          <p:cNvPr id="7" name="Прямоугольник 6"/>
          <p:cNvSpPr/>
          <p:nvPr/>
        </p:nvSpPr>
        <p:spPr>
          <a:xfrm>
            <a:off x="0" y="3429000"/>
            <a:ext cx="4644008" cy="369332"/>
          </a:xfrm>
          <a:prstGeom prst="rect">
            <a:avLst/>
          </a:prstGeom>
        </p:spPr>
        <p:txBody>
          <a:bodyPr wrap="square">
            <a:spAutoFit/>
          </a:bodyPr>
          <a:lstStyle/>
          <a:p>
            <a:pPr algn="ctr"/>
            <a:r>
              <a:rPr lang="ru-RU" b="1" i="1" dirty="0" smtClean="0">
                <a:hlinkClick r:id="rId5" tooltip="Флаг Юбилейного"/>
              </a:rPr>
              <a:t>Флаг</a:t>
            </a:r>
            <a:endParaRPr lang="ru-RU" i="1" dirty="0"/>
          </a:p>
        </p:txBody>
      </p:sp>
      <p:sp>
        <p:nvSpPr>
          <p:cNvPr id="8" name="Прямоугольник 7"/>
          <p:cNvSpPr/>
          <p:nvPr/>
        </p:nvSpPr>
        <p:spPr>
          <a:xfrm>
            <a:off x="906866" y="476672"/>
            <a:ext cx="7197228" cy="707886"/>
          </a:xfrm>
          <a:prstGeom prst="rect">
            <a:avLst/>
          </a:prstGeom>
        </p:spPr>
        <p:txBody>
          <a:bodyPr wrap="none">
            <a:spAutoFit/>
          </a:bodyPr>
          <a:lstStyle/>
          <a:p>
            <a:pPr algn="ctr"/>
            <a:r>
              <a:rPr lang="ru-RU" sz="4000" dirty="0" smtClean="0"/>
              <a:t>Флаг и герб города Юбилейного</a:t>
            </a:r>
            <a:endParaRPr lang="ru-RU"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2308324"/>
          </a:xfrm>
          <a:prstGeom prst="rect">
            <a:avLst/>
          </a:prstGeom>
        </p:spPr>
        <p:txBody>
          <a:bodyPr wrap="square">
            <a:spAutoFit/>
          </a:bodyPr>
          <a:lstStyle/>
          <a:p>
            <a:r>
              <a:rPr lang="ru-RU" dirty="0" smtClean="0"/>
              <a:t>История города начинается с незапамятных времен. При археологических раскопках 1993-1994 гг. близ д. </a:t>
            </a:r>
            <a:r>
              <a:rPr lang="ru-RU" dirty="0" err="1" smtClean="0"/>
              <a:t>Максимково</a:t>
            </a:r>
            <a:r>
              <a:rPr lang="ru-RU" dirty="0" smtClean="0"/>
              <a:t> на р. </a:t>
            </a:r>
            <a:r>
              <a:rPr lang="ru-RU" dirty="0" err="1" smtClean="0"/>
              <a:t>Клязьме</a:t>
            </a:r>
            <a:r>
              <a:rPr lang="ru-RU" dirty="0" smtClean="0"/>
              <a:t> были найдены наконечники стрел, железные орудия труда I тысячелетия до н.э., а также образцы </a:t>
            </a:r>
            <a:r>
              <a:rPr lang="ru-RU" dirty="0" err="1" smtClean="0"/>
              <a:t>дьяковской</a:t>
            </a:r>
            <a:r>
              <a:rPr lang="ru-RU" dirty="0" smtClean="0"/>
              <a:t> культуры III — V веков н.э. (домашняя утварь, женские украшения). Согласно архивным изысканиям город образовался на стыках нескольких поселений. Большая часть нынешних городских земель принадлежала известному роду Шереметевых. Ф.И. Шереметев завещал эти земли князьям Одоевским, и первое упоминание о </a:t>
            </a:r>
            <a:r>
              <a:rPr lang="ru-RU" dirty="0" err="1" smtClean="0"/>
              <a:t>Болшево</a:t>
            </a:r>
            <a:r>
              <a:rPr lang="ru-RU" dirty="0" smtClean="0"/>
              <a:t>, как и об имении Одоевских, встречается в 1585 </a:t>
            </a:r>
            <a:r>
              <a:rPr lang="ru-RU" dirty="0" smtClean="0"/>
              <a:t>году.</a:t>
            </a:r>
            <a:endParaRPr lang="ru-RU" dirty="0"/>
          </a:p>
        </p:txBody>
      </p:sp>
      <p:pic>
        <p:nvPicPr>
          <p:cNvPr id="17410" name="Picture 2" descr="http://www.yubyleyny.ru/images/history/001_sm.gif"/>
          <p:cNvPicPr>
            <a:picLocks noChangeAspect="1" noChangeArrowheads="1"/>
          </p:cNvPicPr>
          <p:nvPr/>
        </p:nvPicPr>
        <p:blipFill>
          <a:blip r:embed="rId2" cstate="print"/>
          <a:srcRect/>
          <a:stretch>
            <a:fillRect/>
          </a:stretch>
        </p:blipFill>
        <p:spPr bwMode="auto">
          <a:xfrm>
            <a:off x="4283968" y="3941978"/>
            <a:ext cx="4860032" cy="2916022"/>
          </a:xfrm>
          <a:prstGeom prst="rect">
            <a:avLst/>
          </a:prstGeom>
          <a:noFill/>
        </p:spPr>
      </p:pic>
      <p:pic>
        <p:nvPicPr>
          <p:cNvPr id="17412" name="Picture 4" descr="http://www.yubyleyny.ru/images/history/Madrid2_sm.gif"/>
          <p:cNvPicPr>
            <a:picLocks noChangeAspect="1" noChangeArrowheads="1"/>
          </p:cNvPicPr>
          <p:nvPr/>
        </p:nvPicPr>
        <p:blipFill>
          <a:blip r:embed="rId3" cstate="print"/>
          <a:srcRect/>
          <a:stretch>
            <a:fillRect/>
          </a:stretch>
        </p:blipFill>
        <p:spPr bwMode="auto">
          <a:xfrm>
            <a:off x="0" y="4624381"/>
            <a:ext cx="2627784" cy="2233619"/>
          </a:xfrm>
          <a:prstGeom prst="rect">
            <a:avLst/>
          </a:prstGeom>
          <a:noFill/>
        </p:spPr>
      </p:pic>
      <p:pic>
        <p:nvPicPr>
          <p:cNvPr id="17414" name="Picture 6" descr="http://www.yubyleyny.ru/images/history/Madrid_3_sm.gif"/>
          <p:cNvPicPr>
            <a:picLocks noChangeAspect="1" noChangeArrowheads="1"/>
          </p:cNvPicPr>
          <p:nvPr/>
        </p:nvPicPr>
        <p:blipFill>
          <a:blip r:embed="rId4" cstate="print"/>
          <a:srcRect/>
          <a:stretch>
            <a:fillRect/>
          </a:stretch>
        </p:blipFill>
        <p:spPr bwMode="auto">
          <a:xfrm>
            <a:off x="2627784" y="4653136"/>
            <a:ext cx="1669701" cy="2204864"/>
          </a:xfrm>
          <a:prstGeom prst="rect">
            <a:avLst/>
          </a:prstGeom>
          <a:noFill/>
        </p:spPr>
      </p:pic>
      <p:sp>
        <p:nvSpPr>
          <p:cNvPr id="6" name="Прямоугольник 5"/>
          <p:cNvSpPr/>
          <p:nvPr/>
        </p:nvSpPr>
        <p:spPr>
          <a:xfrm>
            <a:off x="2483768" y="0"/>
            <a:ext cx="4015843" cy="707886"/>
          </a:xfrm>
          <a:prstGeom prst="rect">
            <a:avLst/>
          </a:prstGeom>
        </p:spPr>
        <p:txBody>
          <a:bodyPr wrap="none">
            <a:spAutoFit/>
          </a:bodyPr>
          <a:lstStyle/>
          <a:p>
            <a:r>
              <a:rPr lang="ru-RU" sz="4000" b="1" i="1" dirty="0" smtClean="0"/>
              <a:t>История города </a:t>
            </a:r>
            <a:endParaRPr lang="ru-RU" sz="4000" b="1" i="1"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156</Words>
  <Application>Microsoft Office PowerPoint</Application>
  <PresentationFormat>Экран (4:3)</PresentationFormat>
  <Paragraphs>33</Paragraphs>
  <Slides>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Слайд 1</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dc:creator>
  <cp:lastModifiedBy>Windows</cp:lastModifiedBy>
  <cp:revision>2</cp:revision>
  <dcterms:created xsi:type="dcterms:W3CDTF">2012-10-14T13:02:41Z</dcterms:created>
  <dcterms:modified xsi:type="dcterms:W3CDTF">2012-10-14T13:19:19Z</dcterms:modified>
</cp:coreProperties>
</file>