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08" r:id="rId3"/>
    <p:sldId id="309" r:id="rId4"/>
    <p:sldId id="311" r:id="rId5"/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23" r:id="rId17"/>
    <p:sldId id="324" r:id="rId18"/>
    <p:sldId id="325" r:id="rId19"/>
    <p:sldId id="257" r:id="rId20"/>
    <p:sldId id="289" r:id="rId21"/>
    <p:sldId id="287" r:id="rId22"/>
    <p:sldId id="288" r:id="rId23"/>
    <p:sldId id="290" r:id="rId24"/>
    <p:sldId id="303" r:id="rId25"/>
    <p:sldId id="304" r:id="rId26"/>
    <p:sldId id="305" r:id="rId27"/>
    <p:sldId id="306" r:id="rId28"/>
    <p:sldId id="307" r:id="rId29"/>
    <p:sldId id="300" r:id="rId30"/>
    <p:sldId id="291" r:id="rId31"/>
    <p:sldId id="293" r:id="rId32"/>
    <p:sldId id="326" r:id="rId33"/>
    <p:sldId id="294" r:id="rId34"/>
    <p:sldId id="295" r:id="rId35"/>
    <p:sldId id="296" r:id="rId36"/>
    <p:sldId id="297" r:id="rId37"/>
    <p:sldId id="298" r:id="rId38"/>
    <p:sldId id="299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00"/>
    <a:srgbClr val="820019"/>
    <a:srgbClr val="16266C"/>
    <a:srgbClr val="0B0BAD"/>
    <a:srgbClr val="FFFFFF"/>
    <a:srgbClr val="692A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3" autoAdjust="0"/>
    <p:restoredTop sz="94660"/>
  </p:normalViewPr>
  <p:slideViewPr>
    <p:cSldViewPr>
      <p:cViewPr varScale="1">
        <p:scale>
          <a:sx n="83" d="100"/>
          <a:sy n="83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C5A4E2-EF20-4BEE-A3A1-652D7C2A72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5A4E2-EF20-4BEE-A3A1-652D7C2A722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Freeform 17"/>
          <p:cNvSpPr>
            <a:spLocks/>
          </p:cNvSpPr>
          <p:nvPr/>
        </p:nvSpPr>
        <p:spPr bwMode="gray">
          <a:xfrm>
            <a:off x="-9525" y="1447800"/>
            <a:ext cx="9164638" cy="3832225"/>
          </a:xfrm>
          <a:custGeom>
            <a:avLst/>
            <a:gdLst/>
            <a:ahLst/>
            <a:cxnLst>
              <a:cxn ang="0">
                <a:pos x="12" y="124"/>
              </a:cxn>
              <a:cxn ang="0">
                <a:pos x="1381" y="12"/>
              </a:cxn>
              <a:cxn ang="0">
                <a:pos x="4064" y="581"/>
              </a:cxn>
              <a:cxn ang="0">
                <a:pos x="5773" y="118"/>
              </a:cxn>
              <a:cxn ang="0">
                <a:pos x="5766" y="2151"/>
              </a:cxn>
              <a:cxn ang="0">
                <a:pos x="3966" y="2263"/>
              </a:cxn>
              <a:cxn ang="0">
                <a:pos x="1963" y="1897"/>
              </a:cxn>
              <a:cxn ang="0">
                <a:pos x="6" y="2407"/>
              </a:cxn>
              <a:cxn ang="0">
                <a:pos x="12" y="124"/>
              </a:cxn>
            </a:cxnLst>
            <a:rect l="0" t="0" r="r" b="b"/>
            <a:pathLst>
              <a:path w="5773" h="2414">
                <a:moveTo>
                  <a:pt x="12" y="124"/>
                </a:moveTo>
                <a:cubicBezTo>
                  <a:pt x="150" y="76"/>
                  <a:pt x="581" y="0"/>
                  <a:pt x="1381" y="12"/>
                </a:cubicBezTo>
                <a:cubicBezTo>
                  <a:pt x="2181" y="23"/>
                  <a:pt x="3370" y="437"/>
                  <a:pt x="4064" y="581"/>
                </a:cubicBezTo>
                <a:cubicBezTo>
                  <a:pt x="4758" y="725"/>
                  <a:pt x="5635" y="219"/>
                  <a:pt x="5773" y="118"/>
                </a:cubicBezTo>
                <a:lnTo>
                  <a:pt x="5766" y="2151"/>
                </a:lnTo>
                <a:cubicBezTo>
                  <a:pt x="4994" y="2407"/>
                  <a:pt x="4326" y="2311"/>
                  <a:pt x="3966" y="2263"/>
                </a:cubicBezTo>
                <a:cubicBezTo>
                  <a:pt x="3606" y="2215"/>
                  <a:pt x="2715" y="1873"/>
                  <a:pt x="1963" y="1897"/>
                </a:cubicBezTo>
                <a:cubicBezTo>
                  <a:pt x="1305" y="1893"/>
                  <a:pt x="0" y="2402"/>
                  <a:pt x="6" y="2407"/>
                </a:cubicBezTo>
                <a:cubicBezTo>
                  <a:pt x="12" y="2414"/>
                  <a:pt x="12" y="568"/>
                  <a:pt x="12" y="124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0" name="Freeform 18"/>
          <p:cNvSpPr>
            <a:spLocks/>
          </p:cNvSpPr>
          <p:nvPr/>
        </p:nvSpPr>
        <p:spPr bwMode="gray">
          <a:xfrm>
            <a:off x="-9525" y="1730375"/>
            <a:ext cx="9150350" cy="3265488"/>
          </a:xfrm>
          <a:custGeom>
            <a:avLst/>
            <a:gdLst/>
            <a:ahLst/>
            <a:cxnLst>
              <a:cxn ang="0">
                <a:pos x="6" y="272"/>
              </a:cxn>
              <a:cxn ang="0">
                <a:pos x="1453" y="10"/>
              </a:cxn>
              <a:cxn ang="0">
                <a:pos x="4182" y="482"/>
              </a:cxn>
              <a:cxn ang="0">
                <a:pos x="5764" y="154"/>
              </a:cxn>
              <a:cxn ang="0">
                <a:pos x="5764" y="1806"/>
              </a:cxn>
              <a:cxn ang="0">
                <a:pos x="4005" y="1994"/>
              </a:cxn>
              <a:cxn ang="0">
                <a:pos x="1891" y="1522"/>
              </a:cxn>
              <a:cxn ang="0">
                <a:pos x="6" y="1967"/>
              </a:cxn>
              <a:cxn ang="0">
                <a:pos x="6" y="272"/>
              </a:cxn>
            </a:cxnLst>
            <a:rect l="0" t="0" r="r" b="b"/>
            <a:pathLst>
              <a:path w="5764" h="2057">
                <a:moveTo>
                  <a:pt x="6" y="272"/>
                </a:moveTo>
                <a:cubicBezTo>
                  <a:pt x="144" y="233"/>
                  <a:pt x="656" y="0"/>
                  <a:pt x="1453" y="10"/>
                </a:cubicBezTo>
                <a:cubicBezTo>
                  <a:pt x="2250" y="20"/>
                  <a:pt x="3475" y="403"/>
                  <a:pt x="4182" y="482"/>
                </a:cubicBezTo>
                <a:cubicBezTo>
                  <a:pt x="4890" y="561"/>
                  <a:pt x="5626" y="237"/>
                  <a:pt x="5764" y="154"/>
                </a:cubicBezTo>
                <a:lnTo>
                  <a:pt x="5764" y="1806"/>
                </a:lnTo>
                <a:cubicBezTo>
                  <a:pt x="4919" y="2052"/>
                  <a:pt x="4485" y="2057"/>
                  <a:pt x="4005" y="1994"/>
                </a:cubicBezTo>
                <a:cubicBezTo>
                  <a:pt x="3526" y="1929"/>
                  <a:pt x="2640" y="1502"/>
                  <a:pt x="1891" y="1522"/>
                </a:cubicBezTo>
                <a:cubicBezTo>
                  <a:pt x="1234" y="1519"/>
                  <a:pt x="0" y="1962"/>
                  <a:pt x="6" y="1967"/>
                </a:cubicBezTo>
                <a:cubicBezTo>
                  <a:pt x="12" y="1972"/>
                  <a:pt x="6" y="641"/>
                  <a:pt x="6" y="27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7086600" y="1947863"/>
            <a:ext cx="533400" cy="533400"/>
            <a:chOff x="4752" y="1200"/>
            <a:chExt cx="288" cy="288"/>
          </a:xfrm>
        </p:grpSpPr>
        <p:sp>
          <p:nvSpPr>
            <p:cNvPr id="3092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3" name="Oval 21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94" name="Group 22"/>
          <p:cNvGrpSpPr>
            <a:grpSpLocks/>
          </p:cNvGrpSpPr>
          <p:nvPr/>
        </p:nvGrpSpPr>
        <p:grpSpPr bwMode="auto">
          <a:xfrm>
            <a:off x="7620000" y="1371600"/>
            <a:ext cx="914400" cy="914400"/>
            <a:chOff x="4992" y="816"/>
            <a:chExt cx="576" cy="576"/>
          </a:xfrm>
        </p:grpSpPr>
        <p:sp>
          <p:nvSpPr>
            <p:cNvPr id="3095" name="Oval 23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6" name="Oval 24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97" name="Group 25"/>
          <p:cNvGrpSpPr>
            <a:grpSpLocks/>
          </p:cNvGrpSpPr>
          <p:nvPr/>
        </p:nvGrpSpPr>
        <p:grpSpPr bwMode="auto">
          <a:xfrm>
            <a:off x="304800" y="3429000"/>
            <a:ext cx="1295400" cy="1371600"/>
            <a:chOff x="4992" y="816"/>
            <a:chExt cx="576" cy="576"/>
          </a:xfrm>
        </p:grpSpPr>
        <p:sp>
          <p:nvSpPr>
            <p:cNvPr id="3098" name="Oval 26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99" name="Oval 27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4726CD90-FB9F-4ED4-9F57-4B322EE7671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228600" y="304800"/>
            <a:ext cx="1079500" cy="633413"/>
            <a:chOff x="2680" y="3678"/>
            <a:chExt cx="680" cy="399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chemeClr val="tx2"/>
                  </a:solidFill>
                </a:rPr>
                <a:t>LOGO</a:t>
              </a: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086600" cy="1012825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295400" y="3581400"/>
            <a:ext cx="6705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9364C5-4F41-41BD-ADF3-7A9088E3F4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EF2D0-1401-4589-BC92-8E70E0AB30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1E1BCB3B-ECBC-4494-B781-F03B3DAB1D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B6AD5-07DA-412E-B6E1-D6FD9277F6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007D5-822A-45A2-BDDD-EFB819F3DE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08B515-AF1A-4EEC-9655-F2B6915E23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B10E6-295D-4CAA-BB9A-85905EE136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21BB0-0BE8-4791-9B33-9543EC17D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F4448-7BBA-46BC-8947-A06DACE922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CE438-E4E2-4D1C-A0CB-2A3FCC99A4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6187B-B2A0-46B8-9B57-E45528C082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1" name="Object 27"/>
          <p:cNvGraphicFramePr>
            <a:graphicFrameLocks noChangeAspect="1"/>
          </p:cNvGraphicFramePr>
          <p:nvPr/>
        </p:nvGraphicFramePr>
        <p:xfrm>
          <a:off x="0" y="0"/>
          <a:ext cx="9144000" cy="1200150"/>
        </p:xfrm>
        <a:graphic>
          <a:graphicData uri="http://schemas.openxmlformats.org/presentationml/2006/ole">
            <p:oleObj spid="_x0000_s1051" name="Image" r:id="rId15" imgW="9561905" imgH="1600000" progId="">
              <p:embed/>
            </p:oleObj>
          </a:graphicData>
        </a:graphic>
      </p:graphicFrame>
      <p:sp>
        <p:nvSpPr>
          <p:cNvPr id="1040" name="Freeform 16"/>
          <p:cNvSpPr>
            <a:spLocks/>
          </p:cNvSpPr>
          <p:nvPr/>
        </p:nvSpPr>
        <p:spPr bwMode="gray">
          <a:xfrm>
            <a:off x="-11113" y="280988"/>
            <a:ext cx="9155113" cy="1620837"/>
          </a:xfrm>
          <a:custGeom>
            <a:avLst/>
            <a:gdLst/>
            <a:ahLst/>
            <a:cxnLst>
              <a:cxn ang="0">
                <a:pos x="6" y="109"/>
              </a:cxn>
              <a:cxn ang="0">
                <a:pos x="1427" y="46"/>
              </a:cxn>
              <a:cxn ang="0">
                <a:pos x="4032" y="255"/>
              </a:cxn>
              <a:cxn ang="0">
                <a:pos x="5767" y="0"/>
              </a:cxn>
              <a:cxn ang="0">
                <a:pos x="5767" y="776"/>
              </a:cxn>
              <a:cxn ang="0">
                <a:pos x="4065" y="831"/>
              </a:cxn>
              <a:cxn ang="0">
                <a:pos x="1984" y="674"/>
              </a:cxn>
              <a:cxn ang="0">
                <a:pos x="14" y="995"/>
              </a:cxn>
              <a:cxn ang="0">
                <a:pos x="6" y="109"/>
              </a:cxn>
            </a:cxnLst>
            <a:rect l="0" t="0" r="r" b="b"/>
            <a:pathLst>
              <a:path w="5767" h="1021">
                <a:moveTo>
                  <a:pt x="6" y="109"/>
                </a:moveTo>
                <a:cubicBezTo>
                  <a:pt x="144" y="93"/>
                  <a:pt x="626" y="42"/>
                  <a:pt x="1427" y="46"/>
                </a:cubicBezTo>
                <a:cubicBezTo>
                  <a:pt x="2228" y="50"/>
                  <a:pt x="3321" y="224"/>
                  <a:pt x="4032" y="255"/>
                </a:cubicBezTo>
                <a:cubicBezTo>
                  <a:pt x="4742" y="286"/>
                  <a:pt x="5649" y="91"/>
                  <a:pt x="5767" y="0"/>
                </a:cubicBezTo>
                <a:lnTo>
                  <a:pt x="5767" y="776"/>
                </a:lnTo>
                <a:cubicBezTo>
                  <a:pt x="4948" y="879"/>
                  <a:pt x="4543" y="844"/>
                  <a:pt x="4065" y="831"/>
                </a:cubicBezTo>
                <a:cubicBezTo>
                  <a:pt x="3587" y="818"/>
                  <a:pt x="2973" y="694"/>
                  <a:pt x="1984" y="674"/>
                </a:cubicBezTo>
                <a:cubicBezTo>
                  <a:pt x="995" y="654"/>
                  <a:pt x="28" y="969"/>
                  <a:pt x="14" y="995"/>
                </a:cubicBezTo>
                <a:cubicBezTo>
                  <a:pt x="0" y="1021"/>
                  <a:pt x="6" y="255"/>
                  <a:pt x="6" y="109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41" name="Freeform 17"/>
          <p:cNvSpPr>
            <a:spLocks/>
          </p:cNvSpPr>
          <p:nvPr/>
        </p:nvSpPr>
        <p:spPr bwMode="gray">
          <a:xfrm>
            <a:off x="-20638" y="533400"/>
            <a:ext cx="9161463" cy="1006475"/>
          </a:xfrm>
          <a:custGeom>
            <a:avLst/>
            <a:gdLst/>
            <a:ahLst/>
            <a:cxnLst>
              <a:cxn ang="0">
                <a:pos x="20" y="109"/>
              </a:cxn>
              <a:cxn ang="0">
                <a:pos x="1442" y="3"/>
              </a:cxn>
              <a:cxn ang="0">
                <a:pos x="4150" y="148"/>
              </a:cxn>
              <a:cxn ang="0">
                <a:pos x="5771" y="37"/>
              </a:cxn>
              <a:cxn ang="0">
                <a:pos x="5771" y="557"/>
              </a:cxn>
              <a:cxn ang="0">
                <a:pos x="3942" y="592"/>
              </a:cxn>
              <a:cxn ang="0">
                <a:pos x="1839" y="456"/>
              </a:cxn>
              <a:cxn ang="0">
                <a:pos x="6" y="620"/>
              </a:cxn>
              <a:cxn ang="0">
                <a:pos x="20" y="109"/>
              </a:cxn>
            </a:cxnLst>
            <a:rect l="0" t="0" r="r" b="b"/>
            <a:pathLst>
              <a:path w="5771" h="634">
                <a:moveTo>
                  <a:pt x="20" y="109"/>
                </a:moveTo>
                <a:cubicBezTo>
                  <a:pt x="26" y="109"/>
                  <a:pt x="645" y="0"/>
                  <a:pt x="1442" y="3"/>
                </a:cubicBezTo>
                <a:cubicBezTo>
                  <a:pt x="2239" y="6"/>
                  <a:pt x="3443" y="123"/>
                  <a:pt x="4150" y="148"/>
                </a:cubicBezTo>
                <a:cubicBezTo>
                  <a:pt x="4858" y="173"/>
                  <a:pt x="5633" y="63"/>
                  <a:pt x="5771" y="37"/>
                </a:cubicBezTo>
                <a:lnTo>
                  <a:pt x="5771" y="557"/>
                </a:lnTo>
                <a:cubicBezTo>
                  <a:pt x="4926" y="634"/>
                  <a:pt x="4422" y="612"/>
                  <a:pt x="3942" y="592"/>
                </a:cubicBezTo>
                <a:cubicBezTo>
                  <a:pt x="3463" y="572"/>
                  <a:pt x="2588" y="450"/>
                  <a:pt x="1839" y="456"/>
                </a:cubicBezTo>
                <a:cubicBezTo>
                  <a:pt x="1182" y="455"/>
                  <a:pt x="0" y="618"/>
                  <a:pt x="6" y="620"/>
                </a:cubicBezTo>
                <a:cubicBezTo>
                  <a:pt x="12" y="621"/>
                  <a:pt x="14" y="109"/>
                  <a:pt x="20" y="109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7740650" y="347663"/>
            <a:ext cx="387350" cy="366712"/>
            <a:chOff x="4752" y="1200"/>
            <a:chExt cx="288" cy="288"/>
          </a:xfrm>
        </p:grpSpPr>
        <p:sp>
          <p:nvSpPr>
            <p:cNvPr id="1043" name="Oval 19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45" name="Group 21"/>
          <p:cNvGrpSpPr>
            <a:grpSpLocks/>
          </p:cNvGrpSpPr>
          <p:nvPr/>
        </p:nvGrpSpPr>
        <p:grpSpPr bwMode="auto">
          <a:xfrm>
            <a:off x="8153400" y="53975"/>
            <a:ext cx="609600" cy="592138"/>
            <a:chOff x="4992" y="816"/>
            <a:chExt cx="576" cy="576"/>
          </a:xfrm>
        </p:grpSpPr>
        <p:sp>
          <p:nvSpPr>
            <p:cNvPr id="1046" name="Oval 22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Oval 23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48" name="Group 24"/>
          <p:cNvGrpSpPr>
            <a:grpSpLocks/>
          </p:cNvGrpSpPr>
          <p:nvPr/>
        </p:nvGrpSpPr>
        <p:grpSpPr bwMode="auto">
          <a:xfrm>
            <a:off x="171450" y="819150"/>
            <a:ext cx="720725" cy="762000"/>
            <a:chOff x="4992" y="816"/>
            <a:chExt cx="576" cy="576"/>
          </a:xfrm>
        </p:grpSpPr>
        <p:sp>
          <p:nvSpPr>
            <p:cNvPr id="1049" name="Oval 25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" name="Oval 26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03865A-A835-48A8-AA10-AEE301481F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914400" y="68580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403648" y="764704"/>
            <a:ext cx="7086600" cy="504056"/>
          </a:xfrm>
        </p:spPr>
        <p:txBody>
          <a:bodyPr/>
          <a:lstStyle/>
          <a:p>
            <a:r>
              <a:rPr lang="ru-RU" sz="2000" cap="all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</a:rPr>
              <a:t>«АРМАВИРСКИЙ МЕДИЦИНСКИЙ КОЛЛЕДЖ»</a:t>
            </a:r>
            <a:endParaRPr lang="ru-RU" sz="2000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pic>
        <p:nvPicPr>
          <p:cNvPr id="8" name="Рисунок 7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75656" cy="1412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691680" y="188640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Государственное бюджетное образовательное учреждение среднего профессионального образования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2996952"/>
            <a:ext cx="8964488" cy="1200329"/>
          </a:xfrm>
          <a:prstGeom prst="rect">
            <a:avLst/>
          </a:prstGeom>
          <a:noFill/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dirty="0" smtClean="0">
                <a:ln w="19050">
                  <a:solidFill>
                    <a:schemeClr val="tx2">
                      <a:lumMod val="75000"/>
                    </a:schemeClr>
                  </a:solidFill>
                </a:ln>
                <a:solidFill>
                  <a:srgbClr val="16266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«Глагол»</a:t>
            </a:r>
            <a:endParaRPr lang="ru-RU" sz="7200" b="1" cap="none" spc="0" dirty="0">
              <a:ln w="19050">
                <a:solidFill>
                  <a:schemeClr val="tx2">
                    <a:lumMod val="75000"/>
                  </a:schemeClr>
                </a:solidFill>
              </a:ln>
              <a:solidFill>
                <a:srgbClr val="16266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1196752"/>
            <a:ext cx="6495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233DA9">
                    <a:lumMod val="75000"/>
                  </a:srgbClr>
                </a:solidFill>
                <a:latin typeface="Arial"/>
                <a:cs typeface="Times New Roman" pitchFamily="18" charset="0"/>
              </a:rPr>
              <a:t>министерства здравоохранения Краснодарского края</a:t>
            </a:r>
            <a:endParaRPr lang="ru-RU" b="1" dirty="0">
              <a:ln w="18000">
                <a:solidFill>
                  <a:srgbClr val="B2B2B2">
                    <a:satMod val="140000"/>
                  </a:srgbClr>
                </a:solidFill>
                <a:prstDash val="solid"/>
                <a:miter lim="800000"/>
              </a:ln>
              <a:solidFill>
                <a:srgbClr val="233DA9">
                  <a:lumMod val="75000"/>
                </a:srgb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2420888"/>
            <a:ext cx="684076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Мультимедийное</a:t>
            </a:r>
            <a:r>
              <a:rPr lang="ru-RU" sz="2400" b="1" dirty="0" smtClean="0">
                <a:solidFill>
                  <a:schemeClr val="bg1"/>
                </a:solidFill>
                <a:latin typeface="+mn-lt"/>
                <a:cs typeface="Times New Roman" pitchFamily="18" charset="0"/>
              </a:rPr>
              <a:t> сопровождение темы:</a:t>
            </a:r>
            <a:endParaRPr lang="ru-RU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7784" y="4509120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Дисциплина</a:t>
            </a:r>
            <a:r>
              <a:rPr lang="ru-RU" dirty="0" smtClean="0">
                <a:solidFill>
                  <a:srgbClr val="002060"/>
                </a:solidFill>
              </a:rPr>
              <a:t> ОДБ.01 Русский язык</a:t>
            </a:r>
          </a:p>
          <a:p>
            <a:endParaRPr lang="ru-RU" b="1" dirty="0">
              <a:solidFill>
                <a:srgbClr val="82001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627784" y="4941168"/>
            <a:ext cx="6120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Курс 1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Специальности:</a:t>
            </a:r>
            <a:r>
              <a:rPr lang="ru-RU" dirty="0" smtClean="0">
                <a:solidFill>
                  <a:srgbClr val="002060"/>
                </a:solidFill>
              </a:rPr>
              <a:t> 060501 Сестринское дело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                             060301 Фармация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699792" y="5949280"/>
            <a:ext cx="6120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                                     Разработано преподавателем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                                      </a:t>
            </a:r>
            <a:r>
              <a:rPr lang="ru-RU" b="1" dirty="0" err="1" smtClean="0">
                <a:solidFill>
                  <a:srgbClr val="002060"/>
                </a:solidFill>
              </a:rPr>
              <a:t>Куриленко</a:t>
            </a:r>
            <a:r>
              <a:rPr lang="ru-RU" b="1" dirty="0" smtClean="0">
                <a:solidFill>
                  <a:srgbClr val="002060"/>
                </a:solidFill>
              </a:rPr>
              <a:t> И.Н.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АКЦЕНТОЛОГИЧЕСКАЯ МИНУТКА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323528" y="1916832"/>
            <a:ext cx="1368152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Задание: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852936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Пл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сневеть, прин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дить, подобрал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отк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порить, ч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рпать, отнял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зарж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веть, начала, звонишь, баловать, кашлянуть, облегчить, осведомить, пломбировать, избаловать.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988840"/>
            <a:ext cx="4861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Поставьте ударение в словах: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АКЦЕНТОЛОГИЧЕСКАЯ МИНУТКА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323528" y="1916832"/>
            <a:ext cx="1368152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Задание: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852936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Пл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сневеть, прин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дить, подобрал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отк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порить, ч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рпать, отнял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зарж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веть, начал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звонишь, баловать, кашлянуть, облегчить, осведомить, пломбировать, избаловать.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988840"/>
            <a:ext cx="4861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Поставьте ударение в словах: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АКЦЕНТОЛОГИЧЕСКАЯ МИНУТКА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323528" y="1916832"/>
            <a:ext cx="1368152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Задание: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852936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Пл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сневеть, прин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дить, подобрал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отк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порить, ч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рпать, отнял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зарж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веть, начал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звон</a:t>
            </a:r>
            <a:r>
              <a:rPr lang="ru-RU" sz="3200" b="1" i="1" dirty="0" smtClean="0">
                <a:solidFill>
                  <a:srgbClr val="C00000"/>
                </a:solidFill>
              </a:rPr>
              <a:t>и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шь, баловать, кашлянуть, облегчить, осведомить, пломбировать, избаловать.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988840"/>
            <a:ext cx="4861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Поставьте ударение в словах: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АКЦЕНТОЛОГИЧЕСКАЯ МИНУТКА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323528" y="1916832"/>
            <a:ext cx="1368152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Задание: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852936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Пл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сневеть, прин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дить, подобрал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отк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порить, ч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рпать, отнял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зарж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веть, начал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звон</a:t>
            </a:r>
            <a:r>
              <a:rPr lang="ru-RU" sz="3200" b="1" i="1" dirty="0" smtClean="0">
                <a:solidFill>
                  <a:srgbClr val="C00000"/>
                </a:solidFill>
              </a:rPr>
              <a:t>и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шь, балов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ть, кашлянуть, облегчить, осведомить, пломбировать, избаловать.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988840"/>
            <a:ext cx="4861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Поставьте ударение в словах: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АКЦЕНТОЛОГИЧЕСКАЯ МИНУТКА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323528" y="1916832"/>
            <a:ext cx="1368152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Задание: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852936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Пл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сневеть, прин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дить, подобрал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отк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порить, ч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рпать, отнял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зарж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веть, начал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звон</a:t>
            </a:r>
            <a:r>
              <a:rPr lang="ru-RU" sz="3200" b="1" i="1" dirty="0" smtClean="0">
                <a:solidFill>
                  <a:srgbClr val="C00000"/>
                </a:solidFill>
              </a:rPr>
              <a:t>и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шь, балов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ть, к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шлянуть, облегчить, осведомить, пломбировать, избаловать.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988840"/>
            <a:ext cx="4861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Поставьте ударение в словах: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АКЦЕНТОЛОГИЧЕСКАЯ МИНУТКА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323528" y="1916832"/>
            <a:ext cx="1368152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Задание: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852936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Пл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сневеть, прин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дить, подобрал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отк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порить, ч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рпать, отнял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зарж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веть, начал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звон</a:t>
            </a:r>
            <a:r>
              <a:rPr lang="ru-RU" sz="3200" b="1" i="1" dirty="0" smtClean="0">
                <a:solidFill>
                  <a:srgbClr val="C00000"/>
                </a:solidFill>
              </a:rPr>
              <a:t>и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шь, балов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ть, к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шлянуть, облегч</a:t>
            </a:r>
            <a:r>
              <a:rPr lang="ru-RU" sz="3200" b="1" i="1" dirty="0" smtClean="0">
                <a:solidFill>
                  <a:srgbClr val="C00000"/>
                </a:solidFill>
              </a:rPr>
              <a:t>и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ть, осведомить, пломбировать, избаловать.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988840"/>
            <a:ext cx="4861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Поставьте ударение в словах: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АКЦЕНТОЛОГИЧЕСКАЯ МИНУТКА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323528" y="1916832"/>
            <a:ext cx="1368152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Задание: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852936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Пл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сневеть, прин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дить, подобрал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отк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порить, ч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рпать, отнял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зарж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веть, начал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звон</a:t>
            </a:r>
            <a:r>
              <a:rPr lang="ru-RU" sz="3200" b="1" i="1" dirty="0" smtClean="0">
                <a:solidFill>
                  <a:srgbClr val="C00000"/>
                </a:solidFill>
              </a:rPr>
              <a:t>и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шь, балов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ть, к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шлянуть, облегч</a:t>
            </a:r>
            <a:r>
              <a:rPr lang="ru-RU" sz="3200" b="1" i="1" dirty="0" smtClean="0">
                <a:solidFill>
                  <a:srgbClr val="C00000"/>
                </a:solidFill>
              </a:rPr>
              <a:t>и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ть, осв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домить, пломбировать, избаловать.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988840"/>
            <a:ext cx="4861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Поставьте ударение в словах: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АКЦЕНТОЛОГИЧЕСКАЯ МИНУТКА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323528" y="1916832"/>
            <a:ext cx="1368152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Задание: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852936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Пл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сневеть, прин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дить, подобрал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отк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порить, ч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рпать, отнял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зарж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веть, начал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звон</a:t>
            </a:r>
            <a:r>
              <a:rPr lang="ru-RU" sz="3200" b="1" i="1" dirty="0" smtClean="0">
                <a:solidFill>
                  <a:srgbClr val="C00000"/>
                </a:solidFill>
              </a:rPr>
              <a:t>и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шь, балов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ть, к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шлянуть, облегч</a:t>
            </a:r>
            <a:r>
              <a:rPr lang="ru-RU" sz="3200" b="1" i="1" dirty="0" smtClean="0">
                <a:solidFill>
                  <a:srgbClr val="C00000"/>
                </a:solidFill>
              </a:rPr>
              <a:t>и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ть, осв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домить, пломбиров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ть, избаловать.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988840"/>
            <a:ext cx="4861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Поставьте ударение в словах: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АКЦЕНТОЛОГИЧЕСКАЯ МИНУТКА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323528" y="1916832"/>
            <a:ext cx="1368152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Задание: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852936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Пл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сневеть, прин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дить, подобрал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отк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порить, ч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рпать, отнял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зарж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веть, начал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звон</a:t>
            </a:r>
            <a:r>
              <a:rPr lang="ru-RU" sz="3200" b="1" i="1" dirty="0" smtClean="0">
                <a:solidFill>
                  <a:srgbClr val="C00000"/>
                </a:solidFill>
              </a:rPr>
              <a:t>и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шь, балов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ть, к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шлянуть, облегч</a:t>
            </a:r>
            <a:r>
              <a:rPr lang="ru-RU" sz="3200" b="1" i="1" dirty="0" smtClean="0">
                <a:solidFill>
                  <a:srgbClr val="C00000"/>
                </a:solidFill>
              </a:rPr>
              <a:t>и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ть, осв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домить, пломбиров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ть, избалов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ть.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988840"/>
            <a:ext cx="4861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Поставьте ударение в словах: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943200" y="2276872"/>
            <a:ext cx="6661248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Почему глаголы совершенного вида не имеют форм настоящего времени?</a:t>
            </a:r>
          </a:p>
        </p:txBody>
      </p:sp>
      <p:grpSp>
        <p:nvGrpSpPr>
          <p:cNvPr id="34" name="Группа 33"/>
          <p:cNvGrpSpPr/>
          <p:nvPr/>
        </p:nvGrpSpPr>
        <p:grpSpPr>
          <a:xfrm>
            <a:off x="395536" y="2492896"/>
            <a:ext cx="1259160" cy="1080120"/>
            <a:chOff x="1828800" y="3937670"/>
            <a:chExt cx="762000" cy="665162"/>
          </a:xfrm>
        </p:grpSpPr>
        <p:grpSp>
          <p:nvGrpSpPr>
            <p:cNvPr id="40963" name="Group 3"/>
            <p:cNvGrpSpPr>
              <a:grpSpLocks/>
            </p:cNvGrpSpPr>
            <p:nvPr/>
          </p:nvGrpSpPr>
          <p:grpSpPr bwMode="auto">
            <a:xfrm>
              <a:off x="1828800" y="3937670"/>
              <a:ext cx="762000" cy="665162"/>
              <a:chOff x="1110" y="2656"/>
              <a:chExt cx="1549" cy="1351"/>
            </a:xfrm>
          </p:grpSpPr>
          <p:sp>
            <p:nvSpPr>
              <p:cNvPr id="40964" name="AutoShape 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5" name="AutoShape 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6" name="AutoShape 6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0973" name="Text Box 13"/>
            <p:cNvSpPr txBox="1">
              <a:spLocks noChangeArrowheads="1"/>
            </p:cNvSpPr>
            <p:nvPr/>
          </p:nvSpPr>
          <p:spPr bwMode="gray">
            <a:xfrm>
              <a:off x="2025650" y="4036095"/>
              <a:ext cx="354013" cy="457200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55576" y="764704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ПРОВЕРКА ВНЕАУДИТОРНОЙ САМОСТОЯТЕЛЬНОЙ РАБОТЫ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555776" y="764704"/>
            <a:ext cx="3888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_FuturaRoundDemi" pitchFamily="34" charset="-52"/>
              </a:rPr>
              <a:t>ТЕМА: «ГЛАГОЛ»</a:t>
            </a:r>
            <a:endParaRPr lang="ru-RU" sz="3200" b="1" i="1" u="sng" dirty="0">
              <a:solidFill>
                <a:schemeClr val="bg1"/>
              </a:solidFill>
              <a:latin typeface="a_FuturaRoundDemi" pitchFamily="34" charset="-52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899592" y="1628800"/>
            <a:ext cx="1152128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Цели: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27584" y="2415371"/>
            <a:ext cx="741682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8225" algn="l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Обобщить теоретические знания  о  грамматических категориях глагола и закрепить умение верно определять его морфологические признаки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ea typeface="Times New Roman" pitchFamily="18" charset="0"/>
              </a:rPr>
              <a:t>,</a:t>
            </a: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опознавать их в тексте.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8225" algn="l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Научить пользоваться полученными знаниями в повседневной жизни.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8225" algn="l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Закрепить и расширить знания по вопросу «Глагольные категории», выполнив комплексный анализ текста.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8225" algn="l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Дать представление студентам о значимости работы со словарями в процессе обучения.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8225" algn="l"/>
              </a:tabLst>
            </a:pPr>
            <a:r>
              <a:rPr kumimoji="0" lang="ru-RU" b="0" i="0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Развивать  творческие способности студентов, мобилизуя интеллектуальные    ресурсы, активизировать процесс мышления, способствующий расширению словарного запаса и реализации знаний, умений и творческих замыслов.</a:t>
            </a:r>
            <a:endParaRPr kumimoji="0" lang="ru-RU" b="0" i="0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9" name="4-конечная звезда 8"/>
          <p:cNvSpPr/>
          <p:nvPr/>
        </p:nvSpPr>
        <p:spPr>
          <a:xfrm>
            <a:off x="611560" y="2348880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4-конечная звезда 9"/>
          <p:cNvSpPr/>
          <p:nvPr/>
        </p:nvSpPr>
        <p:spPr>
          <a:xfrm>
            <a:off x="611560" y="3140968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4-конечная звезда 10"/>
          <p:cNvSpPr/>
          <p:nvPr/>
        </p:nvSpPr>
        <p:spPr>
          <a:xfrm>
            <a:off x="611560" y="3717032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4-конечная звезда 11"/>
          <p:cNvSpPr/>
          <p:nvPr/>
        </p:nvSpPr>
        <p:spPr>
          <a:xfrm>
            <a:off x="611560" y="4581128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4-конечная звезда 12"/>
          <p:cNvSpPr/>
          <p:nvPr/>
        </p:nvSpPr>
        <p:spPr>
          <a:xfrm>
            <a:off x="611560" y="5085184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1943200" y="2276872"/>
            <a:ext cx="6661248" cy="35394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Совпадают ли нормы соотносительных по виду глаголов: 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рисовать – нарисовать, хранить – сохранить, 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мерить – отмерить?</a:t>
            </a:r>
          </a:p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 Докажите. </a:t>
            </a:r>
          </a:p>
        </p:txBody>
      </p:sp>
      <p:grpSp>
        <p:nvGrpSpPr>
          <p:cNvPr id="2" name="Группа 33"/>
          <p:cNvGrpSpPr/>
          <p:nvPr/>
        </p:nvGrpSpPr>
        <p:grpSpPr>
          <a:xfrm>
            <a:off x="395536" y="2492896"/>
            <a:ext cx="1259160" cy="1080120"/>
            <a:chOff x="1828800" y="3937670"/>
            <a:chExt cx="762000" cy="66516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28800" y="3937670"/>
              <a:ext cx="762000" cy="665162"/>
              <a:chOff x="1110" y="2656"/>
              <a:chExt cx="1549" cy="1351"/>
            </a:xfrm>
          </p:grpSpPr>
          <p:sp>
            <p:nvSpPr>
              <p:cNvPr id="40964" name="AutoShape 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5" name="AutoShape 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6" name="AutoShape 6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0973" name="Text Box 13"/>
            <p:cNvSpPr txBox="1">
              <a:spLocks noChangeArrowheads="1"/>
            </p:cNvSpPr>
            <p:nvPr/>
          </p:nvSpPr>
          <p:spPr bwMode="gray">
            <a:xfrm>
              <a:off x="2094880" y="4036095"/>
              <a:ext cx="215553" cy="28430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2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55576" y="764704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ПРОВЕРКА ВНЕАУДИТОРНОЙ САМОСТОЯТЕЛЬНОЙ РАБОТЫ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3"/>
          <p:cNvGrpSpPr/>
          <p:nvPr/>
        </p:nvGrpSpPr>
        <p:grpSpPr>
          <a:xfrm>
            <a:off x="611560" y="1772816"/>
            <a:ext cx="1259160" cy="1080120"/>
            <a:chOff x="1828800" y="3937670"/>
            <a:chExt cx="762000" cy="66516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28800" y="3937670"/>
              <a:ext cx="762000" cy="665162"/>
              <a:chOff x="1110" y="2656"/>
              <a:chExt cx="1549" cy="1351"/>
            </a:xfrm>
          </p:grpSpPr>
          <p:sp>
            <p:nvSpPr>
              <p:cNvPr id="40964" name="AutoShape 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5" name="AutoShape 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6" name="AutoShape 6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0973" name="Text Box 13"/>
            <p:cNvSpPr txBox="1">
              <a:spLocks noChangeArrowheads="1"/>
            </p:cNvSpPr>
            <p:nvPr/>
          </p:nvSpPr>
          <p:spPr bwMode="gray">
            <a:xfrm>
              <a:off x="2094880" y="4036095"/>
              <a:ext cx="215553" cy="28430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4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55576" y="764704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ПРОВЕРКА ВНЕАУДИТОРНОЙ САМОСТОЯТЕЛЬНОЙ РАБОТЫ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9184" y="1628800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Исправьте предложения, объясните ошибки в употреблении глаголов.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691680" y="2708920"/>
            <a:ext cx="72008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Семена подсолнуха дробятся, разминаются и отмываются холодной водой от примесей.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1691680" y="3645024"/>
            <a:ext cx="7056784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Надо помогать молодежи расти </a:t>
            </a:r>
            <a:r>
              <a:rPr lang="ru-RU" sz="2400" b="1" smtClean="0">
                <a:solidFill>
                  <a:schemeClr val="tx2">
                    <a:lumMod val="75000"/>
                  </a:schemeClr>
                </a:solidFill>
              </a:rPr>
              <a:t>и проявить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свои способности.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4-конечная звезда 22"/>
          <p:cNvSpPr/>
          <p:nvPr/>
        </p:nvSpPr>
        <p:spPr>
          <a:xfrm>
            <a:off x="1403648" y="3068960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4-конечная звезда 23"/>
          <p:cNvSpPr/>
          <p:nvPr/>
        </p:nvSpPr>
        <p:spPr>
          <a:xfrm>
            <a:off x="1403648" y="3789040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115616" y="4581128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 порти мебель, ставя на стол горячий чайник.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4-конечная звезда 26"/>
          <p:cNvSpPr/>
          <p:nvPr/>
        </p:nvSpPr>
        <p:spPr>
          <a:xfrm>
            <a:off x="827584" y="4653136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115616" y="5157192"/>
            <a:ext cx="43315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Где Вы слыхали об этом?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4-конечная звезда 29"/>
          <p:cNvSpPr/>
          <p:nvPr/>
        </p:nvSpPr>
        <p:spPr>
          <a:xfrm>
            <a:off x="827584" y="5229200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251520" y="5733256"/>
            <a:ext cx="84249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Если так будет продолжаться, я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очучусь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в затруднительном положении.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3" name="4-конечная звезда 32"/>
          <p:cNvSpPr/>
          <p:nvPr/>
        </p:nvSpPr>
        <p:spPr>
          <a:xfrm>
            <a:off x="827584" y="5877272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3"/>
          <p:cNvGrpSpPr/>
          <p:nvPr/>
        </p:nvGrpSpPr>
        <p:grpSpPr>
          <a:xfrm>
            <a:off x="611560" y="1772816"/>
            <a:ext cx="1259160" cy="1080120"/>
            <a:chOff x="1828800" y="3937670"/>
            <a:chExt cx="762000" cy="66516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28800" y="3937670"/>
              <a:ext cx="762000" cy="665162"/>
              <a:chOff x="1110" y="2656"/>
              <a:chExt cx="1549" cy="1351"/>
            </a:xfrm>
          </p:grpSpPr>
          <p:sp>
            <p:nvSpPr>
              <p:cNvPr id="40964" name="AutoShape 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5" name="AutoShape 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6" name="AutoShape 6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0973" name="Text Box 13"/>
            <p:cNvSpPr txBox="1">
              <a:spLocks noChangeArrowheads="1"/>
            </p:cNvSpPr>
            <p:nvPr/>
          </p:nvSpPr>
          <p:spPr bwMode="gray">
            <a:xfrm>
              <a:off x="2094880" y="4036095"/>
              <a:ext cx="215552" cy="28430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4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55576" y="764704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ПРОВЕРКА ВНЕАУДИТОРНОЙ САМОСТОЯТЕЛЬНОЙ РАБОТЫ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9184" y="1628800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Исправьте предложения, объясните ошибки в употреблении глаголов.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691680" y="2996952"/>
            <a:ext cx="72008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 совету врача, больной </a:t>
            </a:r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полоскает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горло раствором питьевой воды.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1907704" y="4077072"/>
            <a:ext cx="684076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 махай так сильно руками.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4-конечная звезда 22"/>
          <p:cNvSpPr/>
          <p:nvPr/>
        </p:nvSpPr>
        <p:spPr>
          <a:xfrm>
            <a:off x="1403648" y="3068960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4-конечная звезда 23"/>
          <p:cNvSpPr/>
          <p:nvPr/>
        </p:nvSpPr>
        <p:spPr>
          <a:xfrm>
            <a:off x="1403648" y="4149080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1907704" y="4941168"/>
            <a:ext cx="69127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Цветок без воды сохнул в вазе.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4-конечная звезда 26"/>
          <p:cNvSpPr/>
          <p:nvPr/>
        </p:nvSpPr>
        <p:spPr>
          <a:xfrm>
            <a:off x="1403648" y="5013176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3"/>
          <p:cNvGrpSpPr/>
          <p:nvPr/>
        </p:nvGrpSpPr>
        <p:grpSpPr>
          <a:xfrm>
            <a:off x="611560" y="1772816"/>
            <a:ext cx="1259160" cy="1080120"/>
            <a:chOff x="1828800" y="3937670"/>
            <a:chExt cx="762000" cy="66516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28800" y="3937670"/>
              <a:ext cx="762000" cy="665162"/>
              <a:chOff x="1110" y="2656"/>
              <a:chExt cx="1549" cy="1351"/>
            </a:xfrm>
          </p:grpSpPr>
          <p:sp>
            <p:nvSpPr>
              <p:cNvPr id="40964" name="AutoShape 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5" name="AutoShape 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6" name="AutoShape 6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0973" name="Text Box 13"/>
            <p:cNvSpPr txBox="1">
              <a:spLocks noChangeArrowheads="1"/>
            </p:cNvSpPr>
            <p:nvPr/>
          </p:nvSpPr>
          <p:spPr bwMode="gray">
            <a:xfrm>
              <a:off x="2094880" y="4036095"/>
              <a:ext cx="215553" cy="28430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5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55576" y="764704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ПРОВЕРКА ВНЕАУДИТОРНОЙ САМОСТОЯТЕЛЬНОЙ РАБОТЫ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9184" y="1628800"/>
            <a:ext cx="5653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Допишите пословицы: 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39552" y="2996952"/>
            <a:ext cx="424847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умеет веселиться,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39552" y="3573017"/>
            <a:ext cx="345638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Не плюй в колодец –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4-конечная звезда 22"/>
          <p:cNvSpPr/>
          <p:nvPr/>
        </p:nvSpPr>
        <p:spPr>
          <a:xfrm>
            <a:off x="323528" y="3068960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4-конечная звезда 23"/>
          <p:cNvSpPr/>
          <p:nvPr/>
        </p:nvSpPr>
        <p:spPr>
          <a:xfrm>
            <a:off x="323528" y="3645024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39552" y="4077073"/>
            <a:ext cx="352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Не надо хвалиться,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4-конечная звезда 26"/>
          <p:cNvSpPr/>
          <p:nvPr/>
        </p:nvSpPr>
        <p:spPr>
          <a:xfrm>
            <a:off x="323528" y="4221088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4581128"/>
            <a:ext cx="4089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любит трудиться,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9552" y="5085184"/>
            <a:ext cx="64105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хочет от жизни толку добиться,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9552" y="6021289"/>
            <a:ext cx="4568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Нечего тому страшиться</a:t>
            </a:r>
            <a:r>
              <a:rPr lang="ru-RU" i="1" dirty="0" smtClean="0"/>
              <a:t>, </a:t>
            </a:r>
            <a:endParaRPr lang="ru-RU" dirty="0"/>
          </a:p>
        </p:txBody>
      </p:sp>
      <p:sp>
        <p:nvSpPr>
          <p:cNvPr id="29" name="4-конечная звезда 28"/>
          <p:cNvSpPr/>
          <p:nvPr/>
        </p:nvSpPr>
        <p:spPr>
          <a:xfrm>
            <a:off x="323528" y="4725144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4-конечная звезда 29"/>
          <p:cNvSpPr/>
          <p:nvPr/>
        </p:nvSpPr>
        <p:spPr>
          <a:xfrm>
            <a:off x="323528" y="5157192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4-конечная звезда 31"/>
          <p:cNvSpPr/>
          <p:nvPr/>
        </p:nvSpPr>
        <p:spPr>
          <a:xfrm>
            <a:off x="323528" y="6093296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3"/>
          <p:cNvGrpSpPr/>
          <p:nvPr/>
        </p:nvGrpSpPr>
        <p:grpSpPr>
          <a:xfrm>
            <a:off x="611560" y="1772816"/>
            <a:ext cx="1259160" cy="1080120"/>
            <a:chOff x="1828800" y="3937670"/>
            <a:chExt cx="762000" cy="66516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28800" y="3937670"/>
              <a:ext cx="762000" cy="665162"/>
              <a:chOff x="1110" y="2656"/>
              <a:chExt cx="1549" cy="1351"/>
            </a:xfrm>
          </p:grpSpPr>
          <p:sp>
            <p:nvSpPr>
              <p:cNvPr id="40964" name="AutoShape 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5" name="AutoShape 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6" name="AutoShape 6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0973" name="Text Box 13"/>
            <p:cNvSpPr txBox="1">
              <a:spLocks noChangeArrowheads="1"/>
            </p:cNvSpPr>
            <p:nvPr/>
          </p:nvSpPr>
          <p:spPr bwMode="gray">
            <a:xfrm>
              <a:off x="2094880" y="4036095"/>
              <a:ext cx="215553" cy="28430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5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55576" y="764704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ПРОВЕРКА ВНЕАУДИТОРНОЙ САМОСТОЯТЕЛЬНОЙ РАБОТЫ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9184" y="1628800"/>
            <a:ext cx="5653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Допишите пословицы: 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39552" y="2996952"/>
            <a:ext cx="424847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умеет веселиться,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39552" y="3573017"/>
            <a:ext cx="345638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Не плюй в колодец –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4-конечная звезда 22"/>
          <p:cNvSpPr/>
          <p:nvPr/>
        </p:nvSpPr>
        <p:spPr>
          <a:xfrm>
            <a:off x="323528" y="3068960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4-конечная звезда 23"/>
          <p:cNvSpPr/>
          <p:nvPr/>
        </p:nvSpPr>
        <p:spPr>
          <a:xfrm>
            <a:off x="323528" y="3645024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39552" y="4077073"/>
            <a:ext cx="352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Не надо хвалиться,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4-конечная звезда 26"/>
          <p:cNvSpPr/>
          <p:nvPr/>
        </p:nvSpPr>
        <p:spPr>
          <a:xfrm>
            <a:off x="323528" y="4221088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4581128"/>
            <a:ext cx="4089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любит трудиться,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9552" y="5085184"/>
            <a:ext cx="64105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хочет от жизни толку добиться,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9552" y="6021289"/>
            <a:ext cx="4568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Нечего тому страшиться</a:t>
            </a:r>
            <a:r>
              <a:rPr lang="ru-RU" i="1" dirty="0" smtClean="0"/>
              <a:t>, </a:t>
            </a:r>
            <a:endParaRPr lang="ru-RU" dirty="0"/>
          </a:p>
        </p:txBody>
      </p:sp>
      <p:sp>
        <p:nvSpPr>
          <p:cNvPr id="29" name="4-конечная звезда 28"/>
          <p:cNvSpPr/>
          <p:nvPr/>
        </p:nvSpPr>
        <p:spPr>
          <a:xfrm>
            <a:off x="323528" y="4725144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4-конечная звезда 29"/>
          <p:cNvSpPr/>
          <p:nvPr/>
        </p:nvSpPr>
        <p:spPr>
          <a:xfrm>
            <a:off x="323528" y="5157192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4-конечная звезда 31"/>
          <p:cNvSpPr/>
          <p:nvPr/>
        </p:nvSpPr>
        <p:spPr>
          <a:xfrm>
            <a:off x="323528" y="6093296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4427984" y="2996952"/>
            <a:ext cx="4392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</a:rPr>
              <a:t>тому без дела не сидится.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3"/>
          <p:cNvGrpSpPr/>
          <p:nvPr/>
        </p:nvGrpSpPr>
        <p:grpSpPr>
          <a:xfrm>
            <a:off x="611560" y="1772816"/>
            <a:ext cx="1259160" cy="1080120"/>
            <a:chOff x="1828800" y="3937670"/>
            <a:chExt cx="762000" cy="66516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28800" y="3937670"/>
              <a:ext cx="762000" cy="665162"/>
              <a:chOff x="1110" y="2656"/>
              <a:chExt cx="1549" cy="1351"/>
            </a:xfrm>
          </p:grpSpPr>
          <p:sp>
            <p:nvSpPr>
              <p:cNvPr id="40964" name="AutoShape 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5" name="AutoShape 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6" name="AutoShape 6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0973" name="Text Box 13"/>
            <p:cNvSpPr txBox="1">
              <a:spLocks noChangeArrowheads="1"/>
            </p:cNvSpPr>
            <p:nvPr/>
          </p:nvSpPr>
          <p:spPr bwMode="gray">
            <a:xfrm>
              <a:off x="2094880" y="4036095"/>
              <a:ext cx="215553" cy="28430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5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55576" y="764704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ПРОВЕРКА ВНЕАУДИТОРНОЙ САМОСТОЯТЕЛЬНОЙ РАБОТЫ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9184" y="1628800"/>
            <a:ext cx="5653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Допишите пословицы: 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39552" y="2996952"/>
            <a:ext cx="424847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умеет веселиться,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39552" y="3573017"/>
            <a:ext cx="345638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Не плюй в колодец –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4-конечная звезда 22"/>
          <p:cNvSpPr/>
          <p:nvPr/>
        </p:nvSpPr>
        <p:spPr>
          <a:xfrm>
            <a:off x="323528" y="3068960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4-конечная звезда 23"/>
          <p:cNvSpPr/>
          <p:nvPr/>
        </p:nvSpPr>
        <p:spPr>
          <a:xfrm>
            <a:off x="323528" y="3645024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39552" y="4077073"/>
            <a:ext cx="352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Не надо хвалиться,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4-конечная звезда 26"/>
          <p:cNvSpPr/>
          <p:nvPr/>
        </p:nvSpPr>
        <p:spPr>
          <a:xfrm>
            <a:off x="323528" y="4221088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4581128"/>
            <a:ext cx="4089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любит трудиться,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9552" y="5085184"/>
            <a:ext cx="64105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хочет от жизни толку добиться,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9552" y="6021289"/>
            <a:ext cx="4568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Нечего тому страшиться</a:t>
            </a:r>
            <a:r>
              <a:rPr lang="ru-RU" i="1" dirty="0" smtClean="0"/>
              <a:t>, </a:t>
            </a:r>
            <a:endParaRPr lang="ru-RU" dirty="0"/>
          </a:p>
        </p:txBody>
      </p:sp>
      <p:sp>
        <p:nvSpPr>
          <p:cNvPr id="29" name="4-конечная звезда 28"/>
          <p:cNvSpPr/>
          <p:nvPr/>
        </p:nvSpPr>
        <p:spPr>
          <a:xfrm>
            <a:off x="323528" y="4725144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4-конечная звезда 29"/>
          <p:cNvSpPr/>
          <p:nvPr/>
        </p:nvSpPr>
        <p:spPr>
          <a:xfrm>
            <a:off x="323528" y="5157192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4-конечная звезда 31"/>
          <p:cNvSpPr/>
          <p:nvPr/>
        </p:nvSpPr>
        <p:spPr>
          <a:xfrm>
            <a:off x="323528" y="6093296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4427984" y="2996952"/>
            <a:ext cx="4392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</a:rPr>
              <a:t>тому без дела не сидится.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51920" y="3573017"/>
            <a:ext cx="4924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пригодится воды напиться.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3"/>
          <p:cNvGrpSpPr/>
          <p:nvPr/>
        </p:nvGrpSpPr>
        <p:grpSpPr>
          <a:xfrm>
            <a:off x="611560" y="1772816"/>
            <a:ext cx="1259160" cy="1080120"/>
            <a:chOff x="1828800" y="3937670"/>
            <a:chExt cx="762000" cy="66516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28800" y="3937670"/>
              <a:ext cx="762000" cy="665162"/>
              <a:chOff x="1110" y="2656"/>
              <a:chExt cx="1549" cy="1351"/>
            </a:xfrm>
          </p:grpSpPr>
          <p:sp>
            <p:nvSpPr>
              <p:cNvPr id="40964" name="AutoShape 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5" name="AutoShape 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6" name="AutoShape 6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0973" name="Text Box 13"/>
            <p:cNvSpPr txBox="1">
              <a:spLocks noChangeArrowheads="1"/>
            </p:cNvSpPr>
            <p:nvPr/>
          </p:nvSpPr>
          <p:spPr bwMode="gray">
            <a:xfrm>
              <a:off x="2094880" y="4036095"/>
              <a:ext cx="215553" cy="28430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5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55576" y="764704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ПРОВЕРКА ВНЕАУДИТОРНОЙ САМОСТОЯТЕЛЬНОЙ РАБОТЫ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9184" y="1628800"/>
            <a:ext cx="5653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Допишите пословицы: 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39552" y="2996952"/>
            <a:ext cx="424847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умеет веселиться,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39552" y="3573017"/>
            <a:ext cx="345638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Не плюй в колодец –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4-конечная звезда 22"/>
          <p:cNvSpPr/>
          <p:nvPr/>
        </p:nvSpPr>
        <p:spPr>
          <a:xfrm>
            <a:off x="323528" y="3068960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4-конечная звезда 23"/>
          <p:cNvSpPr/>
          <p:nvPr/>
        </p:nvSpPr>
        <p:spPr>
          <a:xfrm>
            <a:off x="323528" y="3645024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39552" y="4077073"/>
            <a:ext cx="352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Не надо хвалиться,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4-конечная звезда 26"/>
          <p:cNvSpPr/>
          <p:nvPr/>
        </p:nvSpPr>
        <p:spPr>
          <a:xfrm>
            <a:off x="323528" y="4221088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4581128"/>
            <a:ext cx="4089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любит трудиться,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9552" y="5085184"/>
            <a:ext cx="64105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хочет от жизни толку добиться,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9552" y="6021289"/>
            <a:ext cx="4568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Нечего тому страшиться</a:t>
            </a:r>
            <a:r>
              <a:rPr lang="ru-RU" i="1" dirty="0" smtClean="0"/>
              <a:t>, </a:t>
            </a:r>
            <a:endParaRPr lang="ru-RU" dirty="0"/>
          </a:p>
        </p:txBody>
      </p:sp>
      <p:sp>
        <p:nvSpPr>
          <p:cNvPr id="29" name="4-конечная звезда 28"/>
          <p:cNvSpPr/>
          <p:nvPr/>
        </p:nvSpPr>
        <p:spPr>
          <a:xfrm>
            <a:off x="323528" y="4725144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4-конечная звезда 29"/>
          <p:cNvSpPr/>
          <p:nvPr/>
        </p:nvSpPr>
        <p:spPr>
          <a:xfrm>
            <a:off x="323528" y="5157192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4-конечная звезда 31"/>
          <p:cNvSpPr/>
          <p:nvPr/>
        </p:nvSpPr>
        <p:spPr>
          <a:xfrm>
            <a:off x="323528" y="6093296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4427984" y="2996952"/>
            <a:ext cx="4392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</a:rPr>
              <a:t>тому без дела не сидится.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51920" y="3573017"/>
            <a:ext cx="4924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пригодится воды напиться.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707904" y="4077072"/>
            <a:ext cx="5643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коли не знаешь, как рожь родится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3"/>
          <p:cNvGrpSpPr/>
          <p:nvPr/>
        </p:nvGrpSpPr>
        <p:grpSpPr>
          <a:xfrm>
            <a:off x="611560" y="1772816"/>
            <a:ext cx="1259160" cy="1080120"/>
            <a:chOff x="1828800" y="3937670"/>
            <a:chExt cx="762000" cy="66516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28800" y="3937670"/>
              <a:ext cx="762000" cy="665162"/>
              <a:chOff x="1110" y="2656"/>
              <a:chExt cx="1549" cy="1351"/>
            </a:xfrm>
          </p:grpSpPr>
          <p:sp>
            <p:nvSpPr>
              <p:cNvPr id="40964" name="AutoShape 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5" name="AutoShape 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6" name="AutoShape 6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0973" name="Text Box 13"/>
            <p:cNvSpPr txBox="1">
              <a:spLocks noChangeArrowheads="1"/>
            </p:cNvSpPr>
            <p:nvPr/>
          </p:nvSpPr>
          <p:spPr bwMode="gray">
            <a:xfrm>
              <a:off x="2094880" y="4036095"/>
              <a:ext cx="215553" cy="28430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5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55576" y="764704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ПРОВЕРКА ВНЕАУДИТОРНОЙ САМОСТОЯТЕЛЬНОЙ РАБОТЫ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9184" y="1628800"/>
            <a:ext cx="5653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Допишите пословицы: 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39552" y="2996952"/>
            <a:ext cx="424847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умеет веселиться,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39552" y="3573017"/>
            <a:ext cx="345638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Не плюй в колодец –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4-конечная звезда 22"/>
          <p:cNvSpPr/>
          <p:nvPr/>
        </p:nvSpPr>
        <p:spPr>
          <a:xfrm>
            <a:off x="323528" y="3068960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4-конечная звезда 23"/>
          <p:cNvSpPr/>
          <p:nvPr/>
        </p:nvSpPr>
        <p:spPr>
          <a:xfrm>
            <a:off x="323528" y="3645024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39552" y="4077073"/>
            <a:ext cx="352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Не надо хвалиться,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4-конечная звезда 26"/>
          <p:cNvSpPr/>
          <p:nvPr/>
        </p:nvSpPr>
        <p:spPr>
          <a:xfrm>
            <a:off x="323528" y="4221088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4581128"/>
            <a:ext cx="4089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любит трудиться,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9552" y="5085184"/>
            <a:ext cx="64105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хочет от жизни толку добиться,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9552" y="6021289"/>
            <a:ext cx="4568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Нечего тому страшиться</a:t>
            </a:r>
            <a:r>
              <a:rPr lang="ru-RU" i="1" dirty="0" smtClean="0"/>
              <a:t>, </a:t>
            </a:r>
            <a:endParaRPr lang="ru-RU" dirty="0"/>
          </a:p>
        </p:txBody>
      </p:sp>
      <p:sp>
        <p:nvSpPr>
          <p:cNvPr id="29" name="4-конечная звезда 28"/>
          <p:cNvSpPr/>
          <p:nvPr/>
        </p:nvSpPr>
        <p:spPr>
          <a:xfrm>
            <a:off x="323528" y="4725144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4-конечная звезда 29"/>
          <p:cNvSpPr/>
          <p:nvPr/>
        </p:nvSpPr>
        <p:spPr>
          <a:xfrm>
            <a:off x="323528" y="5157192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4-конечная звезда 31"/>
          <p:cNvSpPr/>
          <p:nvPr/>
        </p:nvSpPr>
        <p:spPr>
          <a:xfrm>
            <a:off x="323528" y="6093296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4427984" y="2996952"/>
            <a:ext cx="4392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</a:rPr>
              <a:t>тому без дела не сидится.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51920" y="3573017"/>
            <a:ext cx="4924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пригодится воды напиться.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707904" y="4077072"/>
            <a:ext cx="5643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коли не знаешь, как рожь родится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4427984" y="4566321"/>
            <a:ext cx="41044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того горе боится.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3"/>
          <p:cNvGrpSpPr/>
          <p:nvPr/>
        </p:nvGrpSpPr>
        <p:grpSpPr>
          <a:xfrm>
            <a:off x="611560" y="1772816"/>
            <a:ext cx="1259160" cy="1080120"/>
            <a:chOff x="1828800" y="3937670"/>
            <a:chExt cx="762000" cy="66516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28800" y="3937670"/>
              <a:ext cx="762000" cy="665162"/>
              <a:chOff x="1110" y="2656"/>
              <a:chExt cx="1549" cy="1351"/>
            </a:xfrm>
          </p:grpSpPr>
          <p:sp>
            <p:nvSpPr>
              <p:cNvPr id="40964" name="AutoShape 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5" name="AutoShape 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6" name="AutoShape 6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0973" name="Text Box 13"/>
            <p:cNvSpPr txBox="1">
              <a:spLocks noChangeArrowheads="1"/>
            </p:cNvSpPr>
            <p:nvPr/>
          </p:nvSpPr>
          <p:spPr bwMode="gray">
            <a:xfrm>
              <a:off x="2094880" y="4036095"/>
              <a:ext cx="215553" cy="28430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5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55576" y="764704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ПРОВЕРКА ВНЕАУДИТОРНОЙ САМОСТОЯТЕЛЬНОЙ РАБОТЫ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9184" y="1628800"/>
            <a:ext cx="5653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Допишите пословицы: 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39552" y="2996952"/>
            <a:ext cx="424847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умеет веселиться,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39552" y="3573017"/>
            <a:ext cx="345638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Не плюй в колодец –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4-конечная звезда 22"/>
          <p:cNvSpPr/>
          <p:nvPr/>
        </p:nvSpPr>
        <p:spPr>
          <a:xfrm>
            <a:off x="323528" y="3068960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4-конечная звезда 23"/>
          <p:cNvSpPr/>
          <p:nvPr/>
        </p:nvSpPr>
        <p:spPr>
          <a:xfrm>
            <a:off x="323528" y="3645024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39552" y="4077073"/>
            <a:ext cx="352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Не надо хвалиться,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4-конечная звезда 26"/>
          <p:cNvSpPr/>
          <p:nvPr/>
        </p:nvSpPr>
        <p:spPr>
          <a:xfrm>
            <a:off x="323528" y="4221088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4581128"/>
            <a:ext cx="4089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любит трудиться,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9552" y="5085184"/>
            <a:ext cx="64105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хочет от жизни толку добиться,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9552" y="6021289"/>
            <a:ext cx="4568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Нечего тому страшиться</a:t>
            </a:r>
            <a:r>
              <a:rPr lang="ru-RU" i="1" dirty="0" smtClean="0"/>
              <a:t>, </a:t>
            </a:r>
            <a:endParaRPr lang="ru-RU" dirty="0"/>
          </a:p>
        </p:txBody>
      </p:sp>
      <p:sp>
        <p:nvSpPr>
          <p:cNvPr id="29" name="4-конечная звезда 28"/>
          <p:cNvSpPr/>
          <p:nvPr/>
        </p:nvSpPr>
        <p:spPr>
          <a:xfrm>
            <a:off x="323528" y="4725144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4-конечная звезда 29"/>
          <p:cNvSpPr/>
          <p:nvPr/>
        </p:nvSpPr>
        <p:spPr>
          <a:xfrm>
            <a:off x="323528" y="5157192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4-конечная звезда 31"/>
          <p:cNvSpPr/>
          <p:nvPr/>
        </p:nvSpPr>
        <p:spPr>
          <a:xfrm>
            <a:off x="323528" y="6093296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4427984" y="2996952"/>
            <a:ext cx="4392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</a:rPr>
              <a:t>тому без дела не сидится.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851920" y="3573017"/>
            <a:ext cx="4924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пригодится воды напиться.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707904" y="4077072"/>
            <a:ext cx="5643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коли не знаешь, как рожь родится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Rectangle 2"/>
          <p:cNvSpPr>
            <a:spLocks noChangeArrowheads="1"/>
          </p:cNvSpPr>
          <p:nvPr/>
        </p:nvSpPr>
        <p:spPr bwMode="auto">
          <a:xfrm>
            <a:off x="4427984" y="4566321"/>
            <a:ext cx="41044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того горе боится.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707904" y="5589240"/>
            <a:ext cx="5166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тот должен много трудиться.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3"/>
          <p:cNvGrpSpPr/>
          <p:nvPr/>
        </p:nvGrpSpPr>
        <p:grpSpPr>
          <a:xfrm>
            <a:off x="611560" y="1772816"/>
            <a:ext cx="1259160" cy="1080120"/>
            <a:chOff x="1828800" y="3937670"/>
            <a:chExt cx="762000" cy="665162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28800" y="3937670"/>
              <a:ext cx="762000" cy="665162"/>
              <a:chOff x="1110" y="2656"/>
              <a:chExt cx="1549" cy="1351"/>
            </a:xfrm>
          </p:grpSpPr>
          <p:sp>
            <p:nvSpPr>
              <p:cNvPr id="40964" name="AutoShape 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5" name="AutoShape 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966" name="AutoShape 6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0973" name="Text Box 13"/>
            <p:cNvSpPr txBox="1">
              <a:spLocks noChangeArrowheads="1"/>
            </p:cNvSpPr>
            <p:nvPr/>
          </p:nvSpPr>
          <p:spPr bwMode="gray">
            <a:xfrm>
              <a:off x="2094880" y="4036095"/>
              <a:ext cx="215553" cy="284304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chemeClr val="bg1"/>
                  </a:solidFill>
                </a:rPr>
                <a:t>5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755576" y="764704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ПРОВЕРКА ВНЕАУДИТОРНОЙ САМОСТОЯТЕЛЬНОЙ РАБОТЫ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9184" y="1628800"/>
            <a:ext cx="5653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Допишите пословицы: 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539552" y="2996952"/>
            <a:ext cx="4248472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умеет веселиться,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39552" y="3573017"/>
            <a:ext cx="345638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Не плюй в колодец –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" name="4-конечная звезда 22"/>
          <p:cNvSpPr/>
          <p:nvPr/>
        </p:nvSpPr>
        <p:spPr>
          <a:xfrm>
            <a:off x="323528" y="3068960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4-конечная звезда 23"/>
          <p:cNvSpPr/>
          <p:nvPr/>
        </p:nvSpPr>
        <p:spPr>
          <a:xfrm>
            <a:off x="323528" y="3645024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39552" y="4077073"/>
            <a:ext cx="35283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Не надо хвалиться,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7" name="4-конечная звезда 26"/>
          <p:cNvSpPr/>
          <p:nvPr/>
        </p:nvSpPr>
        <p:spPr>
          <a:xfrm>
            <a:off x="323528" y="4221088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427984" y="2996952"/>
            <a:ext cx="4392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itchFamily="34" charset="0"/>
                <a:ea typeface="Times New Roman" pitchFamily="18" charset="0"/>
              </a:rPr>
              <a:t>тому без дела не сидится.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851920" y="3573017"/>
            <a:ext cx="49241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пригодится воды напиться.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707904" y="4077072"/>
            <a:ext cx="5643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коли не знаешь, как рожь родится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39552" y="4581128"/>
            <a:ext cx="40895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любит трудиться,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427984" y="4566321"/>
            <a:ext cx="41044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того горе боится.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39552" y="5085184"/>
            <a:ext cx="64105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Кто хочет от жизни толку добиться,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707904" y="5589240"/>
            <a:ext cx="51663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тот должен много трудиться.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9552" y="6021289"/>
            <a:ext cx="4568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Нечего тому страшиться</a:t>
            </a:r>
            <a:r>
              <a:rPr lang="ru-RU" i="1" dirty="0" smtClean="0"/>
              <a:t>, </a:t>
            </a:r>
            <a:endParaRPr lang="ru-RU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860032" y="6027003"/>
            <a:ext cx="41044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который ничего не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Times New Roman" pitchFamily="18" charset="0"/>
              </a:rPr>
              <a:t>             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</a:rPr>
              <a:t>       боится.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29" name="4-конечная звезда 28"/>
          <p:cNvSpPr/>
          <p:nvPr/>
        </p:nvSpPr>
        <p:spPr>
          <a:xfrm>
            <a:off x="323528" y="4725144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4-конечная звезда 29"/>
          <p:cNvSpPr/>
          <p:nvPr/>
        </p:nvSpPr>
        <p:spPr>
          <a:xfrm>
            <a:off x="323528" y="5157192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4-конечная звезда 31"/>
          <p:cNvSpPr/>
          <p:nvPr/>
        </p:nvSpPr>
        <p:spPr>
          <a:xfrm>
            <a:off x="323528" y="6093296"/>
            <a:ext cx="216024" cy="266328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АКЦЕНТОЛОГИЧЕСКАЯ МИНУТКА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323528" y="1916832"/>
            <a:ext cx="1368152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Задание: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852936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Плесневеть, принудить, подобрала, откупорить, черпать, отняла, заржаветь, начала, звонишь, баловать, кашлянуть, облегчить, осведомить, пломбировать, избаловать.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988840"/>
            <a:ext cx="4861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Поставьте ударение в словах: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САМОСТОЯТЕЛЬНАЯ РАБОТА СТУДЕНТОВ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9184" y="1628800"/>
            <a:ext cx="57251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Листать словари и глазами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Вливаться в них – радость моя.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Страницы подняв парусами,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Порой дохожу и до Я…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 томам этим чаще и чаще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Спешу, как в надежности вех,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Чтоб не заплутаться мне в чаще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Вопросов, что ставит наш век.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3968" y="6237312"/>
            <a:ext cx="4299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Отрывок из поэмы Степана Щипачева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САМОСТОЯТЕЛЬНАЯ РАБОТА СТУДЕНТОВ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2996952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Веха –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шест в поле;</a:t>
            </a:r>
          </a:p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         – момент, этап в развитии</a:t>
            </a:r>
          </a:p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            чего-нибудь (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 переносном значении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САМОСТОЯТЕЛЬНАЯ РАБОТА СТУДЕНТОВ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9184" y="1628800"/>
            <a:ext cx="57251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Листать словари и глазами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Вливаться в них – радость моя.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Страницы подняв парусами,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Порой дохожу и до Я…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 томам этим чаще и чаще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Спешу, как в надежности вех,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Чтоб не заплутаться мне в чаще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Вопросов, что ставит наш век.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3968" y="6237312"/>
            <a:ext cx="4299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Отрывок из поэмы Степана Щипачева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САМОСТОЯТЕЛЬНАЯ РАБОТА СТУДЕНТОВ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323528" y="1916832"/>
            <a:ext cx="20574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Задание 1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564904"/>
            <a:ext cx="828092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безударные гласные, проверяемые ударением;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словарные слова;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правописание глаголов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91272" y="2060848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Выпишите из текста слова с орфограммами: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САМОСТОЯТЕЛЬНАЯ РАБОТА СТУДЕНТОВ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9184" y="1628800"/>
            <a:ext cx="57251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Листать словари и глазами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Вливаться в них – радость моя.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Страницы подняв парусами,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Порой дохожу и до Я…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 томам этим чаще и чаще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Спешу, как в надежности вех,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Чтоб не заплутаться мне в чаще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Вопросов, что ставит наш век.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3968" y="6237312"/>
            <a:ext cx="4299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Отрывок из поэмы Степана Щипачева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САМОСТОЯТЕЛЬНАЯ РАБОТА СТУДЕНТОВ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323528" y="1916832"/>
            <a:ext cx="20574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Задание 3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2924944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Выпишите 5 глаголов и образуйте форму 2 л. ед.ч. Определите спряжение. 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От глаголов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II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спряжения образуйте форму </a:t>
            </a: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1 л. ед.ч. прошедшего времени и объясните правописание.</a:t>
            </a:r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САМОСТОЯТЕЛЬНАЯ РАБОТА СТУДЕНТОВ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9184" y="1628800"/>
            <a:ext cx="57251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Листать словари и глазами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Вливаться в них – радость моя.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Страницы подняв парусами,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Порой дохожу и до Я…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К томам этим чаще и чаще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Спешу, как в надежности вех,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Чтоб не заплутаться мне в чаще</a:t>
            </a:r>
            <a:b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Вопросов, что ставит наш век.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283968" y="6237312"/>
            <a:ext cx="4299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Отрывок из поэмы Степана Щипачева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САМОСТОЯТЕЛЬНАЯ РАБОТА СТУДЕНТОВ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3429000"/>
            <a:ext cx="828092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8" name="Group 11"/>
          <p:cNvGrpSpPr>
            <a:grpSpLocks/>
          </p:cNvGrpSpPr>
          <p:nvPr/>
        </p:nvGrpSpPr>
        <p:grpSpPr bwMode="auto">
          <a:xfrm>
            <a:off x="1115616" y="1552575"/>
            <a:ext cx="6480720" cy="1601788"/>
            <a:chOff x="1997" y="1314"/>
            <a:chExt cx="1889" cy="1009"/>
          </a:xfrm>
        </p:grpSpPr>
        <p:grpSp>
          <p:nvGrpSpPr>
            <p:cNvPr id="9" name="Group 12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14" name="Oval 13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" name="Oval 14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" name="Oval 15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1" name="Oval 16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2" name="Oval 17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13" name="Oval 18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ru-RU"/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2594767" y="1988840"/>
            <a:ext cx="33422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chemeClr val="bg1"/>
                </a:solidFill>
              </a:rPr>
              <a:t>Творческое задание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87624" y="3933056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Разработать проект  рекламы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«Спешите к книжным полкам, обращайтесь к словарям!»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Задание на дом:</a:t>
            </a:r>
            <a:endParaRPr lang="ru-RU" sz="24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564904"/>
            <a:ext cx="828092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690336"/>
            <a:ext cx="7272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Реализовать проект рекламы, создав 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медиопрезентацию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pPr algn="ctr"/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Изучить блок информации к занятию №22, выполнить задания № 50-52,  с.45-49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АКЦЕНТОЛОГИЧЕСКАЯ МИНУТКА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323528" y="1916832"/>
            <a:ext cx="1368152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Задание: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852936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Пл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сневеть, принудить, подобрала, откупорить, черпать, отняла, заржаветь, начала, звонишь, баловать, кашлянуть, облегчить, осведомить, пломбировать, избаловать.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988840"/>
            <a:ext cx="4861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Поставьте ударение в словах: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АКЦЕНТОЛОГИЧЕСКАЯ МИНУТКА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323528" y="1916832"/>
            <a:ext cx="1368152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Задание: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852936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Пл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сневеть, прин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дить, подобрала, откупорить, черпать, отняла, заржаветь, начала, звонишь, баловать, кашлянуть, облегчить, осведомить, пломбировать, избаловать.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988840"/>
            <a:ext cx="4861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Поставьте ударение в словах: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АКЦЕНТОЛОГИЧЕСКАЯ МИНУТКА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323528" y="1916832"/>
            <a:ext cx="1368152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Задание: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852936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Пл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сневеть, прин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дить, подобрал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откупорить, черпать, отняла, заржаветь, начала, звонишь, баловать, кашлянуть, облегчить, осведомить, пломбировать, избаловать.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988840"/>
            <a:ext cx="4861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Поставьте ударение в словах: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АКЦЕНТОЛОГИЧЕСКАЯ МИНУТКА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323528" y="1916832"/>
            <a:ext cx="1368152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Задание: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852936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Пл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сневеть, прин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дить, подобрал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отк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порить, черпать, отняла, заржаветь, начала, звонишь, баловать, кашлянуть, облегчить, осведомить, пломбировать, избаловать.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988840"/>
            <a:ext cx="4861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Поставьте ударение в словах: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АКЦЕНТОЛОГИЧЕСКАЯ МИНУТКА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323528" y="1916832"/>
            <a:ext cx="1368152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Задание: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852936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Пл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сневеть, прин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дить, подобрал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отк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порить, ч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рпать, отняла, заржаветь, начала, звонишь, баловать, кашлянуть, облегчить, осведомить, пломбировать, избаловать.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988840"/>
            <a:ext cx="4861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Поставьте ударение в словах: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907704" y="764704"/>
            <a:ext cx="5832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АКЦЕНТОЛОГИЧЕСКАЯ МИНУТКА</a:t>
            </a:r>
            <a:endParaRPr lang="ru-RU" sz="2000" b="1" i="1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gray">
          <a:xfrm>
            <a:off x="323528" y="1916832"/>
            <a:ext cx="1368152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000" b="1" dirty="0" smtClean="0">
                <a:solidFill>
                  <a:schemeClr val="bg1"/>
                </a:solidFill>
              </a:rPr>
              <a:t>Задание: 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852936"/>
            <a:ext cx="82809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Пл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сневеть, прин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дить, подобрал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отк</a:t>
            </a:r>
            <a:r>
              <a:rPr lang="ru-RU" sz="3200" b="1" i="1" dirty="0" smtClean="0">
                <a:solidFill>
                  <a:srgbClr val="C00000"/>
                </a:solidFill>
              </a:rPr>
              <a:t>у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порить, ч</a:t>
            </a:r>
            <a:r>
              <a:rPr lang="ru-RU" sz="3200" b="1" i="1" dirty="0" smtClean="0">
                <a:solidFill>
                  <a:srgbClr val="C00000"/>
                </a:solidFill>
              </a:rPr>
              <a:t>е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рпать, отнял</a:t>
            </a:r>
            <a:r>
              <a:rPr lang="ru-RU" sz="3200" b="1" i="1" dirty="0" smtClean="0">
                <a:solidFill>
                  <a:srgbClr val="C00000"/>
                </a:solidFill>
              </a:rPr>
              <a:t>а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, заржаветь, начала, звонишь, баловать, кашлянуть, облегчить, осведомить, пломбировать, избаловать.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1988840"/>
            <a:ext cx="4861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Поставьте ударение в словах:</a:t>
            </a:r>
            <a:endParaRPr lang="ru-RU" sz="2400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69gl">
  <a:themeElements>
    <a:clrScheme name="Тема Office 1">
      <a:dk1>
        <a:srgbClr val="000000"/>
      </a:dk1>
      <a:lt1>
        <a:srgbClr val="FFFFFF"/>
      </a:lt1>
      <a:dk2>
        <a:srgbClr val="233DA9"/>
      </a:dk2>
      <a:lt2>
        <a:srgbClr val="DDDDDD"/>
      </a:lt2>
      <a:accent1>
        <a:srgbClr val="65AAE9"/>
      </a:accent1>
      <a:accent2>
        <a:srgbClr val="B2B2B2"/>
      </a:accent2>
      <a:accent3>
        <a:srgbClr val="FFFFFF"/>
      </a:accent3>
      <a:accent4>
        <a:srgbClr val="000000"/>
      </a:accent4>
      <a:accent5>
        <a:srgbClr val="B8D2F2"/>
      </a:accent5>
      <a:accent6>
        <a:srgbClr val="A1A1A1"/>
      </a:accent6>
      <a:hlink>
        <a:srgbClr val="7DA0D3"/>
      </a:hlink>
      <a:folHlink>
        <a:srgbClr val="B2E385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233DA9"/>
        </a:dk2>
        <a:lt2>
          <a:srgbClr val="DDDDDD"/>
        </a:lt2>
        <a:accent1>
          <a:srgbClr val="65AAE9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B8D2F2"/>
        </a:accent5>
        <a:accent6>
          <a:srgbClr val="A1A1A1"/>
        </a:accent6>
        <a:hlink>
          <a:srgbClr val="7DA0D3"/>
        </a:hlink>
        <a:folHlink>
          <a:srgbClr val="B2E3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632769"/>
        </a:dk2>
        <a:lt2>
          <a:srgbClr val="DDDDDD"/>
        </a:lt2>
        <a:accent1>
          <a:srgbClr val="8B8DE1"/>
        </a:accent1>
        <a:accent2>
          <a:srgbClr val="FF997D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E78A71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37737F"/>
        </a:dk2>
        <a:lt2>
          <a:srgbClr val="DDDDDD"/>
        </a:lt2>
        <a:accent1>
          <a:srgbClr val="52BCB2"/>
        </a:accent1>
        <a:accent2>
          <a:srgbClr val="E0A56A"/>
        </a:accent2>
        <a:accent3>
          <a:srgbClr val="FFFFFF"/>
        </a:accent3>
        <a:accent4>
          <a:srgbClr val="000000"/>
        </a:accent4>
        <a:accent5>
          <a:srgbClr val="B3DAD5"/>
        </a:accent5>
        <a:accent6>
          <a:srgbClr val="CB955F"/>
        </a:accent6>
        <a:hlink>
          <a:srgbClr val="A0C264"/>
        </a:hlink>
        <a:folHlink>
          <a:srgbClr val="DCD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cdb2004169gl</Template>
  <TotalTime>727</TotalTime>
  <Words>1458</Words>
  <Application>Microsoft Office PowerPoint</Application>
  <PresentationFormat>Экран (4:3)</PresentationFormat>
  <Paragraphs>234</Paragraphs>
  <Slides>38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0" baseType="lpstr">
      <vt:lpstr>cdb2004169gl</vt:lpstr>
      <vt:lpstr>Image</vt:lpstr>
      <vt:lpstr>«АРМАВИРСКИЙ МЕДИЦИНСКИЙ КОЛЛЕДЖ»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Company>amti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kya</dc:creator>
  <cp:lastModifiedBy>SamLab.ws</cp:lastModifiedBy>
  <cp:revision>97</cp:revision>
  <dcterms:created xsi:type="dcterms:W3CDTF">2012-11-12T05:31:08Z</dcterms:created>
  <dcterms:modified xsi:type="dcterms:W3CDTF">2014-05-16T16:21:03Z</dcterms:modified>
</cp:coreProperties>
</file>