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>
            <a:spLocks/>
          </p:cNvSpPr>
          <p:nvPr/>
        </p:nvSpPr>
        <p:spPr bwMode="auto">
          <a:xfrm>
            <a:off x="914400" y="1738350"/>
            <a:ext cx="2328084" cy="1466113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 rot="16200000">
            <a:off x="907536" y="3061598"/>
            <a:ext cx="2328084" cy="1466113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917109" y="4419600"/>
            <a:ext cx="2328084" cy="1466113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3588587" y="1754324"/>
            <a:ext cx="2328084" cy="1441587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 rot="16200000">
            <a:off x="3579907" y="3059780"/>
            <a:ext cx="2331720" cy="1466113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 rot="16200000">
            <a:off x="2246298" y="1740073"/>
            <a:ext cx="2328084" cy="1466113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  <a:bevelB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3d>
              <a:bevelB w="0" h="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 rot="16200000">
            <a:off x="2236025" y="4410139"/>
            <a:ext cx="2328084" cy="1466113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26" name="Freeform 6"/>
          <p:cNvSpPr>
            <a:spLocks/>
          </p:cNvSpPr>
          <p:nvPr/>
        </p:nvSpPr>
        <p:spPr bwMode="auto">
          <a:xfrm>
            <a:off x="2246296" y="3072277"/>
            <a:ext cx="2328084" cy="1461667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581725" y="4419600"/>
            <a:ext cx="2328084" cy="1466113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_FuturaRound" pitchFamily="34" charset="-52"/>
                <a:ea typeface="+mj-ea"/>
                <a:cs typeface="+mj-cs"/>
              </a:rPr>
              <a:t>Внутрипредметные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_FuturaRound" pitchFamily="34" charset="-52"/>
                <a:ea typeface="+mj-ea"/>
                <a:cs typeface="+mj-cs"/>
              </a:rPr>
              <a:t> связи  темы «Глагол»</a:t>
            </a:r>
            <a:endParaRPr kumimoji="0" lang="en-US" sz="440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a_FuturaRound" pitchFamily="34" charset="-52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2771800" y="1844824"/>
            <a:ext cx="12961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Фонетика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067944" y="3140968"/>
            <a:ext cx="12241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Лексика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3779912" y="4725144"/>
            <a:ext cx="1800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Русская фразеология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3563888" y="2060848"/>
            <a:ext cx="2362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Основные требования к речи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971600" y="4725144"/>
            <a:ext cx="236061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Текст,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его строение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611560" y="2132856"/>
            <a:ext cx="2664296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Акцентологические нормы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1187624" y="3212976"/>
            <a:ext cx="16561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Орфография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2555776" y="4581128"/>
            <a:ext cx="16561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Синтаксис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30" name="Group 23"/>
          <p:cNvGrpSpPr>
            <a:grpSpLocks/>
          </p:cNvGrpSpPr>
          <p:nvPr/>
        </p:nvGrpSpPr>
        <p:grpSpPr bwMode="auto">
          <a:xfrm>
            <a:off x="6156176" y="1124744"/>
            <a:ext cx="2736304" cy="2575619"/>
            <a:chOff x="1524000" y="4658374"/>
            <a:chExt cx="2736304" cy="2428226"/>
          </a:xfrm>
        </p:grpSpPr>
        <p:grpSp>
          <p:nvGrpSpPr>
            <p:cNvPr id="34" name="Group 24"/>
            <p:cNvGrpSpPr>
              <a:grpSpLocks/>
            </p:cNvGrpSpPr>
            <p:nvPr/>
          </p:nvGrpSpPr>
          <p:grpSpPr bwMode="auto">
            <a:xfrm>
              <a:off x="2316088" y="4658385"/>
              <a:ext cx="1944216" cy="1629300"/>
              <a:chOff x="3306688" y="5554753"/>
              <a:chExt cx="1944216" cy="978765"/>
            </a:xfrm>
          </p:grpSpPr>
          <p:sp>
            <p:nvSpPr>
              <p:cNvPr id="36" name="Round Same Side Corner Rectangle 26"/>
              <p:cNvSpPr/>
              <p:nvPr/>
            </p:nvSpPr>
            <p:spPr>
              <a:xfrm>
                <a:off x="3306688" y="5554753"/>
                <a:ext cx="1944216" cy="236680"/>
              </a:xfrm>
              <a:prstGeom prst="round2Same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7" name="Rectangle 27"/>
              <p:cNvSpPr/>
              <p:nvPr/>
            </p:nvSpPr>
            <p:spPr>
              <a:xfrm>
                <a:off x="3306688" y="5791434"/>
                <a:ext cx="1944216" cy="74208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ru-RU" sz="1100" b="1" dirty="0" smtClean="0">
                    <a:solidFill>
                      <a:schemeClr val="tx1"/>
                    </a:solidFill>
                  </a:rPr>
                  <a:t>Курс, специальность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1 курс  060501 Сестринское дело и</a:t>
                </a:r>
                <a:r>
                  <a:rPr lang="ru-RU" sz="1100" b="1" dirty="0" smtClean="0">
                    <a:solidFill>
                      <a:schemeClr val="tx1"/>
                    </a:solidFill>
                  </a:rPr>
                  <a:t>                                                 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 060301 Фармация</a:t>
                </a:r>
              </a:p>
              <a:p>
                <a:r>
                  <a:rPr lang="ru-RU" sz="1100" b="1" dirty="0" smtClean="0">
                    <a:solidFill>
                      <a:schemeClr val="tx1"/>
                    </a:solidFill>
                  </a:rPr>
                  <a:t>Количество часов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90 мин.</a:t>
                </a:r>
              </a:p>
              <a:p>
                <a:endParaRPr lang="ru-RU" sz="11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1100" b="1" dirty="0" smtClean="0">
                    <a:solidFill>
                      <a:schemeClr val="tx1"/>
                    </a:solidFill>
                  </a:rPr>
                  <a:t>Преподаватель  </a:t>
                </a:r>
                <a:r>
                  <a:rPr lang="ru-RU" sz="1100" dirty="0" err="1" smtClean="0">
                    <a:solidFill>
                      <a:schemeClr val="tx1"/>
                    </a:solidFill>
                  </a:rPr>
                  <a:t>И.Н.Куриленко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cxnSp>
          <p:nvCxnSpPr>
            <p:cNvPr id="35" name="Straight Arrow Connector 25"/>
            <p:cNvCxnSpPr/>
            <p:nvPr/>
          </p:nvCxnSpPr>
          <p:spPr>
            <a:xfrm flipH="1">
              <a:off x="1524000" y="6248137"/>
              <a:ext cx="762000" cy="8384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Прямоугольник 37"/>
          <p:cNvSpPr/>
          <p:nvPr/>
        </p:nvSpPr>
        <p:spPr>
          <a:xfrm>
            <a:off x="7164288" y="1052736"/>
            <a:ext cx="1562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/>
              <a:t>Дисциплина</a:t>
            </a:r>
            <a:r>
              <a:rPr lang="ru-RU" sz="1200" dirty="0" smtClean="0"/>
              <a:t>  </a:t>
            </a:r>
            <a:r>
              <a:rPr lang="ru-RU" sz="1200" dirty="0" smtClean="0"/>
              <a:t>ОДБ.01</a:t>
            </a:r>
          </a:p>
          <a:p>
            <a:pPr algn="ctr"/>
            <a:r>
              <a:rPr lang="ru-RU" sz="1200" dirty="0" smtClean="0"/>
              <a:t> </a:t>
            </a:r>
            <a:r>
              <a:rPr lang="ru-RU" sz="1200" dirty="0" smtClean="0"/>
              <a:t>Русский язык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a_FuturaRound" pitchFamily="34" charset="-52"/>
              </a:rPr>
              <a:t>Межпредметные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_FuturaRound" pitchFamily="34" charset="-52"/>
              </a:rPr>
              <a:t> связи темы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_FuturaRound" pitchFamily="34" charset="-52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_FuturaRound" pitchFamily="34" charset="-52"/>
              </a:rPr>
              <a:t>«Глагол»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a_FuturaRound" pitchFamily="34" charset="-52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67744" y="2132856"/>
            <a:ext cx="4778375" cy="3008313"/>
            <a:chOff x="3222453" y="2158449"/>
            <a:chExt cx="4778547" cy="3009294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222453" y="2158449"/>
              <a:ext cx="4778547" cy="3009294"/>
            </a:xfrm>
            <a:custGeom>
              <a:avLst/>
              <a:gdLst>
                <a:gd name="T0" fmla="*/ 581 w 742"/>
                <a:gd name="T1" fmla="*/ 21 h 466"/>
                <a:gd name="T2" fmla="*/ 581 w 742"/>
                <a:gd name="T3" fmla="*/ 194 h 466"/>
                <a:gd name="T4" fmla="*/ 662 w 742"/>
                <a:gd name="T5" fmla="*/ 157 h 466"/>
                <a:gd name="T6" fmla="*/ 666 w 742"/>
                <a:gd name="T7" fmla="*/ 309 h 466"/>
                <a:gd name="T8" fmla="*/ 585 w 742"/>
                <a:gd name="T9" fmla="*/ 272 h 466"/>
                <a:gd name="T10" fmla="*/ 572 w 742"/>
                <a:gd name="T11" fmla="*/ 357 h 466"/>
                <a:gd name="T12" fmla="*/ 583 w 742"/>
                <a:gd name="T13" fmla="*/ 445 h 466"/>
                <a:gd name="T14" fmla="*/ 493 w 742"/>
                <a:gd name="T15" fmla="*/ 460 h 466"/>
                <a:gd name="T16" fmla="*/ 406 w 742"/>
                <a:gd name="T17" fmla="*/ 443 h 466"/>
                <a:gd name="T18" fmla="*/ 426 w 742"/>
                <a:gd name="T19" fmla="*/ 409 h 466"/>
                <a:gd name="T20" fmla="*/ 443 w 742"/>
                <a:gd name="T21" fmla="*/ 374 h 466"/>
                <a:gd name="T22" fmla="*/ 295 w 742"/>
                <a:gd name="T23" fmla="*/ 372 h 466"/>
                <a:gd name="T24" fmla="*/ 332 w 742"/>
                <a:gd name="T25" fmla="*/ 443 h 466"/>
                <a:gd name="T26" fmla="*/ 245 w 742"/>
                <a:gd name="T27" fmla="*/ 460 h 466"/>
                <a:gd name="T28" fmla="*/ 157 w 742"/>
                <a:gd name="T29" fmla="*/ 445 h 466"/>
                <a:gd name="T30" fmla="*/ 166 w 742"/>
                <a:gd name="T31" fmla="*/ 357 h 466"/>
                <a:gd name="T32" fmla="*/ 155 w 742"/>
                <a:gd name="T33" fmla="*/ 272 h 466"/>
                <a:gd name="T34" fmla="*/ 74 w 742"/>
                <a:gd name="T35" fmla="*/ 309 h 466"/>
                <a:gd name="T36" fmla="*/ 76 w 742"/>
                <a:gd name="T37" fmla="*/ 157 h 466"/>
                <a:gd name="T38" fmla="*/ 120 w 742"/>
                <a:gd name="T39" fmla="*/ 171 h 466"/>
                <a:gd name="T40" fmla="*/ 155 w 742"/>
                <a:gd name="T41" fmla="*/ 194 h 466"/>
                <a:gd name="T42" fmla="*/ 166 w 742"/>
                <a:gd name="T43" fmla="*/ 109 h 466"/>
                <a:gd name="T44" fmla="*/ 155 w 742"/>
                <a:gd name="T45" fmla="*/ 23 h 466"/>
                <a:gd name="T46" fmla="*/ 243 w 742"/>
                <a:gd name="T47" fmla="*/ 5 h 466"/>
                <a:gd name="T48" fmla="*/ 332 w 742"/>
                <a:gd name="T49" fmla="*/ 23 h 466"/>
                <a:gd name="T50" fmla="*/ 295 w 742"/>
                <a:gd name="T51" fmla="*/ 92 h 466"/>
                <a:gd name="T52" fmla="*/ 443 w 742"/>
                <a:gd name="T53" fmla="*/ 94 h 466"/>
                <a:gd name="T54" fmla="*/ 426 w 742"/>
                <a:gd name="T55" fmla="*/ 57 h 466"/>
                <a:gd name="T56" fmla="*/ 406 w 742"/>
                <a:gd name="T57" fmla="*/ 23 h 466"/>
                <a:gd name="T58" fmla="*/ 493 w 742"/>
                <a:gd name="T59" fmla="*/ 5 h 466"/>
                <a:gd name="T60" fmla="*/ 581 w 742"/>
                <a:gd name="T61" fmla="*/ 2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42" h="466">
                  <a:moveTo>
                    <a:pt x="581" y="21"/>
                  </a:moveTo>
                  <a:cubicBezTo>
                    <a:pt x="575" y="68"/>
                    <a:pt x="558" y="187"/>
                    <a:pt x="581" y="194"/>
                  </a:cubicBezTo>
                  <a:cubicBezTo>
                    <a:pt x="602" y="197"/>
                    <a:pt x="620" y="153"/>
                    <a:pt x="662" y="157"/>
                  </a:cubicBezTo>
                  <a:cubicBezTo>
                    <a:pt x="733" y="165"/>
                    <a:pt x="742" y="291"/>
                    <a:pt x="666" y="309"/>
                  </a:cubicBezTo>
                  <a:cubicBezTo>
                    <a:pt x="630" y="316"/>
                    <a:pt x="600" y="275"/>
                    <a:pt x="585" y="272"/>
                  </a:cubicBezTo>
                  <a:cubicBezTo>
                    <a:pt x="570" y="270"/>
                    <a:pt x="569" y="326"/>
                    <a:pt x="572" y="357"/>
                  </a:cubicBezTo>
                  <a:cubicBezTo>
                    <a:pt x="574" y="389"/>
                    <a:pt x="578" y="421"/>
                    <a:pt x="583" y="445"/>
                  </a:cubicBezTo>
                  <a:cubicBezTo>
                    <a:pt x="559" y="454"/>
                    <a:pt x="529" y="459"/>
                    <a:pt x="493" y="460"/>
                  </a:cubicBezTo>
                  <a:cubicBezTo>
                    <a:pt x="462" y="462"/>
                    <a:pt x="411" y="466"/>
                    <a:pt x="406" y="443"/>
                  </a:cubicBezTo>
                  <a:cubicBezTo>
                    <a:pt x="403" y="428"/>
                    <a:pt x="421" y="415"/>
                    <a:pt x="426" y="409"/>
                  </a:cubicBezTo>
                  <a:cubicBezTo>
                    <a:pt x="432" y="400"/>
                    <a:pt x="442" y="384"/>
                    <a:pt x="443" y="374"/>
                  </a:cubicBezTo>
                  <a:cubicBezTo>
                    <a:pt x="451" y="285"/>
                    <a:pt x="290" y="289"/>
                    <a:pt x="295" y="372"/>
                  </a:cubicBezTo>
                  <a:cubicBezTo>
                    <a:pt x="296" y="394"/>
                    <a:pt x="336" y="422"/>
                    <a:pt x="332" y="443"/>
                  </a:cubicBezTo>
                  <a:cubicBezTo>
                    <a:pt x="327" y="466"/>
                    <a:pt x="277" y="462"/>
                    <a:pt x="245" y="460"/>
                  </a:cubicBezTo>
                  <a:cubicBezTo>
                    <a:pt x="215" y="459"/>
                    <a:pt x="183" y="455"/>
                    <a:pt x="157" y="445"/>
                  </a:cubicBezTo>
                  <a:cubicBezTo>
                    <a:pt x="158" y="423"/>
                    <a:pt x="164" y="389"/>
                    <a:pt x="166" y="357"/>
                  </a:cubicBezTo>
                  <a:cubicBezTo>
                    <a:pt x="170" y="297"/>
                    <a:pt x="169" y="276"/>
                    <a:pt x="155" y="272"/>
                  </a:cubicBezTo>
                  <a:cubicBezTo>
                    <a:pt x="141" y="268"/>
                    <a:pt x="114" y="314"/>
                    <a:pt x="74" y="309"/>
                  </a:cubicBezTo>
                  <a:cubicBezTo>
                    <a:pt x="0" y="300"/>
                    <a:pt x="0" y="164"/>
                    <a:pt x="76" y="157"/>
                  </a:cubicBezTo>
                  <a:cubicBezTo>
                    <a:pt x="94" y="155"/>
                    <a:pt x="111" y="164"/>
                    <a:pt x="120" y="171"/>
                  </a:cubicBezTo>
                  <a:cubicBezTo>
                    <a:pt x="130" y="177"/>
                    <a:pt x="143" y="196"/>
                    <a:pt x="155" y="194"/>
                  </a:cubicBezTo>
                  <a:cubicBezTo>
                    <a:pt x="175" y="190"/>
                    <a:pt x="168" y="133"/>
                    <a:pt x="166" y="109"/>
                  </a:cubicBezTo>
                  <a:cubicBezTo>
                    <a:pt x="164" y="72"/>
                    <a:pt x="160" y="46"/>
                    <a:pt x="155" y="23"/>
                  </a:cubicBezTo>
                  <a:cubicBezTo>
                    <a:pt x="179" y="11"/>
                    <a:pt x="214" y="7"/>
                    <a:pt x="243" y="5"/>
                  </a:cubicBezTo>
                  <a:cubicBezTo>
                    <a:pt x="274" y="4"/>
                    <a:pt x="327" y="0"/>
                    <a:pt x="332" y="23"/>
                  </a:cubicBezTo>
                  <a:cubicBezTo>
                    <a:pt x="336" y="44"/>
                    <a:pt x="297" y="72"/>
                    <a:pt x="295" y="92"/>
                  </a:cubicBezTo>
                  <a:cubicBezTo>
                    <a:pt x="287" y="177"/>
                    <a:pt x="449" y="180"/>
                    <a:pt x="443" y="94"/>
                  </a:cubicBezTo>
                  <a:cubicBezTo>
                    <a:pt x="442" y="83"/>
                    <a:pt x="432" y="66"/>
                    <a:pt x="426" y="57"/>
                  </a:cubicBezTo>
                  <a:cubicBezTo>
                    <a:pt x="421" y="51"/>
                    <a:pt x="403" y="38"/>
                    <a:pt x="406" y="23"/>
                  </a:cubicBezTo>
                  <a:cubicBezTo>
                    <a:pt x="411" y="0"/>
                    <a:pt x="462" y="4"/>
                    <a:pt x="493" y="5"/>
                  </a:cubicBezTo>
                  <a:cubicBezTo>
                    <a:pt x="528" y="7"/>
                    <a:pt x="558" y="12"/>
                    <a:pt x="581" y="21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50000"/>
                  </a:schemeClr>
                </a:gs>
                <a:gs pos="80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30584" y="3478092"/>
              <a:ext cx="2362285" cy="5240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smtClean="0">
                  <a:solidFill>
                    <a:schemeClr val="bg1"/>
                  </a:solidFill>
                  <a:latin typeface="+mn-lt"/>
                  <a:cs typeface="+mn-cs"/>
                </a:rPr>
                <a:t>Русский язык</a:t>
              </a:r>
              <a:endParaRPr lang="en-US" sz="280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95536" y="1268760"/>
            <a:ext cx="3009900" cy="4778375"/>
            <a:chOff x="1358101" y="1295398"/>
            <a:chExt cx="3009294" cy="4778547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 rot="5400000">
              <a:off x="473474" y="2180025"/>
              <a:ext cx="4778547" cy="3009294"/>
            </a:xfrm>
            <a:custGeom>
              <a:avLst/>
              <a:gdLst>
                <a:gd name="T0" fmla="*/ 581 w 742"/>
                <a:gd name="T1" fmla="*/ 21 h 466"/>
                <a:gd name="T2" fmla="*/ 581 w 742"/>
                <a:gd name="T3" fmla="*/ 194 h 466"/>
                <a:gd name="T4" fmla="*/ 662 w 742"/>
                <a:gd name="T5" fmla="*/ 157 h 466"/>
                <a:gd name="T6" fmla="*/ 666 w 742"/>
                <a:gd name="T7" fmla="*/ 309 h 466"/>
                <a:gd name="T8" fmla="*/ 585 w 742"/>
                <a:gd name="T9" fmla="*/ 272 h 466"/>
                <a:gd name="T10" fmla="*/ 572 w 742"/>
                <a:gd name="T11" fmla="*/ 357 h 466"/>
                <a:gd name="T12" fmla="*/ 583 w 742"/>
                <a:gd name="T13" fmla="*/ 445 h 466"/>
                <a:gd name="T14" fmla="*/ 493 w 742"/>
                <a:gd name="T15" fmla="*/ 460 h 466"/>
                <a:gd name="T16" fmla="*/ 406 w 742"/>
                <a:gd name="T17" fmla="*/ 443 h 466"/>
                <a:gd name="T18" fmla="*/ 426 w 742"/>
                <a:gd name="T19" fmla="*/ 409 h 466"/>
                <a:gd name="T20" fmla="*/ 443 w 742"/>
                <a:gd name="T21" fmla="*/ 374 h 466"/>
                <a:gd name="T22" fmla="*/ 295 w 742"/>
                <a:gd name="T23" fmla="*/ 372 h 466"/>
                <a:gd name="T24" fmla="*/ 332 w 742"/>
                <a:gd name="T25" fmla="*/ 443 h 466"/>
                <a:gd name="T26" fmla="*/ 245 w 742"/>
                <a:gd name="T27" fmla="*/ 460 h 466"/>
                <a:gd name="T28" fmla="*/ 157 w 742"/>
                <a:gd name="T29" fmla="*/ 445 h 466"/>
                <a:gd name="T30" fmla="*/ 166 w 742"/>
                <a:gd name="T31" fmla="*/ 357 h 466"/>
                <a:gd name="T32" fmla="*/ 155 w 742"/>
                <a:gd name="T33" fmla="*/ 272 h 466"/>
                <a:gd name="T34" fmla="*/ 74 w 742"/>
                <a:gd name="T35" fmla="*/ 309 h 466"/>
                <a:gd name="T36" fmla="*/ 76 w 742"/>
                <a:gd name="T37" fmla="*/ 157 h 466"/>
                <a:gd name="T38" fmla="*/ 120 w 742"/>
                <a:gd name="T39" fmla="*/ 171 h 466"/>
                <a:gd name="T40" fmla="*/ 155 w 742"/>
                <a:gd name="T41" fmla="*/ 194 h 466"/>
                <a:gd name="T42" fmla="*/ 166 w 742"/>
                <a:gd name="T43" fmla="*/ 109 h 466"/>
                <a:gd name="T44" fmla="*/ 155 w 742"/>
                <a:gd name="T45" fmla="*/ 23 h 466"/>
                <a:gd name="T46" fmla="*/ 243 w 742"/>
                <a:gd name="T47" fmla="*/ 5 h 466"/>
                <a:gd name="T48" fmla="*/ 332 w 742"/>
                <a:gd name="T49" fmla="*/ 23 h 466"/>
                <a:gd name="T50" fmla="*/ 295 w 742"/>
                <a:gd name="T51" fmla="*/ 92 h 466"/>
                <a:gd name="T52" fmla="*/ 443 w 742"/>
                <a:gd name="T53" fmla="*/ 94 h 466"/>
                <a:gd name="T54" fmla="*/ 426 w 742"/>
                <a:gd name="T55" fmla="*/ 57 h 466"/>
                <a:gd name="T56" fmla="*/ 406 w 742"/>
                <a:gd name="T57" fmla="*/ 23 h 466"/>
                <a:gd name="T58" fmla="*/ 493 w 742"/>
                <a:gd name="T59" fmla="*/ 5 h 466"/>
                <a:gd name="T60" fmla="*/ 581 w 742"/>
                <a:gd name="T61" fmla="*/ 21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42" h="466">
                  <a:moveTo>
                    <a:pt x="581" y="21"/>
                  </a:moveTo>
                  <a:cubicBezTo>
                    <a:pt x="575" y="68"/>
                    <a:pt x="558" y="187"/>
                    <a:pt x="581" y="194"/>
                  </a:cubicBezTo>
                  <a:cubicBezTo>
                    <a:pt x="602" y="197"/>
                    <a:pt x="620" y="153"/>
                    <a:pt x="662" y="157"/>
                  </a:cubicBezTo>
                  <a:cubicBezTo>
                    <a:pt x="733" y="165"/>
                    <a:pt x="742" y="291"/>
                    <a:pt x="666" y="309"/>
                  </a:cubicBezTo>
                  <a:cubicBezTo>
                    <a:pt x="630" y="316"/>
                    <a:pt x="600" y="275"/>
                    <a:pt x="585" y="272"/>
                  </a:cubicBezTo>
                  <a:cubicBezTo>
                    <a:pt x="570" y="270"/>
                    <a:pt x="569" y="326"/>
                    <a:pt x="572" y="357"/>
                  </a:cubicBezTo>
                  <a:cubicBezTo>
                    <a:pt x="574" y="389"/>
                    <a:pt x="578" y="421"/>
                    <a:pt x="583" y="445"/>
                  </a:cubicBezTo>
                  <a:cubicBezTo>
                    <a:pt x="559" y="454"/>
                    <a:pt x="529" y="459"/>
                    <a:pt x="493" y="460"/>
                  </a:cubicBezTo>
                  <a:cubicBezTo>
                    <a:pt x="462" y="462"/>
                    <a:pt x="411" y="466"/>
                    <a:pt x="406" y="443"/>
                  </a:cubicBezTo>
                  <a:cubicBezTo>
                    <a:pt x="403" y="428"/>
                    <a:pt x="421" y="415"/>
                    <a:pt x="426" y="409"/>
                  </a:cubicBezTo>
                  <a:cubicBezTo>
                    <a:pt x="432" y="400"/>
                    <a:pt x="442" y="384"/>
                    <a:pt x="443" y="374"/>
                  </a:cubicBezTo>
                  <a:cubicBezTo>
                    <a:pt x="451" y="285"/>
                    <a:pt x="290" y="289"/>
                    <a:pt x="295" y="372"/>
                  </a:cubicBezTo>
                  <a:cubicBezTo>
                    <a:pt x="296" y="394"/>
                    <a:pt x="336" y="422"/>
                    <a:pt x="332" y="443"/>
                  </a:cubicBezTo>
                  <a:cubicBezTo>
                    <a:pt x="327" y="466"/>
                    <a:pt x="277" y="462"/>
                    <a:pt x="245" y="460"/>
                  </a:cubicBezTo>
                  <a:cubicBezTo>
                    <a:pt x="215" y="459"/>
                    <a:pt x="183" y="455"/>
                    <a:pt x="157" y="445"/>
                  </a:cubicBezTo>
                  <a:cubicBezTo>
                    <a:pt x="158" y="423"/>
                    <a:pt x="164" y="389"/>
                    <a:pt x="166" y="357"/>
                  </a:cubicBezTo>
                  <a:cubicBezTo>
                    <a:pt x="170" y="297"/>
                    <a:pt x="169" y="276"/>
                    <a:pt x="155" y="272"/>
                  </a:cubicBezTo>
                  <a:cubicBezTo>
                    <a:pt x="141" y="268"/>
                    <a:pt x="114" y="314"/>
                    <a:pt x="74" y="309"/>
                  </a:cubicBezTo>
                  <a:cubicBezTo>
                    <a:pt x="0" y="300"/>
                    <a:pt x="0" y="164"/>
                    <a:pt x="76" y="157"/>
                  </a:cubicBezTo>
                  <a:cubicBezTo>
                    <a:pt x="94" y="155"/>
                    <a:pt x="111" y="164"/>
                    <a:pt x="120" y="171"/>
                  </a:cubicBezTo>
                  <a:cubicBezTo>
                    <a:pt x="130" y="177"/>
                    <a:pt x="143" y="196"/>
                    <a:pt x="155" y="194"/>
                  </a:cubicBezTo>
                  <a:cubicBezTo>
                    <a:pt x="175" y="190"/>
                    <a:pt x="168" y="133"/>
                    <a:pt x="166" y="109"/>
                  </a:cubicBezTo>
                  <a:cubicBezTo>
                    <a:pt x="164" y="72"/>
                    <a:pt x="160" y="46"/>
                    <a:pt x="155" y="23"/>
                  </a:cubicBezTo>
                  <a:cubicBezTo>
                    <a:pt x="179" y="11"/>
                    <a:pt x="214" y="7"/>
                    <a:pt x="243" y="5"/>
                  </a:cubicBezTo>
                  <a:cubicBezTo>
                    <a:pt x="274" y="4"/>
                    <a:pt x="327" y="0"/>
                    <a:pt x="332" y="23"/>
                  </a:cubicBezTo>
                  <a:cubicBezTo>
                    <a:pt x="336" y="44"/>
                    <a:pt x="297" y="72"/>
                    <a:pt x="295" y="92"/>
                  </a:cubicBezTo>
                  <a:cubicBezTo>
                    <a:pt x="287" y="177"/>
                    <a:pt x="449" y="180"/>
                    <a:pt x="443" y="94"/>
                  </a:cubicBezTo>
                  <a:cubicBezTo>
                    <a:pt x="442" y="83"/>
                    <a:pt x="432" y="66"/>
                    <a:pt x="426" y="57"/>
                  </a:cubicBezTo>
                  <a:cubicBezTo>
                    <a:pt x="421" y="51"/>
                    <a:pt x="403" y="38"/>
                    <a:pt x="406" y="23"/>
                  </a:cubicBezTo>
                  <a:cubicBezTo>
                    <a:pt x="411" y="0"/>
                    <a:pt x="462" y="4"/>
                    <a:pt x="493" y="5"/>
                  </a:cubicBezTo>
                  <a:cubicBezTo>
                    <a:pt x="528" y="7"/>
                    <a:pt x="558" y="12"/>
                    <a:pt x="581" y="21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80000">
                  <a:schemeClr val="bg1">
                    <a:lumMod val="6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81886" y="2587670"/>
              <a:ext cx="2361724" cy="4603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+mn-cs"/>
                </a:rPr>
                <a:t>Информатика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9" name="Freeform 9"/>
          <p:cNvSpPr>
            <a:spLocks/>
          </p:cNvSpPr>
          <p:nvPr/>
        </p:nvSpPr>
        <p:spPr bwMode="auto">
          <a:xfrm rot="5400000">
            <a:off x="4983906" y="2152998"/>
            <a:ext cx="4778375" cy="3009900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 bwMode="auto">
          <a:xfrm>
            <a:off x="6228184" y="2636912"/>
            <a:ext cx="23622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Литература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4067944" y="5129810"/>
            <a:ext cx="2664296" cy="1728190"/>
            <a:chOff x="1981200" y="4584992"/>
            <a:chExt cx="1828800" cy="1728460"/>
          </a:xfrm>
        </p:grpSpPr>
        <p:grpSp>
          <p:nvGrpSpPr>
            <p:cNvPr id="16" name="Group 19"/>
            <p:cNvGrpSpPr>
              <a:grpSpLocks/>
            </p:cNvGrpSpPr>
            <p:nvPr/>
          </p:nvGrpSpPr>
          <p:grpSpPr bwMode="auto">
            <a:xfrm>
              <a:off x="2286000" y="4584992"/>
              <a:ext cx="1524000" cy="1728460"/>
              <a:chOff x="3276600" y="5510668"/>
              <a:chExt cx="1524000" cy="1038334"/>
            </a:xfrm>
          </p:grpSpPr>
          <p:sp>
            <p:nvSpPr>
              <p:cNvPr id="18" name="Round Same Side Corner Rectangle 17"/>
              <p:cNvSpPr/>
              <p:nvPr/>
            </p:nvSpPr>
            <p:spPr>
              <a:xfrm>
                <a:off x="3276600" y="5510668"/>
                <a:ext cx="1524000" cy="281188"/>
              </a:xfrm>
              <a:prstGeom prst="round2Same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276600" y="5791854"/>
                <a:ext cx="1524000" cy="75714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cxnSp>
          <p:nvCxnSpPr>
            <p:cNvPr id="17" name="Straight Arrow Connector 21"/>
            <p:cNvCxnSpPr/>
            <p:nvPr/>
          </p:nvCxnSpPr>
          <p:spPr>
            <a:xfrm flipH="1" flipV="1">
              <a:off x="1981200" y="4648200"/>
              <a:ext cx="304800" cy="5334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4499992" y="5661248"/>
            <a:ext cx="2213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Курс, специальность </a:t>
            </a:r>
            <a:r>
              <a:rPr lang="ru-RU" sz="1200" dirty="0" smtClean="0"/>
              <a:t>1 курс  060501 Сестринское дело и</a:t>
            </a:r>
            <a:r>
              <a:rPr lang="ru-RU" sz="1200" b="1" dirty="0" smtClean="0"/>
              <a:t>                                                  </a:t>
            </a:r>
            <a:r>
              <a:rPr lang="ru-RU" sz="1200" dirty="0" smtClean="0"/>
              <a:t> 060301 Фармация</a:t>
            </a:r>
          </a:p>
          <a:p>
            <a:r>
              <a:rPr lang="ru-RU" sz="1200" b="1" dirty="0" smtClean="0"/>
              <a:t>Количество часов </a:t>
            </a:r>
            <a:r>
              <a:rPr lang="ru-RU" sz="1200" dirty="0" smtClean="0"/>
              <a:t>90 мин.</a:t>
            </a:r>
          </a:p>
          <a:p>
            <a:r>
              <a:rPr lang="ru-RU" sz="1200" b="1" dirty="0" smtClean="0"/>
              <a:t>Преподаватель </a:t>
            </a:r>
            <a:r>
              <a:rPr lang="ru-RU" sz="1200" dirty="0" err="1" smtClean="0"/>
              <a:t>И.Н.Куриленко</a:t>
            </a:r>
            <a:r>
              <a:rPr lang="ru-RU" sz="1200" dirty="0" smtClean="0"/>
              <a:t> </a:t>
            </a:r>
            <a:endParaRPr lang="ru-RU" sz="12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5157192"/>
            <a:ext cx="1562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/>
              <a:t>Дисциплина</a:t>
            </a:r>
            <a:r>
              <a:rPr lang="ru-RU" sz="1200" dirty="0" smtClean="0"/>
              <a:t>  </a:t>
            </a:r>
            <a:r>
              <a:rPr lang="ru-RU" sz="1200" dirty="0" smtClean="0"/>
              <a:t>ОДБ.01</a:t>
            </a:r>
          </a:p>
          <a:p>
            <a:pPr algn="ctr"/>
            <a:r>
              <a:rPr lang="ru-RU" sz="1200" dirty="0" smtClean="0"/>
              <a:t> </a:t>
            </a:r>
            <a:r>
              <a:rPr lang="ru-RU" sz="1200" dirty="0" smtClean="0"/>
              <a:t>Русский язык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76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Межпредметные связи темы «Глагол»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8</cp:revision>
  <dcterms:modified xsi:type="dcterms:W3CDTF">2014-04-27T07:45:57Z</dcterms:modified>
</cp:coreProperties>
</file>