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4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DC5042-42C6-4ACC-8995-40E86638A56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0BBFF1-23CE-4C98-BCB5-E2ED165575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</a:rPr>
              <a:t>Твёрдый согласный звук </a:t>
            </a: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002060"/>
                </a:solidFill>
              </a:rPr>
              <a:t>ш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sz="2000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Буква </a:t>
            </a:r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</a:t>
            </a:r>
            <a:r>
              <a:rPr lang="ru-RU" sz="2000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entury Gothic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defRPr/>
            </a:pPr>
            <a:r>
              <a:rPr lang="ru-RU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</a:t>
            </a: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</a:t>
            </a:r>
            <a:r>
              <a:rPr lang="ru-RU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</a:t>
            </a: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     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defRPr/>
            </a:pP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МОУ «СОШ с. Ивантеевка»</a:t>
            </a:r>
            <a:endParaRPr lang="ru-RU" sz="28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defRPr/>
            </a:pPr>
            <a:r>
              <a:rPr lang="ru-RU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Коррекционный класс 8 </a:t>
            </a: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вида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defRPr/>
            </a:pP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</a:t>
            </a: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2014 </a:t>
            </a:r>
            <a:r>
              <a:rPr lang="ru-RU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  <a:endParaRPr lang="ru-RU" sz="28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5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700808"/>
            <a:ext cx="7920880" cy="442535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b="1" dirty="0" smtClean="0"/>
              <a:t>Три досочки в ряд стоят.</a:t>
            </a:r>
          </a:p>
          <a:p>
            <a:pPr marL="0" indent="0">
              <a:buNone/>
            </a:pPr>
            <a:r>
              <a:rPr lang="ru-RU" b="1" dirty="0" smtClean="0"/>
              <a:t>                    Одна лежит, всех сторожит,</a:t>
            </a:r>
          </a:p>
          <a:p>
            <a:pPr marL="0" indent="0">
              <a:buNone/>
            </a:pPr>
            <a:r>
              <a:rPr lang="ru-RU" b="1" dirty="0" smtClean="0"/>
              <a:t>                    Без них ни лист не шуршит,</a:t>
            </a:r>
          </a:p>
          <a:p>
            <a:pPr marL="0" indent="0">
              <a:buNone/>
            </a:pPr>
            <a:r>
              <a:rPr lang="ru-RU" b="1" dirty="0" smtClean="0"/>
              <a:t>                    Ни кот не шипит.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Сконструируйте из палочек большую и маленькую букву ш.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232719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:\картинки\schetnyie_paloc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913112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136903" cy="5649491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Логопед: - Из каких элементов состоит эта буква? Чем отличаются большая и маленькая буквы? Напечатайте  в тетради большую и маленькую буквы Ш </a:t>
            </a:r>
            <a:r>
              <a:rPr lang="ru-RU" b="1" dirty="0" err="1" smtClean="0">
                <a:solidFill>
                  <a:srgbClr val="7030A0"/>
                </a:solidFill>
              </a:rPr>
              <a:t>ш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0070C0"/>
                </a:solidFill>
              </a:rPr>
              <a:t>Игра: «Буква потерялась»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На доске слова: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Ми…а,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…а,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…а, Па…а.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Логопед: - Какая буква потерялась?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Почему эти слова написаны с большой буквы?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Напечатайте эти слова в тетради.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1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19" cy="442535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«Эхо».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-шу-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шэ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-шу-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 медленном темпе проговорите цепочки слогов и слов.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-шу-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-шорох, шуба и душа.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шё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-ши-шайба, шёпот, камыши.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-ши-шу-шершень, шина, напишу.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IV</a:t>
            </a:r>
            <a:r>
              <a:rPr lang="ru-RU" sz="3600" dirty="0" smtClean="0">
                <a:solidFill>
                  <a:srgbClr val="FFFF00"/>
                </a:solidFill>
              </a:rPr>
              <a:t>. Отработка звука </a:t>
            </a:r>
            <a:r>
              <a:rPr lang="en-US" sz="3600" dirty="0" smtClean="0">
                <a:solidFill>
                  <a:srgbClr val="FFFF00"/>
                </a:solidFill>
              </a:rPr>
              <a:t>[</a:t>
            </a:r>
            <a:r>
              <a:rPr lang="ru-RU" sz="3600" dirty="0" smtClean="0">
                <a:solidFill>
                  <a:srgbClr val="FFFF00"/>
                </a:solidFill>
              </a:rPr>
              <a:t>ш</a:t>
            </a:r>
            <a:r>
              <a:rPr lang="en-US" sz="3600" dirty="0" smtClean="0">
                <a:solidFill>
                  <a:srgbClr val="FFFF00"/>
                </a:solidFill>
              </a:rPr>
              <a:t>]</a:t>
            </a:r>
            <a:r>
              <a:rPr lang="ru-RU" sz="3600" dirty="0" smtClean="0">
                <a:solidFill>
                  <a:srgbClr val="FFFF00"/>
                </a:solidFill>
              </a:rPr>
              <a:t> в слогах и словах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4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Нашей Маше дали каши.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Маша кашу не доела,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Говорит, что надоела.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Маше каша надоела,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Маша кашу не доела?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Маша, кашу доедай,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Маме не надоедай.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Разучивание потешки.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Лучшие качели-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Гибкие лианы.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Это с колыбели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Знают обезьяны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Кто весь век качается,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Да-да-да!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Тот не огорчается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Никогда.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6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5"/>
            <a:ext cx="7408333" cy="453650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1. Звуко-буквенный анализ слов шкаф, карандаш.</a:t>
            </a:r>
          </a:p>
          <a:p>
            <a:r>
              <a:rPr lang="ru-RU" b="1" dirty="0" smtClean="0"/>
              <a:t>2. Чтение хором слогов:</a:t>
            </a:r>
          </a:p>
          <a:p>
            <a:r>
              <a:rPr lang="ru-RU" b="1" dirty="0" err="1"/>
              <a:t>ш</a:t>
            </a:r>
            <a:r>
              <a:rPr lang="ru-RU" b="1" dirty="0" err="1" smtClean="0"/>
              <a:t>а</a:t>
            </a:r>
            <a:r>
              <a:rPr lang="ru-RU" b="1" dirty="0" smtClean="0"/>
              <a:t> </a:t>
            </a:r>
            <a:r>
              <a:rPr lang="ru-RU" b="1" dirty="0" err="1" smtClean="0"/>
              <a:t>шо</a:t>
            </a:r>
            <a:r>
              <a:rPr lang="ru-RU" b="1" dirty="0" smtClean="0"/>
              <a:t> </a:t>
            </a:r>
            <a:r>
              <a:rPr lang="ru-RU" b="1" dirty="0" err="1" smtClean="0"/>
              <a:t>ше</a:t>
            </a:r>
            <a:r>
              <a:rPr lang="ru-RU" b="1" dirty="0" smtClean="0"/>
              <a:t> ши шу</a:t>
            </a:r>
          </a:p>
          <a:p>
            <a:r>
              <a:rPr lang="ru-RU" b="1" dirty="0" smtClean="0"/>
              <a:t>3. Рассмотрите картинки в «Азбуке», назовите слова, в которых есть звук </a:t>
            </a:r>
            <a:r>
              <a:rPr lang="en-US" b="1" dirty="0" smtClean="0"/>
              <a:t>[</a:t>
            </a:r>
            <a:r>
              <a:rPr lang="ru-RU" b="1" dirty="0" smtClean="0"/>
              <a:t>ш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4. Чтение слов в столбиках.</a:t>
            </a:r>
          </a:p>
          <a:p>
            <a:r>
              <a:rPr lang="ru-RU" b="1" dirty="0" smtClean="0"/>
              <a:t>5. Чтение текста «цепочкой».</a:t>
            </a:r>
          </a:p>
          <a:p>
            <a:r>
              <a:rPr lang="ru-RU" b="1" dirty="0" smtClean="0"/>
              <a:t>6. Чтение и анализ пословиц.</a:t>
            </a:r>
          </a:p>
          <a:p>
            <a:r>
              <a:rPr lang="ru-RU" b="1" dirty="0" smtClean="0"/>
              <a:t>7. Игра «Соотнесите картинки и слова».</a:t>
            </a:r>
          </a:p>
          <a:p>
            <a:r>
              <a:rPr lang="ru-RU" b="1" dirty="0" smtClean="0"/>
              <a:t>8. Чтение стихотворения.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</a:t>
            </a:r>
            <a:r>
              <a:rPr lang="ru-RU" dirty="0" smtClean="0">
                <a:solidFill>
                  <a:srgbClr val="FFC000"/>
                </a:solidFill>
              </a:rPr>
              <a:t>. Работа по «Азбуке»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280919" cy="500141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Послушайте внимательно стихотворение, найдите ошибки.</a:t>
            </a:r>
          </a:p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b="1" dirty="0" smtClean="0"/>
              <a:t>Что в лесу на букву Ш?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у нас в лесу на букву Ш?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Это шишка шлёпнулась шурша.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Шмель и шершень шумно шарят в кашке.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Шебуршат в шиповнике букашки.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ещё в лесу на букву Ш?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Шум и шорох возле шалаша.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Ну, а если полон рот морошки-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Широежки</a:t>
            </a:r>
            <a:r>
              <a:rPr lang="ru-RU" b="1" dirty="0" smtClean="0">
                <a:solidFill>
                  <a:srgbClr val="7030A0"/>
                </a:solidFill>
              </a:rPr>
              <a:t> и </a:t>
            </a:r>
            <a:r>
              <a:rPr lang="ru-RU" b="1" dirty="0" err="1" smtClean="0">
                <a:solidFill>
                  <a:srgbClr val="7030A0"/>
                </a:solidFill>
              </a:rPr>
              <a:t>шороконожки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(М. Ясон)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VI</a:t>
            </a:r>
            <a:r>
              <a:rPr lang="ru-RU" dirty="0" smtClean="0">
                <a:solidFill>
                  <a:srgbClr val="FFC000"/>
                </a:solidFill>
              </a:rPr>
              <a:t>. Обобщение изученного.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7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064895" cy="5577483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Презентацию </a:t>
            </a:r>
            <a:r>
              <a:rPr lang="ru-RU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выполнила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  <a:r>
              <a:rPr lang="ru-RU" sz="28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Лисицина </a:t>
            </a:r>
            <a:r>
              <a:rPr lang="ru-RU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Елена Александровна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учитель-логопед                                                         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</a:t>
            </a:r>
            <a:r>
              <a:rPr lang="ru-RU" sz="28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МОУ </a:t>
            </a:r>
            <a:r>
              <a:rPr lang="ru-RU" sz="2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«СОШ с. </a:t>
            </a:r>
            <a:r>
              <a:rPr lang="ru-RU" sz="28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Ивантеевка» Ивантеевского </a:t>
            </a:r>
            <a:r>
              <a:rPr lang="ru-RU" sz="2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района Саратовской   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области</a:t>
            </a:r>
            <a:r>
              <a:rPr lang="ru-RU" sz="28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»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Коррекционный </a:t>
            </a:r>
            <a:r>
              <a:rPr lang="ru-RU" sz="2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 8 – вида</a:t>
            </a:r>
          </a:p>
          <a:p>
            <a:pPr lvl="0">
              <a:buClr>
                <a:srgbClr val="31B6FD"/>
              </a:buClr>
            </a:pP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Конспект </a:t>
            </a: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занятия составлен по 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учебнику: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Автор-составитель Л.В. Рудченко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endParaRPr lang="ru-RU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</a:t>
            </a: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</a:t>
            </a:r>
            <a:r>
              <a:rPr lang="ru-RU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2014 </a:t>
            </a:r>
            <a:r>
              <a:rPr lang="ru-RU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434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7030A0"/>
                </a:solidFill>
              </a:rPr>
              <a:t>Автор-составитель Л.В. Рудченко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Урок 56                                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</a:t>
            </a:r>
            <a:r>
              <a:rPr lang="ru-RU" b="1" dirty="0" smtClean="0">
                <a:solidFill>
                  <a:srgbClr val="7030A0"/>
                </a:solidFill>
              </a:rPr>
              <a:t>Волгоград</a:t>
            </a:r>
            <a:r>
              <a:rPr lang="ru-RU" b="1" dirty="0" smtClean="0">
                <a:solidFill>
                  <a:srgbClr val="7030A0"/>
                </a:solidFill>
              </a:rPr>
              <a:t>.  Издательство «Учитель»    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smtClean="0"/>
              <a:t>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«Обучение чтению в специальных коррекционных классах» 1 класс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4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умение соотносить звук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буквой Ш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азвивать фонематический слух, технику чтения;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запас, кругозор учащихся.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Цели: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</a:t>
            </a:r>
            <a:r>
              <a:rPr lang="ru-RU" sz="2800" b="1" dirty="0" smtClean="0"/>
              <a:t> Артикуляционная гимнастика.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для языка.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Откройте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рот, широкий язык положен на нижнюю губу. Чередуйте с узким языком.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Ход урока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5" descr="C:\Documents and Settings\Admin\Рабочий стол\116___12\Копия IMG_4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744416" cy="33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картинки\ex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1"/>
            <a:ext cx="3384376" cy="33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«Качели»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Откройте рот.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Движения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 изо рта в глубь рта.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116___12\Копия IMG_4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0848"/>
            <a:ext cx="3312367" cy="387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\Рабочий стол\116___12\Копия IMG_4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848"/>
            <a:ext cx="34565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2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ru-RU" b="1" dirty="0" smtClean="0"/>
              <a:t>На доске картинки: кошка, гусь, змея.         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II</a:t>
            </a:r>
            <a:r>
              <a:rPr lang="ru-RU" dirty="0" smtClean="0">
                <a:solidFill>
                  <a:srgbClr val="FFC000"/>
                </a:solidFill>
              </a:rPr>
              <a:t>. Выделение звука 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H:\картинки\rijii-krasavet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7363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картинки\0001-001-Gusi-i-lebe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9523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картинки\post-15531-0-24594600-1337248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30243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4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 Black" pitchFamily="34" charset="0"/>
              </a:rPr>
              <a:t>Логопед: - Посмотрите, кто нарисован на первой картинке. Покажите, как шипит кошка?                                                                       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 Black" pitchFamily="34" charset="0"/>
              </a:rPr>
              <a:t>Дети: - (Ш-ш-ш!)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Arial Black" pitchFamily="34" charset="0"/>
              </a:rPr>
              <a:t>Логопед: - Посмотрите на вторую картинку. Покажите, как шипит гусь?                                    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Дети: - (Ш-ш-ш!)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 Логопед: Посмотрите на третью картинку. Кто  нарисован? Покажите, как шипит змея?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Дети: - (Ш-ш-ш!)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Логопед: - Какой звук мы слышим в шипении кошки, гуся и змеи? 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Дети: - Это звук </a:t>
            </a:r>
            <a:r>
              <a:rPr lang="en-US" sz="1800" dirty="0" smtClean="0">
                <a:solidFill>
                  <a:srgbClr val="073E87"/>
                </a:solidFill>
                <a:latin typeface="Arial Black" pitchFamily="34" charset="0"/>
                <a:ea typeface="+mj-ea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  <a:ea typeface="+mj-ea"/>
                <a:cs typeface="Times New Roman" pitchFamily="18" charset="0"/>
              </a:rPr>
              <a:t>ш</a:t>
            </a:r>
            <a:r>
              <a:rPr lang="en-US" sz="1800" dirty="0" smtClean="0">
                <a:solidFill>
                  <a:srgbClr val="073E87"/>
                </a:solidFill>
                <a:latin typeface="Arial Black" pitchFamily="34" charset="0"/>
                <a:ea typeface="+mj-ea"/>
                <a:cs typeface="Times New Roman" pitchFamily="18" charset="0"/>
              </a:rPr>
              <a:t>]</a:t>
            </a: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  <a:ea typeface="+mj-ea"/>
                <a:cs typeface="Times New Roman" pitchFamily="18" charset="0"/>
              </a:rPr>
              <a:t>.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  <a:ea typeface="+mj-ea"/>
                <a:cs typeface="Times New Roman" pitchFamily="18" charset="0"/>
              </a:rPr>
              <a:t>Логопед: - Какой это звук?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073E87"/>
                </a:solidFill>
                <a:latin typeface="Arial Black" pitchFamily="34" charset="0"/>
              </a:rPr>
              <a:t>Дети</a:t>
            </a: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: - Согласный, твёрдый.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  <a:cs typeface="Times New Roman" pitchFamily="18" charset="0"/>
              </a:rPr>
              <a:t>Логопед: - Приложите ладонь к горлу. Произнесите звук </a:t>
            </a:r>
            <a:r>
              <a:rPr lang="en-US" sz="1800" dirty="0">
                <a:solidFill>
                  <a:srgbClr val="073E87"/>
                </a:solidFill>
                <a:latin typeface="Arial Black" pitchFamily="34" charset="0"/>
                <a:cs typeface="Times New Roman" pitchFamily="18" charset="0"/>
              </a:rPr>
              <a:t>[</a:t>
            </a:r>
            <a:r>
              <a:rPr lang="ru-RU" sz="1800" dirty="0">
                <a:solidFill>
                  <a:srgbClr val="073E87"/>
                </a:solidFill>
                <a:latin typeface="Arial Black" pitchFamily="34" charset="0"/>
                <a:cs typeface="Times New Roman" pitchFamily="18" charset="0"/>
              </a:rPr>
              <a:t>ш</a:t>
            </a:r>
            <a:r>
              <a:rPr lang="en-US" sz="1800" dirty="0">
                <a:solidFill>
                  <a:srgbClr val="073E87"/>
                </a:solidFill>
                <a:latin typeface="Arial Black" pitchFamily="34" charset="0"/>
                <a:cs typeface="Times New Roman" pitchFamily="18" charset="0"/>
              </a:rPr>
              <a:t>]</a:t>
            </a: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  <a:cs typeface="Times New Roman" pitchFamily="18" charset="0"/>
              </a:rPr>
              <a:t>. Дрожит горло или нет?</a:t>
            </a:r>
          </a:p>
          <a:p>
            <a:pPr lvl="0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rgbClr val="073E87"/>
                </a:solidFill>
                <a:latin typeface="Arial Black" pitchFamily="34" charset="0"/>
              </a:rPr>
              <a:t>Дети: </a:t>
            </a:r>
            <a:r>
              <a:rPr lang="ru-RU" sz="1800" dirty="0" smtClean="0">
                <a:solidFill>
                  <a:srgbClr val="073E87"/>
                </a:solidFill>
                <a:latin typeface="Arial Black" pitchFamily="34" charset="0"/>
              </a:rPr>
              <a:t>- Горло не дрожит. Это глухой звук.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740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Над шитьём  швея склонилась,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Шаль с её плеча спустилась,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Взмах иглы и снова-взмах,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Шёлк шуршит в её руках.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 хлопают в ладоши, когда слышат звук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слове.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Игра «</a:t>
            </a:r>
            <a:r>
              <a:rPr lang="ru-RU" dirty="0" err="1" smtClean="0">
                <a:solidFill>
                  <a:srgbClr val="FFC000"/>
                </a:solidFill>
              </a:rPr>
              <a:t>Хлопочки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2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обозначается буквой Ш. (демонстрируются буквы из разрезной азбуки).           На что похожа буква Ш?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Посмотри на букву Ш-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Буква очень хороша,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Потому что из неё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Можно сделать Е и Ё.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(А. Шибаев)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III</a:t>
            </a:r>
            <a:r>
              <a:rPr lang="ru-RU" dirty="0" smtClean="0">
                <a:solidFill>
                  <a:srgbClr val="FFC000"/>
                </a:solidFill>
              </a:rPr>
              <a:t>. Знакомство с буквой Ш </a:t>
            </a:r>
            <a:r>
              <a:rPr lang="ru-RU" dirty="0" err="1" smtClean="0">
                <a:solidFill>
                  <a:srgbClr val="FFC000"/>
                </a:solidFill>
              </a:rPr>
              <a:t>ш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2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</TotalTime>
  <Words>785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Твёрдый согласный звук [ш] Буква ш </vt:lpstr>
      <vt:lpstr> «Обучение чтению в специальных коррекционных классах» 1 класс</vt:lpstr>
      <vt:lpstr>Цели:</vt:lpstr>
      <vt:lpstr>Ход урока</vt:lpstr>
      <vt:lpstr>«Качели» Откройте рот.  Движения языка изо рта в глубь рта.</vt:lpstr>
      <vt:lpstr>II. Выделение звука [ш]</vt:lpstr>
      <vt:lpstr>Презентация PowerPoint</vt:lpstr>
      <vt:lpstr>Игра «Хлопочки»</vt:lpstr>
      <vt:lpstr>III. Знакомство с буквой Ш ш.</vt:lpstr>
      <vt:lpstr>Сконструируйте из палочек большую и маленькую букву ш.</vt:lpstr>
      <vt:lpstr>Презентация PowerPoint</vt:lpstr>
      <vt:lpstr>IV. Отработка звука [ш] в слогах и словах</vt:lpstr>
      <vt:lpstr>Разучивание потешки.</vt:lpstr>
      <vt:lpstr>Физкультминутка</vt:lpstr>
      <vt:lpstr>V. Работа по «Азбуке»</vt:lpstr>
      <vt:lpstr>VI. Обобщение изученного.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Твёрдый согласный звук [ш] Буква ш </dc:title>
  <dc:creator>User</dc:creator>
  <cp:lastModifiedBy>User</cp:lastModifiedBy>
  <cp:revision>22</cp:revision>
  <dcterms:created xsi:type="dcterms:W3CDTF">2014-06-19T08:31:39Z</dcterms:created>
  <dcterms:modified xsi:type="dcterms:W3CDTF">2014-06-20T08:37:12Z</dcterms:modified>
</cp:coreProperties>
</file>