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1E37BC-DC75-425C-9100-0AA48E25C76E}" type="datetimeFigureOut">
              <a:rPr lang="ru-RU" smtClean="0"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6F3C5DF-0585-4E1B-B8AA-5E4E1FAF44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72400" cy="11430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B0F0"/>
                </a:solidFill>
              </a:rPr>
              <a:t>Не с существительными  Орф.32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/>
              <a:t>Слитно</a:t>
            </a:r>
          </a:p>
          <a:p>
            <a:r>
              <a:rPr lang="ru-RU" sz="2800" b="1" i="1" dirty="0" smtClean="0">
                <a:solidFill>
                  <a:schemeClr val="accent1"/>
                </a:solidFill>
              </a:rPr>
              <a:t> без НЕ  </a:t>
            </a:r>
            <a:r>
              <a:rPr lang="ru-RU" sz="2800" b="1" i="1" dirty="0" err="1" smtClean="0">
                <a:solidFill>
                  <a:schemeClr val="accent1"/>
                </a:solidFill>
              </a:rPr>
              <a:t>не</a:t>
            </a:r>
            <a:r>
              <a:rPr lang="ru-RU" sz="2800" b="1" i="1" dirty="0" smtClean="0">
                <a:solidFill>
                  <a:schemeClr val="accent1"/>
                </a:solidFill>
              </a:rPr>
              <a:t> употребляются: </a:t>
            </a:r>
            <a:r>
              <a:rPr lang="ru-RU" sz="2800" b="1" i="1" dirty="0" smtClean="0"/>
              <a:t>НЕУЧ, НЕВЕЖА, НЕНЕСТЬЕ.</a:t>
            </a:r>
          </a:p>
          <a:p>
            <a:r>
              <a:rPr lang="ru-RU" sz="2800" b="1" i="1" dirty="0" smtClean="0">
                <a:solidFill>
                  <a:schemeClr val="accent1"/>
                </a:solidFill>
              </a:rPr>
              <a:t>Можно подобрать синоним без  НЕ:</a:t>
            </a:r>
          </a:p>
          <a:p>
            <a:pPr marL="0" indent="0">
              <a:buNone/>
            </a:pPr>
            <a:r>
              <a:rPr lang="ru-RU" sz="2800" b="1" i="1" dirty="0" smtClean="0"/>
              <a:t>      НЕДРУГ=ВРАГ</a:t>
            </a:r>
            <a:endParaRPr lang="ru-RU" sz="2800" b="1" i="1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/>
              <a:t>Раздельно</a:t>
            </a:r>
          </a:p>
          <a:p>
            <a:r>
              <a:rPr lang="ru-RU" sz="2800" b="1" i="1" dirty="0" smtClean="0">
                <a:solidFill>
                  <a:schemeClr val="accent1"/>
                </a:solidFill>
              </a:rPr>
              <a:t>Есть противопоставление  с союзом А:</a:t>
            </a:r>
          </a:p>
          <a:p>
            <a:pPr marL="0" indent="0">
              <a:buNone/>
            </a:pPr>
            <a:r>
              <a:rPr lang="ru-RU" sz="2800" b="1" i="1" dirty="0" smtClean="0"/>
              <a:t>    Не свет, а тьма.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337613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rgbClr val="00B0F0"/>
                </a:solidFill>
              </a:rPr>
              <a:t>Буквы Ч и Щ в суффиксах существительных -ЧИК , -ЩИК  </a:t>
            </a:r>
            <a:r>
              <a:rPr lang="ru-RU" sz="3600" b="1" i="1" dirty="0" err="1" smtClean="0">
                <a:solidFill>
                  <a:srgbClr val="00B0F0"/>
                </a:solidFill>
              </a:rPr>
              <a:t>Орф</a:t>
            </a:r>
            <a:r>
              <a:rPr lang="ru-RU" sz="3600" b="1" i="1" dirty="0" smtClean="0">
                <a:solidFill>
                  <a:srgbClr val="00B0F0"/>
                </a:solidFill>
              </a:rPr>
              <a:t>. 33</a:t>
            </a:r>
            <a:endParaRPr lang="ru-RU" sz="3600" b="1" i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1"/>
                </a:solidFill>
              </a:rPr>
              <a:t>     Д             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smtClean="0">
                <a:solidFill>
                  <a:schemeClr val="accent1"/>
                </a:solidFill>
              </a:rPr>
              <a:t>    Т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smtClean="0">
                <a:solidFill>
                  <a:schemeClr val="accent1"/>
                </a:solidFill>
              </a:rPr>
              <a:t>    З                        ЧИК                           ЩИК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smtClean="0">
                <a:solidFill>
                  <a:schemeClr val="accent1"/>
                </a:solidFill>
              </a:rPr>
              <a:t>    С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smtClean="0">
                <a:solidFill>
                  <a:schemeClr val="accent1"/>
                </a:solidFill>
              </a:rPr>
              <a:t>    Ж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smtClean="0">
                <a:solidFill>
                  <a:schemeClr val="accent1"/>
                </a:solidFill>
              </a:rPr>
              <a:t>Рассказчик,                               Выдумщик,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/>
                </a:solidFill>
              </a:rPr>
              <a:t> переводчик.                             </a:t>
            </a:r>
            <a:r>
              <a:rPr lang="ru-RU" b="1" i="1" dirty="0">
                <a:solidFill>
                  <a:schemeClr val="accent1"/>
                </a:solidFill>
              </a:rPr>
              <a:t>с</a:t>
            </a:r>
            <a:r>
              <a:rPr lang="ru-RU" b="1" i="1" dirty="0" smtClean="0">
                <a:solidFill>
                  <a:schemeClr val="accent1"/>
                </a:solidFill>
              </a:rPr>
              <a:t>текольщик. </a:t>
            </a:r>
            <a:endParaRPr lang="ru-RU" b="1" i="1" dirty="0">
              <a:solidFill>
                <a:schemeClr val="accent1"/>
              </a:solidFill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1979712" y="1628800"/>
            <a:ext cx="1224136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3304454" y="2118504"/>
            <a:ext cx="724408" cy="235404"/>
          </a:xfrm>
          <a:custGeom>
            <a:avLst/>
            <a:gdLst>
              <a:gd name="connsiteX0" fmla="*/ 61 w 724408"/>
              <a:gd name="connsiteY0" fmla="*/ 208237 h 235404"/>
              <a:gd name="connsiteX1" fmla="*/ 362199 w 724408"/>
              <a:gd name="connsiteY1" fmla="*/ 9060 h 235404"/>
              <a:gd name="connsiteX2" fmla="*/ 724338 w 724408"/>
              <a:gd name="connsiteY2" fmla="*/ 235397 h 235404"/>
              <a:gd name="connsiteX3" fmla="*/ 389360 w 724408"/>
              <a:gd name="connsiteY3" fmla="*/ 7 h 235404"/>
              <a:gd name="connsiteX4" fmla="*/ 61 w 724408"/>
              <a:gd name="connsiteY4" fmla="*/ 208237 h 23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4408" h="235404">
                <a:moveTo>
                  <a:pt x="61" y="208237"/>
                </a:moveTo>
                <a:cubicBezTo>
                  <a:pt x="-4466" y="209746"/>
                  <a:pt x="241486" y="4533"/>
                  <a:pt x="362199" y="9060"/>
                </a:cubicBezTo>
                <a:cubicBezTo>
                  <a:pt x="482912" y="13587"/>
                  <a:pt x="719811" y="236906"/>
                  <a:pt x="724338" y="235397"/>
                </a:cubicBezTo>
                <a:cubicBezTo>
                  <a:pt x="728865" y="233888"/>
                  <a:pt x="513091" y="-1502"/>
                  <a:pt x="389360" y="7"/>
                </a:cubicBezTo>
                <a:cubicBezTo>
                  <a:pt x="265629" y="1516"/>
                  <a:pt x="4588" y="206728"/>
                  <a:pt x="61" y="20823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5948100" y="2190932"/>
            <a:ext cx="724335" cy="226375"/>
          </a:xfrm>
          <a:custGeom>
            <a:avLst/>
            <a:gdLst>
              <a:gd name="connsiteX0" fmla="*/ 27 w 724335"/>
              <a:gd name="connsiteY0" fmla="*/ 217290 h 226375"/>
              <a:gd name="connsiteX1" fmla="*/ 389326 w 724335"/>
              <a:gd name="connsiteY1" fmla="*/ 18114 h 226375"/>
              <a:gd name="connsiteX2" fmla="*/ 724304 w 724335"/>
              <a:gd name="connsiteY2" fmla="*/ 226343 h 226375"/>
              <a:gd name="connsiteX3" fmla="*/ 371219 w 724335"/>
              <a:gd name="connsiteY3" fmla="*/ 7 h 226375"/>
              <a:gd name="connsiteX4" fmla="*/ 27 w 724335"/>
              <a:gd name="connsiteY4" fmla="*/ 217290 h 22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4335" h="226375">
                <a:moveTo>
                  <a:pt x="27" y="217290"/>
                </a:moveTo>
                <a:cubicBezTo>
                  <a:pt x="3045" y="220308"/>
                  <a:pt x="268613" y="16605"/>
                  <a:pt x="389326" y="18114"/>
                </a:cubicBezTo>
                <a:cubicBezTo>
                  <a:pt x="510039" y="19623"/>
                  <a:pt x="727322" y="229361"/>
                  <a:pt x="724304" y="226343"/>
                </a:cubicBezTo>
                <a:cubicBezTo>
                  <a:pt x="721286" y="223325"/>
                  <a:pt x="496459" y="-1502"/>
                  <a:pt x="371219" y="7"/>
                </a:cubicBezTo>
                <a:cubicBezTo>
                  <a:pt x="245979" y="1516"/>
                  <a:pt x="-2991" y="214272"/>
                  <a:pt x="27" y="21729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3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</a:rPr>
              <a:t>Буквы О, Е в суффиксах существительных    Орф.34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     ЕК         К                                    </a:t>
            </a:r>
            <a:r>
              <a:rPr lang="ru-RU" sz="4000" dirty="0" smtClean="0">
                <a:solidFill>
                  <a:schemeClr val="accent1"/>
                </a:solidFill>
              </a:rPr>
              <a:t>Звоночек- звоночка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accent1"/>
                </a:solidFill>
              </a:rPr>
              <a:t>( Род. </a:t>
            </a:r>
            <a:r>
              <a:rPr lang="ru-RU" sz="4000" dirty="0">
                <a:solidFill>
                  <a:schemeClr val="accent1"/>
                </a:solidFill>
              </a:rPr>
              <a:t>п</a:t>
            </a:r>
            <a:r>
              <a:rPr lang="ru-RU" sz="4000" dirty="0" smtClean="0">
                <a:solidFill>
                  <a:schemeClr val="accent1"/>
                </a:solidFill>
              </a:rPr>
              <a:t>адеж)</a:t>
            </a:r>
            <a:endParaRPr lang="ru-RU" sz="40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3600" dirty="0" smtClean="0"/>
              <a:t>ИК            </a:t>
            </a:r>
            <a:r>
              <a:rPr lang="ru-RU" sz="3600" dirty="0" err="1" smtClean="0"/>
              <a:t>ИК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>
                <a:solidFill>
                  <a:srgbClr val="92D050"/>
                </a:solidFill>
              </a:rPr>
              <a:t>Мячик- мячика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92D050"/>
                </a:solidFill>
              </a:rPr>
              <a:t>( </a:t>
            </a:r>
            <a:r>
              <a:rPr lang="ru-RU" sz="3600" dirty="0" err="1" smtClean="0">
                <a:solidFill>
                  <a:srgbClr val="92D050"/>
                </a:solidFill>
              </a:rPr>
              <a:t>Род.падеж</a:t>
            </a:r>
            <a:r>
              <a:rPr lang="ru-RU" sz="3600" dirty="0" smtClean="0">
                <a:solidFill>
                  <a:srgbClr val="92D050"/>
                </a:solidFill>
              </a:rPr>
              <a:t>)</a:t>
            </a:r>
            <a:endParaRPr lang="ru-RU" sz="3600" dirty="0">
              <a:solidFill>
                <a:srgbClr val="92D05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411760" y="1700808"/>
            <a:ext cx="61836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156176" y="1713952"/>
            <a:ext cx="713159" cy="588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02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solidFill>
                  <a:srgbClr val="00B0F0"/>
                </a:solidFill>
              </a:rPr>
              <a:t>Гласные О-Е в суффиксах существительных после шипящих  Орф.35</a:t>
            </a:r>
            <a:endParaRPr lang="ru-RU" sz="3200" b="1" i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   </a:t>
            </a:r>
            <a:r>
              <a:rPr lang="ru-RU" b="1" i="1" dirty="0" smtClean="0">
                <a:solidFill>
                  <a:srgbClr val="C00000"/>
                </a:solidFill>
              </a:rPr>
              <a:t>Ж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  Ш              - ЕК,  -ОЧЕК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   Ч           </a:t>
            </a:r>
          </a:p>
          <a:p>
            <a:pPr marL="0" indent="0"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   </a:t>
            </a:r>
            <a:r>
              <a:rPr lang="ru-RU" b="1" i="1" dirty="0" smtClean="0">
                <a:solidFill>
                  <a:srgbClr val="92D050"/>
                </a:solidFill>
              </a:rPr>
              <a:t>Сыночек, овражек</a:t>
            </a:r>
            <a:endParaRPr lang="ru-RU" b="1" i="1" dirty="0">
              <a:solidFill>
                <a:srgbClr val="92D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   Ж      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  Ш           -ОК, -ОНК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  Ч         </a:t>
            </a:r>
          </a:p>
          <a:p>
            <a:pPr marL="0" indent="0"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92D050"/>
                </a:solidFill>
              </a:rPr>
              <a:t>Старичок, ручонка</a:t>
            </a:r>
            <a:endParaRPr lang="ru-RU" b="1" i="1" dirty="0">
              <a:solidFill>
                <a:srgbClr val="92D050"/>
              </a:solidFill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1691680" y="1628800"/>
            <a:ext cx="864096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5796136" y="1628800"/>
            <a:ext cx="576064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2706917" y="1792579"/>
            <a:ext cx="579589" cy="226376"/>
          </a:xfrm>
          <a:custGeom>
            <a:avLst/>
            <a:gdLst>
              <a:gd name="connsiteX0" fmla="*/ 69 w 579589"/>
              <a:gd name="connsiteY0" fmla="*/ 208237 h 226376"/>
              <a:gd name="connsiteX1" fmla="*/ 335047 w 579589"/>
              <a:gd name="connsiteY1" fmla="*/ 18114 h 226376"/>
              <a:gd name="connsiteX2" fmla="*/ 579491 w 579589"/>
              <a:gd name="connsiteY2" fmla="*/ 226344 h 226376"/>
              <a:gd name="connsiteX3" fmla="*/ 307887 w 579589"/>
              <a:gd name="connsiteY3" fmla="*/ 7 h 226376"/>
              <a:gd name="connsiteX4" fmla="*/ 69 w 579589"/>
              <a:gd name="connsiteY4" fmla="*/ 208237 h 22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589" h="226376">
                <a:moveTo>
                  <a:pt x="69" y="208237"/>
                </a:moveTo>
                <a:cubicBezTo>
                  <a:pt x="4596" y="211255"/>
                  <a:pt x="238477" y="15096"/>
                  <a:pt x="335047" y="18114"/>
                </a:cubicBezTo>
                <a:cubicBezTo>
                  <a:pt x="431617" y="21132"/>
                  <a:pt x="584018" y="229362"/>
                  <a:pt x="579491" y="226344"/>
                </a:cubicBezTo>
                <a:cubicBezTo>
                  <a:pt x="574964" y="223326"/>
                  <a:pt x="401439" y="-1502"/>
                  <a:pt x="307887" y="7"/>
                </a:cubicBezTo>
                <a:cubicBezTo>
                  <a:pt x="214335" y="1516"/>
                  <a:pt x="-4458" y="205219"/>
                  <a:pt x="69" y="20823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3548903" y="1763960"/>
            <a:ext cx="688145" cy="218759"/>
          </a:xfrm>
          <a:custGeom>
            <a:avLst/>
            <a:gdLst>
              <a:gd name="connsiteX0" fmla="*/ 55 w 688145"/>
              <a:gd name="connsiteY0" fmla="*/ 218749 h 218759"/>
              <a:gd name="connsiteX1" fmla="*/ 335034 w 688145"/>
              <a:gd name="connsiteY1" fmla="*/ 28626 h 218759"/>
              <a:gd name="connsiteX2" fmla="*/ 380301 w 688145"/>
              <a:gd name="connsiteY2" fmla="*/ 19573 h 218759"/>
              <a:gd name="connsiteX3" fmla="*/ 688119 w 688145"/>
              <a:gd name="connsiteY3" fmla="*/ 209695 h 218759"/>
              <a:gd name="connsiteX4" fmla="*/ 362194 w 688145"/>
              <a:gd name="connsiteY4" fmla="*/ 19573 h 218759"/>
              <a:gd name="connsiteX5" fmla="*/ 55 w 688145"/>
              <a:gd name="connsiteY5" fmla="*/ 218749 h 218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145" h="218759">
                <a:moveTo>
                  <a:pt x="55" y="218749"/>
                </a:moveTo>
                <a:cubicBezTo>
                  <a:pt x="-4472" y="220258"/>
                  <a:pt x="271660" y="61822"/>
                  <a:pt x="335034" y="28626"/>
                </a:cubicBezTo>
                <a:cubicBezTo>
                  <a:pt x="398408" y="-4570"/>
                  <a:pt x="321454" y="-10605"/>
                  <a:pt x="380301" y="19573"/>
                </a:cubicBezTo>
                <a:cubicBezTo>
                  <a:pt x="439148" y="49751"/>
                  <a:pt x="691137" y="209695"/>
                  <a:pt x="688119" y="209695"/>
                </a:cubicBezTo>
                <a:cubicBezTo>
                  <a:pt x="685101" y="209695"/>
                  <a:pt x="484416" y="15046"/>
                  <a:pt x="362194" y="19573"/>
                </a:cubicBezTo>
                <a:cubicBezTo>
                  <a:pt x="239972" y="24100"/>
                  <a:pt x="4582" y="217240"/>
                  <a:pt x="55" y="21874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6608937" y="1756365"/>
            <a:ext cx="470985" cy="235428"/>
          </a:xfrm>
          <a:custGeom>
            <a:avLst/>
            <a:gdLst>
              <a:gd name="connsiteX0" fmla="*/ 93 w 470985"/>
              <a:gd name="connsiteY0" fmla="*/ 226344 h 235428"/>
              <a:gd name="connsiteX1" fmla="*/ 235483 w 470985"/>
              <a:gd name="connsiteY1" fmla="*/ 7 h 235428"/>
              <a:gd name="connsiteX2" fmla="*/ 470873 w 470985"/>
              <a:gd name="connsiteY2" fmla="*/ 235397 h 235428"/>
              <a:gd name="connsiteX3" fmla="*/ 262643 w 470985"/>
              <a:gd name="connsiteY3" fmla="*/ 18114 h 235428"/>
              <a:gd name="connsiteX4" fmla="*/ 93 w 470985"/>
              <a:gd name="connsiteY4" fmla="*/ 226344 h 2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985" h="235428">
                <a:moveTo>
                  <a:pt x="93" y="226344"/>
                </a:moveTo>
                <a:cubicBezTo>
                  <a:pt x="-4434" y="223326"/>
                  <a:pt x="157020" y="-1502"/>
                  <a:pt x="235483" y="7"/>
                </a:cubicBezTo>
                <a:cubicBezTo>
                  <a:pt x="313946" y="1516"/>
                  <a:pt x="466346" y="232379"/>
                  <a:pt x="470873" y="235397"/>
                </a:cubicBezTo>
                <a:cubicBezTo>
                  <a:pt x="475400" y="238415"/>
                  <a:pt x="342615" y="25658"/>
                  <a:pt x="262643" y="18114"/>
                </a:cubicBezTo>
                <a:cubicBezTo>
                  <a:pt x="182671" y="10569"/>
                  <a:pt x="4620" y="229362"/>
                  <a:pt x="93" y="226344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7324181" y="1702051"/>
            <a:ext cx="597607" cy="299051"/>
          </a:xfrm>
          <a:custGeom>
            <a:avLst/>
            <a:gdLst>
              <a:gd name="connsiteX0" fmla="*/ 72 w 597607"/>
              <a:gd name="connsiteY0" fmla="*/ 298765 h 299051"/>
              <a:gd name="connsiteX1" fmla="*/ 253569 w 597607"/>
              <a:gd name="connsiteY1" fmla="*/ 54321 h 299051"/>
              <a:gd name="connsiteX2" fmla="*/ 289783 w 597607"/>
              <a:gd name="connsiteY2" fmla="*/ 27161 h 299051"/>
              <a:gd name="connsiteX3" fmla="*/ 597601 w 597607"/>
              <a:gd name="connsiteY3" fmla="*/ 280658 h 299051"/>
              <a:gd name="connsiteX4" fmla="*/ 280730 w 597607"/>
              <a:gd name="connsiteY4" fmla="*/ 0 h 299051"/>
              <a:gd name="connsiteX5" fmla="*/ 72 w 597607"/>
              <a:gd name="connsiteY5" fmla="*/ 298765 h 29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7607" h="299051">
                <a:moveTo>
                  <a:pt x="72" y="298765"/>
                </a:moveTo>
                <a:cubicBezTo>
                  <a:pt x="-4455" y="307819"/>
                  <a:pt x="205284" y="99588"/>
                  <a:pt x="253569" y="54321"/>
                </a:cubicBezTo>
                <a:cubicBezTo>
                  <a:pt x="301854" y="9054"/>
                  <a:pt x="232444" y="-10562"/>
                  <a:pt x="289783" y="27161"/>
                </a:cubicBezTo>
                <a:cubicBezTo>
                  <a:pt x="347122" y="64884"/>
                  <a:pt x="599110" y="285185"/>
                  <a:pt x="597601" y="280658"/>
                </a:cubicBezTo>
                <a:cubicBezTo>
                  <a:pt x="596092" y="276131"/>
                  <a:pt x="384845" y="0"/>
                  <a:pt x="280730" y="0"/>
                </a:cubicBezTo>
                <a:cubicBezTo>
                  <a:pt x="176615" y="0"/>
                  <a:pt x="4599" y="289711"/>
                  <a:pt x="72" y="29876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57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>
                <a:solidFill>
                  <a:srgbClr val="92D050"/>
                </a:solidFill>
              </a:rPr>
              <a:t>Повторяем и объясняем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Камен..</a:t>
            </a:r>
            <a:r>
              <a:rPr lang="ru-RU" dirty="0" err="1" smtClean="0"/>
              <a:t>ик</a:t>
            </a:r>
            <a:r>
              <a:rPr lang="ru-RU" dirty="0" smtClean="0"/>
              <a:t>,  (не)здоровье,  </a:t>
            </a:r>
            <a:r>
              <a:rPr lang="ru-RU" dirty="0" err="1" smtClean="0"/>
              <a:t>стульч</a:t>
            </a:r>
            <a:r>
              <a:rPr lang="ru-RU" dirty="0" smtClean="0"/>
              <a:t>…к, </a:t>
            </a:r>
            <a:r>
              <a:rPr lang="ru-RU" dirty="0" err="1" smtClean="0"/>
              <a:t>мыш</a:t>
            </a:r>
            <a:r>
              <a:rPr lang="ru-RU" dirty="0" smtClean="0"/>
              <a:t>…нок, (не)</a:t>
            </a:r>
            <a:r>
              <a:rPr lang="ru-RU" dirty="0" err="1" smtClean="0"/>
              <a:t>годование</a:t>
            </a:r>
            <a:r>
              <a:rPr lang="ru-RU" dirty="0" smtClean="0"/>
              <a:t>, </a:t>
            </a:r>
            <a:r>
              <a:rPr lang="ru-RU" dirty="0" err="1" smtClean="0"/>
              <a:t>кусоч</a:t>
            </a:r>
            <a:r>
              <a:rPr lang="ru-RU" dirty="0" smtClean="0"/>
              <a:t>…к, </a:t>
            </a:r>
            <a:r>
              <a:rPr lang="ru-RU" dirty="0" err="1" smtClean="0"/>
              <a:t>фонар</a:t>
            </a:r>
            <a:r>
              <a:rPr lang="ru-RU" dirty="0" smtClean="0"/>
              <a:t>…</a:t>
            </a:r>
            <a:r>
              <a:rPr lang="ru-RU" dirty="0" err="1" smtClean="0"/>
              <a:t>ик</a:t>
            </a:r>
            <a:r>
              <a:rPr lang="ru-RU" dirty="0" smtClean="0"/>
              <a:t>, </a:t>
            </a:r>
            <a:r>
              <a:rPr lang="ru-RU" dirty="0" err="1" smtClean="0"/>
              <a:t>танцов</a:t>
            </a:r>
            <a:r>
              <a:rPr lang="ru-RU" dirty="0" smtClean="0"/>
              <a:t>..</a:t>
            </a:r>
            <a:r>
              <a:rPr lang="ru-RU" dirty="0" err="1" smtClean="0"/>
              <a:t>ик</a:t>
            </a:r>
            <a:r>
              <a:rPr lang="ru-RU" dirty="0" smtClean="0"/>
              <a:t>,</a:t>
            </a:r>
          </a:p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подароч</a:t>
            </a:r>
            <a:r>
              <a:rPr lang="ru-RU" dirty="0" smtClean="0"/>
              <a:t>..к, </a:t>
            </a:r>
            <a:r>
              <a:rPr lang="ru-RU" dirty="0" err="1" smtClean="0"/>
              <a:t>стол..к</a:t>
            </a:r>
            <a:r>
              <a:rPr lang="ru-RU" dirty="0" smtClean="0"/>
              <a:t>, (не) дело, а безделье, раз-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нос..</a:t>
            </a:r>
            <a:r>
              <a:rPr lang="ru-RU" dirty="0" err="1" smtClean="0"/>
              <a:t>ик</a:t>
            </a:r>
            <a:r>
              <a:rPr lang="ru-RU" dirty="0" smtClean="0"/>
              <a:t>,(не)ряха, </a:t>
            </a:r>
            <a:r>
              <a:rPr lang="ru-RU" dirty="0" err="1" smtClean="0"/>
              <a:t>стеколь</a:t>
            </a:r>
            <a:r>
              <a:rPr lang="ru-RU" dirty="0" smtClean="0"/>
              <a:t>..</a:t>
            </a:r>
            <a:r>
              <a:rPr lang="ru-RU" dirty="0" err="1" smtClean="0"/>
              <a:t>ик</a:t>
            </a:r>
            <a:r>
              <a:rPr lang="ru-RU" dirty="0" smtClean="0"/>
              <a:t>.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718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92D050"/>
                </a:solidFill>
              </a:rPr>
              <a:t>Проверь себя</a:t>
            </a:r>
            <a:endParaRPr lang="ru-RU" b="1" i="1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Камен</a:t>
            </a:r>
            <a:r>
              <a:rPr lang="ru-RU" dirty="0" smtClean="0">
                <a:solidFill>
                  <a:srgbClr val="FF0000"/>
                </a:solidFill>
              </a:rPr>
              <a:t>щ</a:t>
            </a:r>
            <a:r>
              <a:rPr lang="ru-RU" dirty="0" smtClean="0"/>
              <a:t>ик</a:t>
            </a:r>
            <a:r>
              <a:rPr lang="ru-RU" dirty="0"/>
              <a:t>,  </a:t>
            </a:r>
            <a:r>
              <a:rPr lang="ru-RU" dirty="0" smtClean="0"/>
              <a:t>нездоровье</a:t>
            </a:r>
            <a:r>
              <a:rPr lang="ru-RU" dirty="0"/>
              <a:t>,  </a:t>
            </a:r>
            <a:r>
              <a:rPr lang="ru-RU" dirty="0" smtClean="0"/>
              <a:t>стульч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к</a:t>
            </a:r>
            <a:r>
              <a:rPr lang="ru-RU" dirty="0"/>
              <a:t>, </a:t>
            </a:r>
            <a:r>
              <a:rPr lang="ru-RU" dirty="0" smtClean="0"/>
              <a:t>мыш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 smtClean="0"/>
              <a:t>нок</a:t>
            </a:r>
            <a:r>
              <a:rPr lang="ru-RU" dirty="0"/>
              <a:t>, </a:t>
            </a:r>
            <a:r>
              <a:rPr lang="ru-RU" dirty="0" smtClean="0"/>
              <a:t>негодование</a:t>
            </a:r>
            <a:r>
              <a:rPr lang="ru-RU" dirty="0"/>
              <a:t>, </a:t>
            </a:r>
            <a:r>
              <a:rPr lang="ru-RU" dirty="0" smtClean="0"/>
              <a:t>кусоч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 smtClean="0"/>
              <a:t>к</a:t>
            </a:r>
            <a:r>
              <a:rPr lang="ru-RU" dirty="0"/>
              <a:t>, </a:t>
            </a:r>
            <a:r>
              <a:rPr lang="ru-RU" dirty="0" smtClean="0"/>
              <a:t>фонар</a:t>
            </a:r>
            <a:r>
              <a:rPr lang="ru-RU" dirty="0">
                <a:solidFill>
                  <a:srgbClr val="FF0000"/>
                </a:solidFill>
              </a:rPr>
              <a:t>щ</a:t>
            </a:r>
            <a:r>
              <a:rPr lang="ru-RU" dirty="0" smtClean="0">
                <a:solidFill>
                  <a:srgbClr val="FF0000"/>
                </a:solidFill>
              </a:rPr>
              <a:t>ик</a:t>
            </a:r>
            <a:r>
              <a:rPr lang="ru-RU" dirty="0"/>
              <a:t>, </a:t>
            </a:r>
            <a:r>
              <a:rPr lang="ru-RU" dirty="0" smtClean="0"/>
              <a:t>танцов</a:t>
            </a:r>
            <a:r>
              <a:rPr lang="ru-RU" dirty="0" smtClean="0">
                <a:solidFill>
                  <a:srgbClr val="FF0000"/>
                </a:solidFill>
              </a:rPr>
              <a:t>щик</a:t>
            </a:r>
            <a:r>
              <a:rPr lang="ru-RU" dirty="0"/>
              <a:t>,</a:t>
            </a:r>
          </a:p>
          <a:p>
            <a:pPr marL="0" indent="0" algn="just">
              <a:buNone/>
            </a:pPr>
            <a:r>
              <a:rPr lang="ru-RU" dirty="0"/>
              <a:t>     </a:t>
            </a:r>
            <a:r>
              <a:rPr lang="ru-RU" dirty="0" smtClean="0"/>
              <a:t>подароч</a:t>
            </a:r>
            <a:r>
              <a:rPr lang="ru-RU" dirty="0" smtClean="0">
                <a:solidFill>
                  <a:srgbClr val="FF0000"/>
                </a:solidFill>
              </a:rPr>
              <a:t>ек</a:t>
            </a:r>
            <a:r>
              <a:rPr lang="ru-RU" dirty="0"/>
              <a:t>, </a:t>
            </a:r>
            <a:r>
              <a:rPr lang="ru-RU" dirty="0" smtClean="0"/>
              <a:t>стол</a:t>
            </a:r>
            <a:r>
              <a:rPr lang="ru-RU" dirty="0" smtClean="0">
                <a:solidFill>
                  <a:srgbClr val="FF0000"/>
                </a:solidFill>
              </a:rPr>
              <a:t>ик</a:t>
            </a:r>
            <a:r>
              <a:rPr lang="ru-RU" dirty="0"/>
              <a:t>, </a:t>
            </a:r>
            <a:r>
              <a:rPr lang="ru-RU" dirty="0" smtClean="0"/>
              <a:t>не </a:t>
            </a:r>
            <a:r>
              <a:rPr lang="ru-RU" dirty="0"/>
              <a:t>дело, а безделье, раз-</a:t>
            </a:r>
          </a:p>
          <a:p>
            <a:pPr marL="0" indent="0" algn="just">
              <a:buNone/>
            </a:pPr>
            <a:r>
              <a:rPr lang="ru-RU" dirty="0"/>
              <a:t>     </a:t>
            </a:r>
            <a:r>
              <a:rPr lang="ru-RU" dirty="0" smtClean="0"/>
              <a:t>нос</a:t>
            </a:r>
            <a:r>
              <a:rPr lang="ru-RU" dirty="0" smtClean="0">
                <a:solidFill>
                  <a:srgbClr val="FF0000"/>
                </a:solidFill>
              </a:rPr>
              <a:t>чик</a:t>
            </a:r>
            <a:r>
              <a:rPr lang="ru-RU" dirty="0" smtClean="0"/>
              <a:t>, </a:t>
            </a:r>
            <a:r>
              <a:rPr lang="ru-RU" dirty="0" err="1" smtClean="0"/>
              <a:t>неряха</a:t>
            </a:r>
            <a:r>
              <a:rPr lang="ru-RU" dirty="0"/>
              <a:t>, </a:t>
            </a:r>
            <a:r>
              <a:rPr lang="ru-RU" dirty="0" smtClean="0"/>
              <a:t>стеколь</a:t>
            </a:r>
            <a:r>
              <a:rPr lang="ru-RU" dirty="0" smtClean="0">
                <a:solidFill>
                  <a:srgbClr val="FF0000"/>
                </a:solidFill>
              </a:rPr>
              <a:t>щик</a:t>
            </a:r>
            <a:r>
              <a:rPr lang="ru-RU" dirty="0"/>
              <a:t>.                                </a:t>
            </a:r>
          </a:p>
          <a:p>
            <a:pPr marL="0" indent="0">
              <a:buNone/>
            </a:pP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85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00B0F0"/>
                </a:solidFill>
              </a:rPr>
              <a:t> Необычная страна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4572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dirty="0"/>
              <a:t>Имя Существительное — часть страны Речи.</a:t>
            </a:r>
            <a:endParaRPr lang="ru-RU" sz="6400" dirty="0"/>
          </a:p>
          <a:p>
            <a:pPr marL="0" indent="0">
              <a:buNone/>
            </a:pPr>
            <a:r>
              <a:rPr lang="ru-RU" sz="6400" dirty="0" smtClean="0"/>
              <a:t>С </a:t>
            </a:r>
            <a:r>
              <a:rPr lang="ru-RU" sz="6400" dirty="0"/>
              <a:t>давних времен существует страна под назва­нием Речь. </a:t>
            </a:r>
            <a:r>
              <a:rPr lang="ru-RU" sz="6400" dirty="0" smtClean="0"/>
              <a:t>Она </a:t>
            </a:r>
            <a:r>
              <a:rPr lang="ru-RU" sz="6400" dirty="0"/>
              <a:t>поделена на части, каждая из кото­рых имеет своё собственное название, </a:t>
            </a:r>
            <a:r>
              <a:rPr lang="ru-RU" sz="6400" dirty="0" smtClean="0"/>
              <a:t>имя. Одна </a:t>
            </a:r>
            <a:r>
              <a:rPr lang="ru-RU" sz="6400" dirty="0"/>
              <a:t>из частей — Имя Существительное.</a:t>
            </a:r>
          </a:p>
          <a:p>
            <a:pPr marL="0" indent="0">
              <a:buNone/>
            </a:pPr>
            <a:r>
              <a:rPr lang="ru-RU" sz="6400" dirty="0" smtClean="0"/>
              <a:t>В </a:t>
            </a:r>
            <a:r>
              <a:rPr lang="ru-RU" sz="6400" dirty="0"/>
              <a:t>этой части Речи живут удивительные слова. </a:t>
            </a:r>
            <a:r>
              <a:rPr lang="ru-RU" sz="6400" dirty="0" smtClean="0"/>
              <a:t>Они </a:t>
            </a:r>
            <a:r>
              <a:rPr lang="ru-RU" sz="6400" dirty="0"/>
              <a:t>дают названия различным предметам и явле­ниям. </a:t>
            </a:r>
            <a:r>
              <a:rPr lang="ru-RU" sz="6400" dirty="0" smtClean="0"/>
              <a:t>Предметы </a:t>
            </a:r>
            <a:r>
              <a:rPr lang="ru-RU" sz="6400" dirty="0"/>
              <a:t>бывают двух видов. </a:t>
            </a:r>
            <a:r>
              <a:rPr lang="ru-RU" sz="6400" dirty="0" smtClean="0"/>
              <a:t>Одни </a:t>
            </a:r>
            <a:r>
              <a:rPr lang="ru-RU" sz="6400" dirty="0"/>
              <a:t>отвеча­ют только на вопрос </a:t>
            </a:r>
            <a:r>
              <a:rPr lang="ru-RU" sz="6400" i="1" dirty="0"/>
              <a:t>кто? (</a:t>
            </a:r>
            <a:r>
              <a:rPr lang="ru-RU" sz="6400" b="1" i="1" dirty="0">
                <a:solidFill>
                  <a:srgbClr val="00B050"/>
                </a:solidFill>
              </a:rPr>
              <a:t>кошка, птичка, чело­век</a:t>
            </a:r>
            <a:r>
              <a:rPr lang="ru-RU" sz="6400" i="1" dirty="0"/>
              <a:t>). </a:t>
            </a:r>
            <a:r>
              <a:rPr lang="ru-RU" sz="6400" dirty="0" smtClean="0"/>
              <a:t>А </a:t>
            </a:r>
            <a:r>
              <a:rPr lang="ru-RU" sz="6400" dirty="0"/>
              <a:t>другие отвечают только на вопрос </a:t>
            </a:r>
            <a:r>
              <a:rPr lang="ru-RU" sz="6400" i="1" dirty="0"/>
              <a:t>что? (</a:t>
            </a:r>
            <a:r>
              <a:rPr lang="ru-RU" sz="6400" b="1" i="1" dirty="0">
                <a:solidFill>
                  <a:srgbClr val="00B050"/>
                </a:solidFill>
              </a:rPr>
              <a:t>стол, книга, </a:t>
            </a:r>
            <a:r>
              <a:rPr lang="ru-RU" sz="6400" b="1" i="1" dirty="0" smtClean="0">
                <a:solidFill>
                  <a:srgbClr val="00B050"/>
                </a:solidFill>
              </a:rPr>
              <a:t>окно</a:t>
            </a:r>
            <a:r>
              <a:rPr lang="ru-RU" sz="6400" i="1" dirty="0" smtClean="0"/>
              <a:t>)</a:t>
            </a:r>
            <a:r>
              <a:rPr lang="ru-RU" sz="6400" i="1" dirty="0" smtClean="0">
                <a:solidFill>
                  <a:srgbClr val="FF0000"/>
                </a:solidFill>
              </a:rPr>
              <a:t>.Как называются эти разряды существительных? По какому признаку определяются  вопросы к ним?</a:t>
            </a:r>
            <a:endParaRPr lang="ru-RU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6400" dirty="0" smtClean="0"/>
              <a:t>В трёх городах этой сказочной страны живут разные слова . Вот только11 слов никак не могут найти родной дом. </a:t>
            </a:r>
            <a:r>
              <a:rPr lang="ru-RU" sz="6400" i="1" dirty="0" smtClean="0">
                <a:solidFill>
                  <a:srgbClr val="FF0000"/>
                </a:solidFill>
              </a:rPr>
              <a:t>О каких городах идёт речь? Почему слова не найдут один дом?</a:t>
            </a:r>
          </a:p>
          <a:p>
            <a:pPr marL="0" indent="0">
              <a:buNone/>
            </a:pPr>
            <a:r>
              <a:rPr lang="ru-RU" sz="6400" dirty="0" smtClean="0"/>
              <a:t>В необычной стране часто можно услышать добрые слова:</a:t>
            </a:r>
            <a:r>
              <a:rPr lang="ru-RU" sz="6400" dirty="0" smtClean="0">
                <a:solidFill>
                  <a:srgbClr val="FF0000"/>
                </a:solidFill>
              </a:rPr>
              <a:t> </a:t>
            </a:r>
            <a:r>
              <a:rPr lang="ru-RU" sz="6400" b="1" dirty="0" smtClean="0">
                <a:solidFill>
                  <a:srgbClr val="00B050"/>
                </a:solidFill>
              </a:rPr>
              <a:t>умница, молодец</a:t>
            </a:r>
            <a:r>
              <a:rPr lang="ru-RU" sz="6400" i="1" dirty="0" smtClean="0">
                <a:solidFill>
                  <a:srgbClr val="92D050"/>
                </a:solidFill>
              </a:rPr>
              <a:t>. </a:t>
            </a:r>
            <a:r>
              <a:rPr lang="ru-RU" sz="6400" i="1" dirty="0" smtClean="0">
                <a:solidFill>
                  <a:srgbClr val="FF0000"/>
                </a:solidFill>
              </a:rPr>
              <a:t>Как они называются и почему? </a:t>
            </a:r>
            <a:r>
              <a:rPr lang="ru-RU" sz="6400" i="1" dirty="0" smtClean="0"/>
              <a:t>А </a:t>
            </a:r>
            <a:r>
              <a:rPr lang="ru-RU" sz="6400" dirty="0" smtClean="0"/>
              <a:t>иногда звучат совсем непонятные слова: </a:t>
            </a:r>
            <a:r>
              <a:rPr lang="ru-RU" sz="6400" b="1" dirty="0" smtClean="0">
                <a:solidFill>
                  <a:srgbClr val="00B050"/>
                </a:solidFill>
              </a:rPr>
              <a:t>метро, кофе, шоссе, МГУ</a:t>
            </a:r>
            <a:r>
              <a:rPr lang="ru-RU" sz="6400" dirty="0" smtClean="0">
                <a:solidFill>
                  <a:srgbClr val="00B050"/>
                </a:solidFill>
              </a:rPr>
              <a:t>. </a:t>
            </a:r>
            <a:r>
              <a:rPr lang="ru-RU" sz="6400" i="1" dirty="0" smtClean="0">
                <a:solidFill>
                  <a:srgbClr val="FF0000"/>
                </a:solidFill>
              </a:rPr>
              <a:t>Можно ли их изменять и как употреблять в предложении?</a:t>
            </a:r>
          </a:p>
          <a:p>
            <a:pPr marL="0" indent="0">
              <a:buNone/>
            </a:pPr>
            <a:r>
              <a:rPr lang="ru-RU" sz="6400" dirty="0" smtClean="0"/>
              <a:t>Для всех жителей этой страны есть общие правила, нарушать которые нельзя. </a:t>
            </a:r>
            <a:r>
              <a:rPr lang="ru-RU" sz="6400" i="1" dirty="0" smtClean="0">
                <a:solidFill>
                  <a:srgbClr val="FF0000"/>
                </a:solidFill>
              </a:rPr>
              <a:t>Какими неизменными признаками обладают существительные? А какие могут меняться?</a:t>
            </a:r>
            <a:endParaRPr lang="ru-RU" sz="6400" i="1" dirty="0" smtClean="0"/>
          </a:p>
          <a:p>
            <a:pPr marL="0" indent="0">
              <a:buNone/>
            </a:pPr>
            <a:r>
              <a:rPr lang="ru-RU" sz="6400" dirty="0" smtClean="0"/>
              <a:t>Вот </a:t>
            </a:r>
            <a:r>
              <a:rPr lang="ru-RU" sz="6400" dirty="0"/>
              <a:t>какие слова живут в части Речи под назва­нием Имя </a:t>
            </a:r>
            <a:r>
              <a:rPr lang="ru-RU" sz="6400" dirty="0" smtClean="0"/>
              <a:t>Существительное и помогают нам выражать свои мысли, общаться,  думать, мечтать.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5803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122</TotalTime>
  <Words>461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Не с существительными  Орф.32</vt:lpstr>
      <vt:lpstr>Буквы Ч и Щ в суффиксах существительных -ЧИК , -ЩИК  Орф. 33</vt:lpstr>
      <vt:lpstr>Буквы О, Е в суффиксах существительных    Орф.34</vt:lpstr>
      <vt:lpstr>Гласные О-Е в суффиксах существительных после шипящих  Орф.35</vt:lpstr>
      <vt:lpstr>Повторяем и объясняем</vt:lpstr>
      <vt:lpstr>Проверь себя</vt:lpstr>
      <vt:lpstr> Необычная страна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 с существительными  Орф.32</dc:title>
  <dc:creator>DNA7 X64</dc:creator>
  <cp:lastModifiedBy>DNA7 X64</cp:lastModifiedBy>
  <cp:revision>14</cp:revision>
  <dcterms:created xsi:type="dcterms:W3CDTF">2012-11-25T18:42:51Z</dcterms:created>
  <dcterms:modified xsi:type="dcterms:W3CDTF">2012-11-29T18:34:32Z</dcterms:modified>
</cp:coreProperties>
</file>