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8" r:id="rId6"/>
    <p:sldId id="269" r:id="rId7"/>
    <p:sldId id="291" r:id="rId8"/>
    <p:sldId id="270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8" r:id="rId18"/>
    <p:sldId id="267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0066"/>
    <a:srgbClr val="008000"/>
    <a:srgbClr val="CC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13.02.2014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tosertine.tuva.ru/204-legendy-chedi-xolya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tosertine.tuva.ru/uploads/posts/1286782958_stupa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tosertine.tuva.ru/uploads/posts/1286783139_petroglify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tosertine.tuva.ru/uploads/posts/1286783173_xuregechi-1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tosertine.tuva.ru/uploads/posts/1286783286_bal-bal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tosertine.tuva.ru/uploads/posts/1286782865_dorzhu-xol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tosertine.tuva.ru/uploads/posts/1286782775_kak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3887182"/>
            <a:ext cx="5599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66"/>
                </a:solidFill>
                <a:latin typeface="Monotype Corsiva" pitchFamily="66" charset="0"/>
              </a:rPr>
              <a:t>Чеди-Хольский </a:t>
            </a:r>
            <a:endParaRPr lang="ru-RU" sz="54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solidFill>
                  <a:srgbClr val="FF0066"/>
                </a:solidFill>
                <a:latin typeface="Monotype Corsiva" pitchFamily="66" charset="0"/>
              </a:rPr>
              <a:t>кожуун</a:t>
            </a:r>
            <a:endParaRPr lang="ru-RU" sz="54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0"/>
            <a:ext cx="2376264" cy="320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9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47056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>	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Хову-Аксы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– поселок металлургов и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горняков. Основан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в 1953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г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,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чуть севернее реки Элегест</a:t>
            </a:r>
            <a:r>
              <a:rPr lang="ru-RU" sz="2400" i="1" dirty="0">
                <a:solidFill>
                  <a:srgbClr val="FF0000"/>
                </a:solidFill>
                <a:latin typeface="Monotype Corsiva" pitchFamily="66" charset="0"/>
              </a:rPr>
              <a:t>,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в красивом месте у высоких скал.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Местный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металлургический комбинат в советское</a:t>
            </a:r>
            <a:r>
              <a:rPr lang="ru-RU" sz="2400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время был главней достопримечательностью и гордостью Тувы</a:t>
            </a:r>
            <a:r>
              <a:rPr lang="ru-RU" sz="2400" i="1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5" descr="8c27b2063bb501d82361d8c8b2219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8840"/>
            <a:ext cx="82296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3100" dirty="0" err="1" smtClean="0">
                <a:solidFill>
                  <a:srgbClr val="7030A0"/>
                </a:solidFill>
                <a:effectLst/>
              </a:rPr>
              <a:t>Кыргыс</a:t>
            </a:r>
            <a:r>
              <a:rPr lang="ru-RU" sz="31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3100" dirty="0" err="1">
                <a:solidFill>
                  <a:srgbClr val="7030A0"/>
                </a:solidFill>
                <a:effectLst/>
              </a:rPr>
              <a:t>Хойтпак-оол</a:t>
            </a:r>
            <a:r>
              <a:rPr lang="ru-RU" sz="3100" dirty="0">
                <a:solidFill>
                  <a:srgbClr val="7030A0"/>
                </a:solidFill>
                <a:effectLst/>
              </a:rPr>
              <a:t> </a:t>
            </a:r>
            <a:r>
              <a:rPr lang="ru-RU" sz="3100" dirty="0" smtClean="0">
                <a:solidFill>
                  <a:srgbClr val="7030A0"/>
                </a:solidFill>
                <a:effectLst/>
              </a:rPr>
              <a:t/>
            </a:r>
            <a:br>
              <a:rPr lang="ru-RU" sz="3100" dirty="0" smtClean="0">
                <a:solidFill>
                  <a:srgbClr val="7030A0"/>
                </a:solidFill>
                <a:effectLst/>
              </a:rPr>
            </a:br>
            <a:r>
              <a:rPr lang="ru-RU" sz="2700" dirty="0" smtClean="0">
                <a:effectLst/>
              </a:rPr>
              <a:t> </a:t>
            </a:r>
            <a:r>
              <a:rPr lang="ru-RU" sz="2700" b="0" dirty="0">
                <a:solidFill>
                  <a:srgbClr val="00B0F0"/>
                </a:solidFill>
                <a:effectLst/>
              </a:rPr>
              <a:t>первооткрыватель </a:t>
            </a:r>
            <a:r>
              <a:rPr lang="ru-RU" sz="2700" b="0" dirty="0" err="1">
                <a:solidFill>
                  <a:srgbClr val="00B0F0"/>
                </a:solidFill>
                <a:effectLst/>
              </a:rPr>
              <a:t>Т</a:t>
            </a:r>
            <a:r>
              <a:rPr lang="ru-RU" sz="2700" b="0" dirty="0" err="1" smtClean="0">
                <a:solidFill>
                  <a:srgbClr val="00B0F0"/>
                </a:solidFill>
                <a:effectLst/>
              </a:rPr>
              <a:t>увакобалтьта</a:t>
            </a:r>
            <a:r>
              <a:rPr lang="ru-RU" b="0" dirty="0">
                <a:solidFill>
                  <a:srgbClr val="00B0F0"/>
                </a:solidFill>
                <a:effectLst/>
              </a:rPr>
              <a:t/>
            </a:r>
            <a:br>
              <a:rPr lang="ru-RU" b="0" dirty="0">
                <a:solidFill>
                  <a:srgbClr val="00B0F0"/>
                </a:solidFill>
                <a:effectLst/>
              </a:rPr>
            </a:br>
            <a:r>
              <a:rPr lang="ru-RU" b="0" dirty="0">
                <a:solidFill>
                  <a:srgbClr val="00B0F0"/>
                </a:solidFill>
                <a:effectLst/>
              </a:rPr>
              <a:t>     </a:t>
            </a:r>
            <a:endParaRPr lang="ru-RU" sz="1600" b="0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4752528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9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76864" cy="4392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27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34481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8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798185"/>
              </p:ext>
            </p:extLst>
          </p:nvPr>
        </p:nvGraphicFramePr>
        <p:xfrm>
          <a:off x="899592" y="548680"/>
          <a:ext cx="7056784" cy="484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Точечный рисунок" r:id="rId3" imgW="6400000" imgH="4839375" progId="Paint.Picture">
                  <p:embed/>
                </p:oleObj>
              </mc:Choice>
              <mc:Fallback>
                <p:oleObj name="Точечный рисунок" r:id="rId3" imgW="6400000" imgH="483937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48680"/>
                        <a:ext cx="7056784" cy="4846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48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301231"/>
              </p:ext>
            </p:extLst>
          </p:nvPr>
        </p:nvGraphicFramePr>
        <p:xfrm>
          <a:off x="971600" y="548680"/>
          <a:ext cx="7001247" cy="4933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Точечный рисунок" r:id="rId3" imgW="6354062" imgH="4428571" progId="Paint.Picture">
                  <p:embed/>
                </p:oleObj>
              </mc:Choice>
              <mc:Fallback>
                <p:oleObj name="Точечный рисунок" r:id="rId3" imgW="6354062" imgH="442857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48680"/>
                        <a:ext cx="7001247" cy="4933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3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995488"/>
              </p:ext>
            </p:extLst>
          </p:nvPr>
        </p:nvGraphicFramePr>
        <p:xfrm>
          <a:off x="971600" y="764704"/>
          <a:ext cx="7344816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Точечный рисунок" r:id="rId3" imgW="6276190" imgH="4382112" progId="Paint.Picture">
                  <p:embed/>
                </p:oleObj>
              </mc:Choice>
              <mc:Fallback>
                <p:oleObj name="Точечный рисунок" r:id="rId3" imgW="6276190" imgH="438211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764704"/>
                        <a:ext cx="7344816" cy="4752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8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17403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В </a:t>
            </a:r>
            <a:r>
              <a:rPr lang="ru-RU" sz="2800" b="1" dirty="0">
                <a:solidFill>
                  <a:srgbClr val="FF0066"/>
                </a:solidFill>
                <a:latin typeface="Monotype Corsiva" pitchFamily="66" charset="0"/>
              </a:rPr>
              <a:t>поселке за 70-80-е годы осуществлена большая программа </a:t>
            </a:r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строительства: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30 </a:t>
            </a:r>
            <a:r>
              <a:rPr lang="ru-RU" sz="2200" dirty="0">
                <a:solidFill>
                  <a:srgbClr val="7030A0"/>
                </a:solidFill>
              </a:rPr>
              <a:t>жилых домов </a:t>
            </a:r>
            <a:endParaRPr lang="ru-RU" sz="2200" dirty="0" smtClean="0">
              <a:solidFill>
                <a:srgbClr val="7030A0"/>
              </a:solidFill>
            </a:endParaRPr>
          </a:p>
          <a:p>
            <a:r>
              <a:rPr lang="ru-RU" sz="2200" dirty="0" smtClean="0">
                <a:solidFill>
                  <a:srgbClr val="7030A0"/>
                </a:solidFill>
              </a:rPr>
              <a:t>универмаг </a:t>
            </a:r>
            <a:r>
              <a:rPr lang="ru-RU" sz="2200" dirty="0">
                <a:solidFill>
                  <a:srgbClr val="7030A0"/>
                </a:solidFill>
              </a:rPr>
              <a:t>«Таежный» </a:t>
            </a:r>
            <a:endParaRPr lang="ru-RU" sz="2200" dirty="0" smtClean="0">
              <a:solidFill>
                <a:srgbClr val="7030A0"/>
              </a:solidFill>
            </a:endParaRPr>
          </a:p>
          <a:p>
            <a:r>
              <a:rPr lang="ru-RU" sz="2200" dirty="0" smtClean="0">
                <a:solidFill>
                  <a:srgbClr val="7030A0"/>
                </a:solidFill>
              </a:rPr>
              <a:t>Дворец культуры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детсад-ясли 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гостиница</a:t>
            </a:r>
            <a:r>
              <a:rPr lang="ru-RU" sz="2200" dirty="0">
                <a:solidFill>
                  <a:srgbClr val="7030A0"/>
                </a:solidFill>
              </a:rPr>
              <a:t>, </a:t>
            </a:r>
            <a:endParaRPr lang="ru-RU" sz="2200" dirty="0" smtClean="0">
              <a:solidFill>
                <a:srgbClr val="7030A0"/>
              </a:solidFill>
            </a:endParaRPr>
          </a:p>
          <a:p>
            <a:r>
              <a:rPr lang="ru-RU" sz="2200" dirty="0" smtClean="0">
                <a:solidFill>
                  <a:srgbClr val="7030A0"/>
                </a:solidFill>
              </a:rPr>
              <a:t>мост </a:t>
            </a:r>
            <a:r>
              <a:rPr lang="ru-RU" sz="2200" dirty="0">
                <a:solidFill>
                  <a:srgbClr val="7030A0"/>
                </a:solidFill>
              </a:rPr>
              <a:t>через реку </a:t>
            </a:r>
            <a:r>
              <a:rPr lang="ru-RU" sz="2200" dirty="0" smtClean="0">
                <a:solidFill>
                  <a:srgbClr val="7030A0"/>
                </a:solidFill>
              </a:rPr>
              <a:t>Элегест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санаторий-профилакторий</a:t>
            </a:r>
            <a:endParaRPr lang="ru-RU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МОУ СОШ с.Хову-Аксы</a:t>
            </a:r>
            <a:b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>
                <a:solidFill>
                  <a:srgbClr val="FF0000"/>
                </a:solidFill>
                <a:effectLst/>
                <a:latin typeface="Monotype Corsiva" pitchFamily="66" charset="0"/>
              </a:rPr>
              <a:t>С 1967 года – это уже большое четырехэтажное здание в центре поселка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2484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2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66"/>
                </a:solidFill>
                <a:latin typeface="Monotype Corsiva" pitchFamily="66" charset="0"/>
              </a:rPr>
              <a:t>Муниципальное унитарное предприятие «Торговый центр Престиж</a:t>
            </a:r>
            <a:r>
              <a:rPr lang="ru-RU" sz="2400" b="1" dirty="0" smtClean="0">
                <a:solidFill>
                  <a:srgbClr val="FF0066"/>
                </a:solidFill>
                <a:latin typeface="Monotype Corsiva" pitchFamily="66" charset="0"/>
              </a:rPr>
              <a:t>»</a:t>
            </a:r>
          </a:p>
          <a:p>
            <a:pPr algn="ctr"/>
            <a:r>
              <a:rPr lang="ru-RU" sz="2400" dirty="0">
                <a:solidFill>
                  <a:srgbClr val="FF0066"/>
                </a:solidFill>
                <a:latin typeface="Monotype Corsiva" pitchFamily="66" charset="0"/>
              </a:rPr>
              <a:t>Год открытия – 11 февраля 2008г</a:t>
            </a:r>
            <a:r>
              <a:rPr lang="ru-RU" sz="2400" b="1" dirty="0">
                <a:solidFill>
                  <a:srgbClr val="FF0066"/>
                </a:solidFill>
                <a:latin typeface="Monotype Corsiva" pitchFamily="66" charset="0"/>
              </a:rPr>
              <a:t>.</a:t>
            </a:r>
            <a:endParaRPr lang="ru-RU" sz="2400" dirty="0">
              <a:solidFill>
                <a:srgbClr val="FF0066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1628800"/>
            <a:ext cx="5934075" cy="4024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4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861048"/>
            <a:ext cx="8352928" cy="284117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Monotype Corsiva" pitchFamily="66" charset="0"/>
              </a:rPr>
              <a:t>	</a:t>
            </a:r>
          </a:p>
          <a:p>
            <a:pPr marL="0" indent="0">
              <a:buNone/>
            </a:pPr>
            <a:r>
              <a:rPr lang="ru-RU" sz="3300" dirty="0" smtClean="0">
                <a:latin typeface="Monotype Corsiva" pitchFamily="66" charset="0"/>
                <a:ea typeface="FangSong" pitchFamily="49" charset="-122"/>
              </a:rPr>
              <a:t>	</a:t>
            </a:r>
            <a:r>
              <a:rPr lang="ru-RU" sz="8000" b="1" dirty="0" smtClean="0">
                <a:solidFill>
                  <a:srgbClr val="7030A0"/>
                </a:solidFill>
                <a:latin typeface="Monotype Corsiva" pitchFamily="66" charset="0"/>
                <a:ea typeface="FangSong" pitchFamily="49" charset="-122"/>
              </a:rPr>
              <a:t>Территория </a:t>
            </a:r>
            <a:r>
              <a:rPr lang="ru-RU" sz="8000" b="1" dirty="0">
                <a:solidFill>
                  <a:srgbClr val="7030A0"/>
                </a:solidFill>
                <a:latin typeface="Monotype Corsiva" pitchFamily="66" charset="0"/>
                <a:ea typeface="FangSong" pitchFamily="49" charset="-122"/>
              </a:rPr>
              <a:t>Чеди-Хольского района расположена на северных склонах хребта Западный Танну-Ола, </a:t>
            </a:r>
            <a:r>
              <a:rPr lang="ru-RU" sz="8000" b="1" dirty="0" smtClean="0">
                <a:solidFill>
                  <a:srgbClr val="7030A0"/>
                </a:solidFill>
                <a:latin typeface="Monotype Corsiva" pitchFamily="66" charset="0"/>
                <a:ea typeface="FangSong" pitchFamily="49" charset="-122"/>
              </a:rPr>
              <a:t>с </a:t>
            </a:r>
            <a:r>
              <a:rPr lang="ru-RU" sz="8000" b="1" dirty="0">
                <a:solidFill>
                  <a:srgbClr val="7030A0"/>
                </a:solidFill>
                <a:latin typeface="Monotype Corsiva" pitchFamily="66" charset="0"/>
                <a:ea typeface="FangSong" pitchFamily="49" charset="-122"/>
              </a:rPr>
              <a:t>южной стороны граничит с территорией Овюрского района, с северной стороны граничит с территориями Улуг-Хемского и Кызылского районов. </a:t>
            </a:r>
            <a:endParaRPr lang="ru-RU" sz="2800" dirty="0">
              <a:latin typeface="FangSong" pitchFamily="49" charset="-122"/>
              <a:ea typeface="FangSong" pitchFamily="49" charset="-122"/>
            </a:endParaRPr>
          </a:p>
          <a:p>
            <a:pPr marL="0" indent="0" algn="just">
              <a:buNone/>
            </a:pPr>
            <a:endParaRPr lang="ru-RU" sz="2800" dirty="0">
              <a:latin typeface="FangSong" pitchFamily="49" charset="-122"/>
              <a:ea typeface="FangSong" pitchFamily="49" charset="-122"/>
            </a:endParaRPr>
          </a:p>
          <a:p>
            <a:pPr marL="0" indent="0" algn="ctr">
              <a:buNone/>
            </a:pPr>
            <a:r>
              <a:rPr lang="ru-RU" sz="8000" b="1" dirty="0">
                <a:solidFill>
                  <a:srgbClr val="FF0066"/>
                </a:solidFill>
                <a:latin typeface="BatangChe" pitchFamily="49" charset="-127"/>
                <a:ea typeface="BatangChe" pitchFamily="49" charset="-127"/>
              </a:rPr>
              <a:t>Чеди-Хольский кожуун основан в 1993 году из территорий Улуг-Хемского и Тандинского</a:t>
            </a:r>
          </a:p>
          <a:p>
            <a:pPr marL="0" indent="0" algn="ctr">
              <a:buNone/>
            </a:pPr>
            <a:r>
              <a:rPr lang="ru-RU" sz="8000" b="1" dirty="0">
                <a:solidFill>
                  <a:srgbClr val="FF0066"/>
                </a:solidFill>
                <a:latin typeface="BatangChe" pitchFamily="49" charset="-127"/>
                <a:ea typeface="BatangChe" pitchFamily="49" charset="-127"/>
              </a:rPr>
              <a:t>районов. </a:t>
            </a:r>
            <a:br>
              <a:rPr lang="ru-RU" sz="8000" b="1" dirty="0">
                <a:solidFill>
                  <a:srgbClr val="FF0066"/>
                </a:solidFill>
                <a:latin typeface="BatangChe" pitchFamily="49" charset="-127"/>
                <a:ea typeface="BatangChe" pitchFamily="49" charset="-127"/>
              </a:rPr>
            </a:br>
            <a:endParaRPr lang="ru-RU" sz="8000" b="1" dirty="0">
              <a:solidFill>
                <a:srgbClr val="FF0066"/>
              </a:solidFill>
              <a:latin typeface="BatangChe" pitchFamily="49" charset="-127"/>
              <a:ea typeface="BatangChe" pitchFamily="49" charset="-127"/>
            </a:endParaRPr>
          </a:p>
          <a:p>
            <a:pPr marL="0" indent="0" algn="just">
              <a:buNone/>
            </a:pPr>
            <a:endParaRPr lang="ru-RU" sz="2400" dirty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Monotype Corsiva" pitchFamily="66" charset="0"/>
              </a:rPr>
              <a:t>	</a:t>
            </a:r>
            <a:endParaRPr lang="ru-RU" sz="2400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2"/>
            <a:ext cx="9144000" cy="3791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6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Monotype Corsiva" pitchFamily="66" charset="0"/>
              </a:rPr>
              <a:t>Детский сад «Солнышко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»</a:t>
            </a:r>
            <a:br>
              <a:rPr lang="ru-RU" sz="36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sz="3600" dirty="0">
                <a:solidFill>
                  <a:srgbClr val="FF0000"/>
                </a:solidFill>
                <a:effectLst/>
                <a:latin typeface="Monotype Corsiva" pitchFamily="66" charset="0"/>
              </a:rPr>
              <a:t>Год открытия - 1978г.</a:t>
            </a:r>
            <a:br>
              <a:rPr lang="ru-RU" sz="3600" dirty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MYDC03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400600" cy="396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5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Детский </a:t>
            </a:r>
            <a:r>
              <a:rPr lang="ru-RU" sz="3600" dirty="0">
                <a:solidFill>
                  <a:srgbClr val="FF0000"/>
                </a:solidFill>
                <a:effectLst/>
                <a:latin typeface="Monotype Corsiva" pitchFamily="66" charset="0"/>
              </a:rPr>
              <a:t>сад «Дюймовочка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  <a:t>»</a:t>
            </a:r>
            <a:br>
              <a:rPr lang="ru-RU" sz="3600" dirty="0" smtClean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sz="3600" dirty="0">
                <a:solidFill>
                  <a:srgbClr val="FF0000"/>
                </a:solidFill>
                <a:effectLst/>
                <a:latin typeface="Monotype Corsiva" pitchFamily="66" charset="0"/>
              </a:rPr>
              <a:t>Открылся в  1973 году.</a:t>
            </a:r>
            <a:br>
              <a:rPr lang="ru-RU" sz="3600" dirty="0">
                <a:solidFill>
                  <a:srgbClr val="FF0000"/>
                </a:solidFill>
                <a:effectLst/>
                <a:latin typeface="Monotype Corsiva" pitchFamily="66" charset="0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62075"/>
            <a:ext cx="5791200" cy="413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2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  <a:effectLst/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3600" dirty="0">
                <a:solidFill>
                  <a:srgbClr val="FF0066"/>
                </a:solidFill>
                <a:effectLst/>
                <a:latin typeface="Monotype Corsiva" pitchFamily="66" charset="0"/>
              </a:rPr>
              <a:t/>
            </a:r>
            <a:br>
              <a:rPr lang="ru-RU" sz="3600" dirty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66"/>
                </a:solidFill>
                <a:effectLst/>
                <a:latin typeface="Monotype Corsiva" pitchFamily="66" charset="0"/>
              </a:rPr>
              <a:t>Детская </a:t>
            </a:r>
            <a:r>
              <a:rPr lang="ru-RU" sz="3600" dirty="0">
                <a:solidFill>
                  <a:srgbClr val="FF0066"/>
                </a:solidFill>
                <a:effectLst/>
                <a:latin typeface="Monotype Corsiva" pitchFamily="66" charset="0"/>
              </a:rPr>
              <a:t>школа </a:t>
            </a:r>
            <a:r>
              <a:rPr lang="ru-RU" sz="3600" dirty="0" smtClean="0">
                <a:solidFill>
                  <a:srgbClr val="FF0066"/>
                </a:solidFill>
                <a:effectLst/>
                <a:latin typeface="Monotype Corsiva" pitchFamily="66" charset="0"/>
              </a:rPr>
              <a:t>искусств</a:t>
            </a:r>
            <a:br>
              <a:rPr lang="ru-RU" sz="3600" dirty="0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3600" dirty="0">
                <a:solidFill>
                  <a:srgbClr val="FF0066"/>
                </a:solidFill>
                <a:effectLst/>
                <a:latin typeface="Monotype Corsiva" pitchFamily="66" charset="0"/>
              </a:rPr>
              <a:t>Открылась в 1964г.</a:t>
            </a:r>
            <a:br>
              <a:rPr lang="ru-RU" sz="3600" dirty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http://www.solnet.ee/gallery/pic/tuva/pic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5950"/>
            <a:ext cx="6264696" cy="3991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3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solidFill>
                  <a:srgbClr val="FF0066"/>
                </a:solidFill>
                <a:effectLst/>
                <a:latin typeface="Monotype Corsiva" pitchFamily="66" charset="0"/>
              </a:rPr>
              <a:t>Дом </a:t>
            </a:r>
            <a:r>
              <a:rPr lang="ru-RU" dirty="0">
                <a:solidFill>
                  <a:srgbClr val="FF0066"/>
                </a:solidFill>
                <a:effectLst/>
                <a:latin typeface="Monotype Corsiva" pitchFamily="66" charset="0"/>
              </a:rPr>
              <a:t>культуры «Танды-Уула</a:t>
            </a:r>
            <a:r>
              <a:rPr lang="ru-RU" dirty="0" smtClean="0">
                <a:solidFill>
                  <a:srgbClr val="FF0066"/>
                </a:solidFill>
                <a:effectLst/>
                <a:latin typeface="Monotype Corsiva" pitchFamily="66" charset="0"/>
              </a:rPr>
              <a:t>»</a:t>
            </a:r>
            <a:br>
              <a:rPr lang="ru-RU" dirty="0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dirty="0">
                <a:solidFill>
                  <a:srgbClr val="FF0066"/>
                </a:solidFill>
                <a:effectLst/>
                <a:latin typeface="Monotype Corsiva" pitchFamily="66" charset="0"/>
              </a:rPr>
              <a:t>Год открытия: 1958 г.</a:t>
            </a:r>
            <a:br>
              <a:rPr lang="ru-RU" dirty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05678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5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66"/>
                </a:solidFill>
                <a:effectLst/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66"/>
                </a:solidFill>
                <a:effectLst/>
                <a:latin typeface="Monotype Corsiva" pitchFamily="66" charset="0"/>
              </a:rPr>
              <a:t>Центральная </a:t>
            </a:r>
            <a:r>
              <a:rPr lang="ru-RU" sz="3200" dirty="0">
                <a:solidFill>
                  <a:srgbClr val="FF0066"/>
                </a:solidFill>
                <a:effectLst/>
                <a:latin typeface="Monotype Corsiva" pitchFamily="66" charset="0"/>
              </a:rPr>
              <a:t>районная </a:t>
            </a:r>
            <a:r>
              <a:rPr lang="ru-RU" sz="3200" dirty="0" smtClean="0">
                <a:solidFill>
                  <a:srgbClr val="FF0066"/>
                </a:solidFill>
                <a:effectLst/>
                <a:latin typeface="Monotype Corsiva" pitchFamily="66" charset="0"/>
              </a:rPr>
              <a:t>больница</a:t>
            </a:r>
            <a:br>
              <a:rPr lang="ru-RU" sz="3200" dirty="0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3200" dirty="0">
                <a:solidFill>
                  <a:srgbClr val="FF0066"/>
                </a:solidFill>
                <a:effectLst/>
                <a:latin typeface="Monotype Corsiva" pitchFamily="66" charset="0"/>
              </a:rPr>
              <a:t>Год открытия: 1948-1952 гг. </a:t>
            </a:r>
            <a:br>
              <a:rPr lang="ru-RU" sz="3200" dirty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endParaRPr lang="ru-RU" sz="32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91276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6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u="sng" dirty="0">
                <a:solidFill>
                  <a:srgbClr val="C00000"/>
                </a:solidFill>
                <a:effectLst/>
                <a:hlinkClick r:id="rId2"/>
              </a:rPr>
              <a:t>Легенды </a:t>
            </a:r>
            <a:r>
              <a:rPr lang="ru-RU" sz="5300" u="sng" dirty="0" err="1">
                <a:solidFill>
                  <a:srgbClr val="C00000"/>
                </a:solidFill>
                <a:effectLst/>
                <a:hlinkClick r:id="rId2"/>
              </a:rPr>
              <a:t>Чеди</a:t>
            </a:r>
            <a:r>
              <a:rPr lang="ru-RU" sz="5300" u="sng" dirty="0">
                <a:solidFill>
                  <a:srgbClr val="C00000"/>
                </a:solidFill>
                <a:effectLst/>
                <a:hlinkClick r:id="rId2"/>
              </a:rPr>
              <a:t>-Холя</a:t>
            </a:r>
            <a:r>
              <a:rPr lang="ru-RU" dirty="0">
                <a:solidFill>
                  <a:srgbClr val="C00000"/>
                </a:solidFill>
                <a:effectLst/>
              </a:rPr>
              <a:t/>
            </a:r>
            <a:br>
              <a:rPr lang="ru-RU" dirty="0">
                <a:solidFill>
                  <a:srgbClr val="C00000"/>
                </a:solidFill>
                <a:effectLst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effectLst/>
                <a:latin typeface="Monotype Corsiva" pitchFamily="66" charset="0"/>
              </a:rPr>
              <a:t>Поклон </a:t>
            </a:r>
            <a:r>
              <a:rPr lang="ru-RU" sz="4000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прапрапрадеду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Легенды Чеди-Хол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888432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32679" y="20461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Это </a:t>
            </a:r>
            <a:r>
              <a:rPr lang="ru-RU" dirty="0">
                <a:solidFill>
                  <a:srgbClr val="0070C0"/>
                </a:solidFill>
              </a:rPr>
              <a:t>памятник знаменитому ламе </a:t>
            </a:r>
            <a:r>
              <a:rPr lang="ru-RU" dirty="0" err="1">
                <a:solidFill>
                  <a:srgbClr val="0070C0"/>
                </a:solidFill>
              </a:rPr>
              <a:t>Лопсану</a:t>
            </a:r>
            <a:r>
              <a:rPr lang="ru-RU" dirty="0">
                <a:solidFill>
                  <a:srgbClr val="0070C0"/>
                </a:solidFill>
              </a:rPr>
              <a:t>, который после 17 лет учебы в Тибете в придачу к хорошему медицинскому образованию получил и духовное имя – </a:t>
            </a:r>
            <a:r>
              <a:rPr lang="ru-RU" dirty="0" err="1">
                <a:solidFill>
                  <a:srgbClr val="0070C0"/>
                </a:solidFill>
              </a:rPr>
              <a:t>Бурган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Ловун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эмчи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75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/>
                <a:latin typeface="Monotype Corsiva" pitchFamily="66" charset="0"/>
              </a:rPr>
              <a:t>В сердце </a:t>
            </a:r>
            <a:r>
              <a:rPr lang="ru-RU" sz="3600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могая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Легенды Чеди-Хол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456384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772816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 переводе с тувинского </a:t>
            </a:r>
            <a:r>
              <a:rPr lang="ru-RU" b="1" dirty="0" err="1">
                <a:solidFill>
                  <a:srgbClr val="0070C0"/>
                </a:solidFill>
              </a:rPr>
              <a:t>Могай</a:t>
            </a:r>
            <a:r>
              <a:rPr lang="ru-RU" b="1" dirty="0">
                <a:solidFill>
                  <a:srgbClr val="0070C0"/>
                </a:solidFill>
              </a:rPr>
              <a:t> – змея. </a:t>
            </a:r>
          </a:p>
        </p:txBody>
      </p:sp>
    </p:spTree>
    <p:extLst>
      <p:ext uri="{BB962C8B-B14F-4D97-AF65-F5344CB8AC3E}">
        <p14:creationId xmlns:p14="http://schemas.microsoft.com/office/powerpoint/2010/main" val="33789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  <a:effectLst/>
                <a:latin typeface="Monotype Corsiva" pitchFamily="66" charset="0"/>
              </a:rPr>
              <a:t>Аржаан</a:t>
            </a:r>
            <a:r>
              <a:rPr lang="ru-RU" sz="3600" dirty="0">
                <a:solidFill>
                  <a:srgbClr val="FF0000"/>
                </a:solidFill>
                <a:effectLst/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effectLst/>
                <a:latin typeface="Monotype Corsiva" pitchFamily="66" charset="0"/>
              </a:rPr>
              <a:t>Хурегечи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Легенды Чеди-Хол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312368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34076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Родоновый</a:t>
            </a:r>
            <a:r>
              <a:rPr lang="ru-RU" dirty="0">
                <a:solidFill>
                  <a:srgbClr val="002060"/>
                </a:solidFill>
              </a:rPr>
              <a:t> источник находится в </a:t>
            </a:r>
            <a:r>
              <a:rPr lang="ru-RU" dirty="0" err="1">
                <a:solidFill>
                  <a:srgbClr val="002060"/>
                </a:solidFill>
              </a:rPr>
              <a:t>подбрюшье</a:t>
            </a:r>
            <a:r>
              <a:rPr lang="ru-RU" dirty="0">
                <a:solidFill>
                  <a:srgbClr val="002060"/>
                </a:solidFill>
              </a:rPr>
              <a:t> таежного хребта Танды-Уула. Народ приезжает сюда лечиться от целого ряда </a:t>
            </a:r>
            <a:r>
              <a:rPr lang="ru-RU" dirty="0" smtClean="0">
                <a:solidFill>
                  <a:srgbClr val="002060"/>
                </a:solidFill>
              </a:rPr>
              <a:t>заболеваний: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C3300"/>
                </a:solidFill>
              </a:rPr>
              <a:t>желудочно-кишечного тракта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C3300"/>
                </a:solidFill>
              </a:rPr>
              <a:t>периферической </a:t>
            </a:r>
            <a:r>
              <a:rPr lang="ru-RU" b="1" dirty="0">
                <a:solidFill>
                  <a:srgbClr val="CC3300"/>
                </a:solidFill>
              </a:rPr>
              <a:t>нервной </a:t>
            </a:r>
            <a:r>
              <a:rPr lang="ru-RU" b="1" dirty="0" smtClean="0">
                <a:solidFill>
                  <a:srgbClr val="CC3300"/>
                </a:solidFill>
              </a:rPr>
              <a:t>системы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C3300"/>
                </a:solidFill>
              </a:rPr>
              <a:t> сосудов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C3300"/>
                </a:solidFill>
              </a:rPr>
              <a:t> </a:t>
            </a:r>
            <a:r>
              <a:rPr lang="ru-RU" b="1" dirty="0">
                <a:solidFill>
                  <a:srgbClr val="CC3300"/>
                </a:solidFill>
              </a:rPr>
              <a:t>органов </a:t>
            </a:r>
            <a:r>
              <a:rPr lang="ru-RU" b="1" dirty="0" smtClean="0">
                <a:solidFill>
                  <a:srgbClr val="CC3300"/>
                </a:solidFill>
              </a:rPr>
              <a:t>движения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C3300"/>
                </a:solidFill>
              </a:rPr>
              <a:t>щитовидной железы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C3300"/>
                </a:solidFill>
              </a:rPr>
              <a:t>к</a:t>
            </a:r>
            <a:r>
              <a:rPr lang="ru-RU" b="1" dirty="0" smtClean="0">
                <a:solidFill>
                  <a:srgbClr val="CC3300"/>
                </a:solidFill>
              </a:rPr>
              <a:t>ожи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CC3300"/>
                </a:solidFill>
              </a:rPr>
              <a:t>г</a:t>
            </a:r>
            <a:r>
              <a:rPr lang="ru-RU" b="1" dirty="0" smtClean="0">
                <a:solidFill>
                  <a:srgbClr val="CC3300"/>
                </a:solidFill>
              </a:rPr>
              <a:t>лаз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C3300"/>
                </a:solidFill>
              </a:rPr>
              <a:t>последствий </a:t>
            </a:r>
            <a:r>
              <a:rPr lang="ru-RU" b="1" dirty="0">
                <a:solidFill>
                  <a:srgbClr val="CC3300"/>
                </a:solidFill>
              </a:rPr>
              <a:t>полиомиелита. </a:t>
            </a:r>
          </a:p>
        </p:txBody>
      </p:sp>
    </p:spTree>
    <p:extLst>
      <p:ext uri="{BB962C8B-B14F-4D97-AF65-F5344CB8AC3E}">
        <p14:creationId xmlns:p14="http://schemas.microsoft.com/office/powerpoint/2010/main" val="16621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66"/>
                </a:solidFill>
                <a:effectLst/>
              </a:rPr>
              <a:t>Пока живет память...</a:t>
            </a:r>
            <a:br>
              <a:rPr lang="ru-RU" sz="3200" dirty="0">
                <a:solidFill>
                  <a:srgbClr val="FF0066"/>
                </a:solidFill>
                <a:effectLst/>
              </a:rPr>
            </a:br>
            <a:endParaRPr lang="ru-RU" sz="3200" dirty="0">
              <a:solidFill>
                <a:srgbClr val="FF0066"/>
              </a:solidFill>
            </a:endParaRPr>
          </a:p>
        </p:txBody>
      </p:sp>
      <p:pic>
        <p:nvPicPr>
          <p:cNvPr id="4" name="Рисунок 3" descr="Легенды Чеди-Хол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288032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2780928"/>
            <a:ext cx="4142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Д</a:t>
            </a:r>
            <a:r>
              <a:rPr lang="ru-RU" sz="2000" dirty="0" smtClean="0">
                <a:solidFill>
                  <a:srgbClr val="7030A0"/>
                </a:solidFill>
              </a:rPr>
              <a:t>ревняя родовое </a:t>
            </a:r>
            <a:r>
              <a:rPr lang="ru-RU" sz="2000" dirty="0">
                <a:solidFill>
                  <a:srgbClr val="7030A0"/>
                </a:solidFill>
              </a:rPr>
              <a:t>захоронения</a:t>
            </a:r>
          </a:p>
        </p:txBody>
      </p:sp>
    </p:spTree>
    <p:extLst>
      <p:ext uri="{BB962C8B-B14F-4D97-AF65-F5344CB8AC3E}">
        <p14:creationId xmlns:p14="http://schemas.microsoft.com/office/powerpoint/2010/main" val="23136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с.Хову-Аксы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с.Ак</a:t>
            </a:r>
            <a:r>
              <a:rPr lang="ru-RU" b="1" dirty="0" smtClean="0">
                <a:solidFill>
                  <a:srgbClr val="7030A0"/>
                </a:solidFill>
              </a:rPr>
              <a:t>-Тал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с.Холчук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с.Чал-Кежиг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err="1" smtClean="0">
                <a:solidFill>
                  <a:srgbClr val="7030A0"/>
                </a:solidFill>
              </a:rPr>
              <a:t>с.Сайлыг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err="1" smtClean="0">
                <a:solidFill>
                  <a:srgbClr val="7030A0"/>
                </a:solidFill>
              </a:rPr>
              <a:t>с.Элегест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109728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66"/>
                </a:solidFill>
                <a:latin typeface="Monotype Corsiva" pitchFamily="66" charset="0"/>
              </a:rPr>
              <a:t>В составе Чеди-Хольского района 6 территориально-административных центров </a:t>
            </a:r>
            <a:endParaRPr lang="ru-RU" sz="4800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Monotype Corsiva" pitchFamily="66" charset="0"/>
              </a:rPr>
              <a:t>Доржу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-Холь (Белое озеро)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Легенды Чеди-Хол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57" y="908720"/>
            <a:ext cx="3716610" cy="27084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74598" y="3717032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Озеро </a:t>
            </a:r>
            <a:r>
              <a:rPr lang="ru-RU" sz="2000" dirty="0"/>
              <a:t>появилось вследствие человеческой жадности. </a:t>
            </a:r>
            <a:endParaRPr lang="ru-RU" sz="2000" dirty="0" smtClean="0"/>
          </a:p>
          <a:p>
            <a:r>
              <a:rPr lang="ru-RU" sz="2000" dirty="0" smtClean="0"/>
              <a:t>Жил-был </a:t>
            </a:r>
            <a:r>
              <a:rPr lang="ru-RU" sz="2000" dirty="0"/>
              <a:t>богатый бай, у которого было много скота. Бедный пастух пас в этих долинах байских овец. </a:t>
            </a:r>
            <a:endParaRPr lang="ru-RU" sz="2000" dirty="0" smtClean="0"/>
          </a:p>
          <a:p>
            <a:r>
              <a:rPr lang="ru-RU" sz="2000" dirty="0"/>
              <a:t>	</a:t>
            </a:r>
            <a:r>
              <a:rPr lang="ru-RU" sz="2000" dirty="0" smtClean="0"/>
              <a:t>Однажды </a:t>
            </a:r>
            <a:r>
              <a:rPr lang="ru-RU" sz="2000" dirty="0"/>
              <a:t>пастух попросил бая выдать ему в счет зарплаты овцу. Рассчитаться, проще говоря, натурой. Тот отказался. Утром просыпается – на месте долины белое озеро, по дну которого бродят его овцы. Пасутся. Озеро и получило свое название по имени этого бая.</a:t>
            </a:r>
          </a:p>
        </p:txBody>
      </p:sp>
    </p:spTree>
    <p:extLst>
      <p:ext uri="{BB962C8B-B14F-4D97-AF65-F5344CB8AC3E}">
        <p14:creationId xmlns:p14="http://schemas.microsoft.com/office/powerpoint/2010/main" val="7988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321" y="5549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66"/>
                </a:solidFill>
                <a:latin typeface="Monotype Corsiva" pitchFamily="66" charset="0"/>
              </a:rPr>
              <a:t>Озеро </a:t>
            </a:r>
            <a:r>
              <a:rPr lang="ru-RU" sz="3200" dirty="0" err="1" smtClean="0">
                <a:solidFill>
                  <a:srgbClr val="FF0066"/>
                </a:solidFill>
                <a:latin typeface="Monotype Corsiva" pitchFamily="66" charset="0"/>
              </a:rPr>
              <a:t>Каък</a:t>
            </a:r>
            <a:endParaRPr lang="ru-RU" sz="32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Легенды Чеди-Хол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7454"/>
            <a:ext cx="3528392" cy="45357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229715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Состав озерной воды и лечебные грязи – как на озере Чедер</a:t>
            </a:r>
          </a:p>
        </p:txBody>
      </p:sp>
    </p:spTree>
    <p:extLst>
      <p:ext uri="{BB962C8B-B14F-4D97-AF65-F5344CB8AC3E}">
        <p14:creationId xmlns:p14="http://schemas.microsoft.com/office/powerpoint/2010/main" val="31856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0" y="1371277"/>
            <a:ext cx="3744416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Впервые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конкурс «Хову-Аксы», проведен в начале непростых 90-х годов в 1991 году.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	Участие </a:t>
            </a:r>
            <a:r>
              <a:rPr lang="ru-RU" sz="2800" b="1" dirty="0">
                <a:solidFill>
                  <a:srgbClr val="7030A0"/>
                </a:solidFill>
                <a:latin typeface="Monotype Corsiva" pitchFamily="66" charset="0"/>
              </a:rPr>
              <a:t>в нем открыло множество новых имен, ставших позднее всенародными в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Туве. 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66"/>
                </a:solidFill>
                <a:latin typeface="Monotype Corsiva" pitchFamily="66" charset="0"/>
              </a:rPr>
              <a:t>Республиканский </a:t>
            </a:r>
            <a:r>
              <a:rPr lang="ru-RU" sz="3200" dirty="0">
                <a:solidFill>
                  <a:srgbClr val="FF0066"/>
                </a:solidFill>
                <a:latin typeface="Monotype Corsiva" pitchFamily="66" charset="0"/>
              </a:rPr>
              <a:t>конкурс молодых исполнителей эстрадной песни «</a:t>
            </a:r>
            <a:r>
              <a:rPr lang="ru-RU" sz="3200" dirty="0" smtClean="0">
                <a:solidFill>
                  <a:srgbClr val="FF0066"/>
                </a:solidFill>
                <a:latin typeface="Monotype Corsiva" pitchFamily="66" charset="0"/>
              </a:rPr>
              <a:t>Хову-Аксы»</a:t>
            </a:r>
            <a:endParaRPr lang="ru-RU" sz="32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39248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5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F:\андрей Монгу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3204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66"/>
                </a:solidFill>
                <a:latin typeface="Monotype Corsiva" pitchFamily="66" charset="0"/>
              </a:rPr>
              <a:t>Андрей </a:t>
            </a:r>
            <a:r>
              <a:rPr lang="ru-RU" sz="4000" dirty="0" err="1" smtClean="0">
                <a:solidFill>
                  <a:srgbClr val="FF0066"/>
                </a:solidFill>
                <a:latin typeface="Monotype Corsiva" pitchFamily="66" charset="0"/>
              </a:rPr>
              <a:t>Монгуш</a:t>
            </a:r>
            <a:endParaRPr lang="ru-RU" sz="4000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rgbClr val="FF0066"/>
                </a:solidFill>
                <a:latin typeface="Monotype Corsiva" pitchFamily="66" charset="0"/>
              </a:rPr>
              <a:t>Сайдаш</a:t>
            </a:r>
            <a:r>
              <a:rPr lang="ru-RU" sz="3200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rgbClr val="FF0066"/>
                </a:solidFill>
                <a:latin typeface="Monotype Corsiva" pitchFamily="66" charset="0"/>
              </a:rPr>
              <a:t>Монгуш</a:t>
            </a:r>
            <a:endParaRPr lang="ru-RU" sz="32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4" name="Picture 17" descr="F:\1367461471_sayd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8965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FF0066"/>
                </a:solidFill>
                <a:latin typeface="Monotype Corsiva" pitchFamily="66" charset="0"/>
              </a:rPr>
              <a:t>Эльвира </a:t>
            </a:r>
            <a:r>
              <a:rPr lang="ru-RU" sz="3600" dirty="0" err="1" smtClean="0">
                <a:solidFill>
                  <a:srgbClr val="FF0066"/>
                </a:solidFill>
                <a:latin typeface="Monotype Corsiva" pitchFamily="66" charset="0"/>
              </a:rPr>
              <a:t>Докулак</a:t>
            </a:r>
            <a:r>
              <a:rPr lang="ru-RU" sz="3600" dirty="0" smtClean="0">
                <a:solidFill>
                  <a:srgbClr val="FF0066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</a:rPr>
              <a:t>уроженка </a:t>
            </a:r>
            <a:r>
              <a:rPr lang="ru-RU" sz="2200" dirty="0" err="1" smtClean="0">
                <a:solidFill>
                  <a:srgbClr val="002060"/>
                </a:solidFill>
              </a:rPr>
              <a:t>с.Чал-Кежиг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Чеди-Хольского кожууна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11" descr="F:\Эльви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960440" cy="410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rgbClr val="FF0066"/>
                </a:solidFill>
              </a:rPr>
              <a:t>Стас </a:t>
            </a:r>
            <a:r>
              <a:rPr lang="ru-RU" sz="3200" b="0" dirty="0" err="1" smtClean="0">
                <a:solidFill>
                  <a:srgbClr val="FF0066"/>
                </a:solidFill>
              </a:rPr>
              <a:t>Ириль</a:t>
            </a:r>
            <a:endParaRPr lang="ru-RU" sz="3200" b="0" dirty="0">
              <a:solidFill>
                <a:srgbClr val="FF0066"/>
              </a:solidFill>
            </a:endParaRPr>
          </a:p>
        </p:txBody>
      </p:sp>
      <p:pic>
        <p:nvPicPr>
          <p:cNvPr id="4" name="Picture 16" descr="F:\1325131971_s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24847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092280" y="5157192"/>
            <a:ext cx="1512168" cy="129614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с</a:t>
            </a:r>
            <a:r>
              <a:rPr lang="ru-RU" sz="1400" b="1" dirty="0" err="1" smtClean="0"/>
              <a:t>.Элегест</a:t>
            </a:r>
            <a:endParaRPr lang="ru-RU" sz="1400" b="1" dirty="0" smtClean="0"/>
          </a:p>
          <a:p>
            <a:pPr algn="ctr"/>
            <a:endParaRPr lang="ru-RU" dirty="0" smtClean="0"/>
          </a:p>
        </p:txBody>
      </p:sp>
      <p:sp>
        <p:nvSpPr>
          <p:cNvPr id="6" name="Овал 5"/>
          <p:cNvSpPr/>
          <p:nvPr/>
        </p:nvSpPr>
        <p:spPr>
          <a:xfrm>
            <a:off x="179512" y="771357"/>
            <a:ext cx="1944216" cy="129614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. </a:t>
            </a:r>
            <a:r>
              <a:rPr lang="ru-RU" dirty="0" err="1" smtClean="0"/>
              <a:t>Сайлыг</a:t>
            </a:r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7" name="Овал 6"/>
          <p:cNvSpPr/>
          <p:nvPr/>
        </p:nvSpPr>
        <p:spPr>
          <a:xfrm>
            <a:off x="7380312" y="123285"/>
            <a:ext cx="1512168" cy="129614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Хольчук</a:t>
            </a:r>
            <a:endParaRPr lang="ru-RU" sz="1600" dirty="0" smtClean="0"/>
          </a:p>
          <a:p>
            <a:pPr algn="ctr"/>
            <a:endParaRPr lang="ru-RU" dirty="0" smtClean="0"/>
          </a:p>
        </p:txBody>
      </p:sp>
      <p:sp>
        <p:nvSpPr>
          <p:cNvPr id="8" name="Овал 7"/>
          <p:cNvSpPr/>
          <p:nvPr/>
        </p:nvSpPr>
        <p:spPr>
          <a:xfrm>
            <a:off x="5148064" y="3717032"/>
            <a:ext cx="1728192" cy="129614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с</a:t>
            </a:r>
            <a:r>
              <a:rPr lang="ru-RU" sz="1200" b="1" dirty="0" smtClean="0"/>
              <a:t>. Чал-</a:t>
            </a:r>
            <a:r>
              <a:rPr lang="ru-RU" sz="1200" b="1" dirty="0" err="1" smtClean="0"/>
              <a:t>Кежиг</a:t>
            </a:r>
            <a:endParaRPr lang="ru-RU" sz="1200" b="1" dirty="0" smtClean="0"/>
          </a:p>
          <a:p>
            <a:pPr algn="ctr"/>
            <a:endParaRPr lang="ru-RU" dirty="0" smtClean="0"/>
          </a:p>
        </p:txBody>
      </p:sp>
      <p:sp>
        <p:nvSpPr>
          <p:cNvPr id="9" name="Овал 8"/>
          <p:cNvSpPr/>
          <p:nvPr/>
        </p:nvSpPr>
        <p:spPr>
          <a:xfrm>
            <a:off x="2555776" y="1916832"/>
            <a:ext cx="2592288" cy="18002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Хову-аксы</a:t>
            </a:r>
            <a:endParaRPr lang="ru-RU" dirty="0" smtClean="0"/>
          </a:p>
          <a:p>
            <a:pPr algn="ctr"/>
            <a:r>
              <a:rPr lang="ru-RU" sz="1400" dirty="0" smtClean="0"/>
              <a:t>Районный центр</a:t>
            </a:r>
          </a:p>
          <a:p>
            <a:pPr algn="ctr"/>
            <a:endParaRPr lang="ru-RU" dirty="0" smtClean="0"/>
          </a:p>
        </p:txBody>
      </p:sp>
      <p:sp>
        <p:nvSpPr>
          <p:cNvPr id="10" name="Овал 9"/>
          <p:cNvSpPr/>
          <p:nvPr/>
        </p:nvSpPr>
        <p:spPr>
          <a:xfrm>
            <a:off x="5796136" y="1052736"/>
            <a:ext cx="1725233" cy="129614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</a:t>
            </a:r>
            <a:r>
              <a:rPr lang="ru-RU" sz="1600" dirty="0" smtClean="0"/>
              <a:t>. Ак-Тал</a:t>
            </a:r>
          </a:p>
        </p:txBody>
      </p:sp>
      <p:cxnSp>
        <p:nvCxnSpPr>
          <p:cNvPr id="15" name="Прямая со стрелкой 14"/>
          <p:cNvCxnSpPr>
            <a:endCxn id="9" idx="1"/>
          </p:cNvCxnSpPr>
          <p:nvPr/>
        </p:nvCxnSpPr>
        <p:spPr>
          <a:xfrm>
            <a:off x="1979712" y="1772816"/>
            <a:ext cx="955696" cy="4076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076056" y="1976640"/>
            <a:ext cx="864096" cy="474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717670" y="3481434"/>
            <a:ext cx="860788" cy="4711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0" idx="7"/>
          </p:cNvCxnSpPr>
          <p:nvPr/>
        </p:nvCxnSpPr>
        <p:spPr>
          <a:xfrm flipH="1">
            <a:off x="7268714" y="980728"/>
            <a:ext cx="111598" cy="2618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1"/>
          </p:cNvCxnSpPr>
          <p:nvPr/>
        </p:nvCxnSpPr>
        <p:spPr>
          <a:xfrm flipH="1" flipV="1">
            <a:off x="6620454" y="4774253"/>
            <a:ext cx="693278" cy="5727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1426"/>
            <a:ext cx="2134032" cy="304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4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b="1" dirty="0" smtClean="0"/>
              <a:t>	</a:t>
            </a:r>
          </a:p>
          <a:p>
            <a:pPr marL="109728" indent="0">
              <a:buNone/>
            </a:pPr>
            <a:r>
              <a:rPr lang="ru-RU" b="1" dirty="0">
                <a:solidFill>
                  <a:srgbClr val="CC3300"/>
                </a:solidFill>
              </a:rPr>
              <a:t>	</a:t>
            </a:r>
            <a:r>
              <a:rPr lang="ru-RU" b="1" dirty="0" smtClean="0">
                <a:solidFill>
                  <a:srgbClr val="CC3300"/>
                </a:solidFill>
              </a:rPr>
              <a:t>Рельеф</a:t>
            </a:r>
            <a:r>
              <a:rPr lang="ru-RU" dirty="0" smtClean="0"/>
              <a:t> 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Чеди-Хольского кожууна в 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основном </a:t>
            </a:r>
            <a:r>
              <a:rPr lang="ru-RU" b="1" dirty="0" err="1">
                <a:solidFill>
                  <a:srgbClr val="7030A0"/>
                </a:solidFill>
                <a:latin typeface="Monotype Corsiva" pitchFamily="66" charset="0"/>
              </a:rPr>
              <a:t>лесо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-таежный. </a:t>
            </a:r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109728" indent="0">
              <a:buNone/>
            </a:pPr>
            <a:r>
              <a:rPr lang="ru-RU" b="1" dirty="0" smtClean="0">
                <a:solidFill>
                  <a:srgbClr val="CC3300"/>
                </a:solidFill>
              </a:rPr>
              <a:t>	Климат</a:t>
            </a:r>
            <a:r>
              <a:rPr lang="ru-RU" dirty="0"/>
              <a:t> </a:t>
            </a:r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резко континентальный. Самая низкая наблюдавшаяся температура зимой - 47°С. Зимний период длится около 180 дней. Снежный покров лежит с середины ноября до середины апреля, средний уровень осадков 28 мм. </a:t>
            </a:r>
            <a:br>
              <a:rPr lang="ru-RU" b="1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66"/>
                </a:solidFill>
                <a:latin typeface="Monotype Corsiva" pitchFamily="66" charset="0"/>
              </a:rPr>
              <a:t>Рельеф Чеди-Хольского кожууна</a:t>
            </a:r>
          </a:p>
        </p:txBody>
      </p:sp>
    </p:spTree>
    <p:extLst>
      <p:ext uri="{BB962C8B-B14F-4D97-AF65-F5344CB8AC3E}">
        <p14:creationId xmlns:p14="http://schemas.microsoft.com/office/powerpoint/2010/main" val="14345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(приток реки Енисей) со множественными притоками, берущих свое начало на северных склонах хребта Западного </a:t>
            </a:r>
            <a:r>
              <a:rPr lang="ru-RU" dirty="0" err="1">
                <a:solidFill>
                  <a:srgbClr val="7030A0"/>
                </a:solidFill>
              </a:rPr>
              <a:t>Тану</a:t>
            </a:r>
            <a:r>
              <a:rPr lang="ru-RU" dirty="0">
                <a:solidFill>
                  <a:srgbClr val="7030A0"/>
                </a:solidFill>
              </a:rPr>
              <a:t>-Ола, наиболее крупные </a:t>
            </a:r>
            <a:endParaRPr lang="ru-RU" dirty="0" smtClean="0">
              <a:solidFill>
                <a:srgbClr val="7030A0"/>
              </a:solidFill>
            </a:endParaRPr>
          </a:p>
          <a:p>
            <a:pPr marL="109728" indent="0" algn="ctr">
              <a:buNone/>
            </a:pPr>
            <a:r>
              <a:rPr lang="ru-RU" b="1" dirty="0" err="1" smtClean="0">
                <a:solidFill>
                  <a:srgbClr val="00CC00"/>
                </a:solidFill>
              </a:rPr>
              <a:t>Унгеш</a:t>
            </a:r>
            <a:r>
              <a:rPr lang="ru-RU" b="1" dirty="0">
                <a:solidFill>
                  <a:srgbClr val="00CC00"/>
                </a:solidFill>
              </a:rPr>
              <a:t>, </a:t>
            </a:r>
            <a:r>
              <a:rPr lang="ru-RU" b="1" dirty="0" err="1">
                <a:solidFill>
                  <a:srgbClr val="00CC00"/>
                </a:solidFill>
              </a:rPr>
              <a:t>Сайлыг</a:t>
            </a:r>
            <a:r>
              <a:rPr lang="ru-RU" b="1" dirty="0">
                <a:solidFill>
                  <a:srgbClr val="00CC00"/>
                </a:solidFill>
              </a:rPr>
              <a:t>, Баян-Тала, </a:t>
            </a:r>
            <a:r>
              <a:rPr lang="ru-RU" b="1" dirty="0" err="1">
                <a:solidFill>
                  <a:srgbClr val="00CC00"/>
                </a:solidFill>
              </a:rPr>
              <a:t>Хендерге</a:t>
            </a:r>
            <a:r>
              <a:rPr lang="ru-RU" b="1" dirty="0">
                <a:solidFill>
                  <a:srgbClr val="00CC00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66"/>
                </a:solidFill>
                <a:latin typeface="Monotype Corsiva" pitchFamily="66" charset="0"/>
              </a:rPr>
              <a:t>По территории Чеди-Хольского района протекают река Элегест</a:t>
            </a:r>
          </a:p>
        </p:txBody>
      </p:sp>
      <p:sp>
        <p:nvSpPr>
          <p:cNvPr id="4" name="Овал 3"/>
          <p:cNvSpPr/>
          <p:nvPr/>
        </p:nvSpPr>
        <p:spPr>
          <a:xfrm>
            <a:off x="1259632" y="4770862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Унгеш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843808" y="5468083"/>
            <a:ext cx="9361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79912" y="4707639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Сайлыг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364088" y="5381999"/>
            <a:ext cx="93610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00192" y="4581128"/>
            <a:ext cx="158417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Хендерге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717032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Элегест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4" idx="7"/>
          </p:cNvCxnSpPr>
          <p:nvPr/>
        </p:nvCxnSpPr>
        <p:spPr>
          <a:xfrm flipH="1">
            <a:off x="2611811" y="4437112"/>
            <a:ext cx="592037" cy="544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6" idx="0"/>
          </p:cNvCxnSpPr>
          <p:nvPr/>
        </p:nvCxnSpPr>
        <p:spPr>
          <a:xfrm>
            <a:off x="4572000" y="4437112"/>
            <a:ext cx="0" cy="270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228184" y="4437112"/>
            <a:ext cx="432048" cy="270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676875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</a:rPr>
              <a:t>Хову-Аксы — мой дом родимый</a:t>
            </a:r>
            <a:r>
              <a:rPr lang="ru-RU" sz="1600" b="1" dirty="0" smtClean="0">
                <a:solidFill>
                  <a:srgbClr val="0000FF"/>
                </a:solidFill>
              </a:rPr>
              <a:t>.</a:t>
            </a:r>
          </a:p>
          <a:p>
            <a:endParaRPr lang="ru-RU" sz="1600" b="1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В нем горы </a:t>
            </a:r>
            <a:r>
              <a:rPr lang="ru-RU" sz="1600" b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>
                <a:solidFill>
                  <a:srgbClr val="0000FF"/>
                </a:solidFill>
              </a:rPr>
              <a:t>снежные вершины</a:t>
            </a:r>
            <a:r>
              <a:rPr lang="ru-RU" sz="1600" b="1" dirty="0" smtClean="0">
                <a:solidFill>
                  <a:srgbClr val="0000FF"/>
                </a:solidFill>
              </a:rPr>
              <a:t>.</a:t>
            </a:r>
          </a:p>
          <a:p>
            <a:endParaRPr lang="ru-RU" sz="1600" b="1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Природа чудной красоты и во всем мире</a:t>
            </a:r>
            <a:r>
              <a:rPr lang="ru-RU" sz="1600" b="1" dirty="0" smtClean="0">
                <a:solidFill>
                  <a:srgbClr val="0000FF"/>
                </a:solidFill>
              </a:rPr>
              <a:t>.</a:t>
            </a:r>
          </a:p>
          <a:p>
            <a:endParaRPr lang="ru-RU" sz="1400" b="1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Где сказки явью были, такого места на всем свете не найти</a:t>
            </a:r>
            <a:r>
              <a:rPr lang="ru-RU" sz="1600" b="1" dirty="0" smtClean="0">
                <a:solidFill>
                  <a:srgbClr val="0000FF"/>
                </a:solidFill>
              </a:rPr>
              <a:t>!</a:t>
            </a:r>
          </a:p>
          <a:p>
            <a:endParaRPr lang="ru-RU" sz="1600" b="1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Он в моем сердце вечно будет</a:t>
            </a:r>
            <a:r>
              <a:rPr lang="ru-RU" sz="1600" b="1" dirty="0" smtClean="0">
                <a:solidFill>
                  <a:srgbClr val="0000FF"/>
                </a:solidFill>
              </a:rPr>
              <a:t>!</a:t>
            </a:r>
          </a:p>
          <a:p>
            <a:endParaRPr lang="ru-RU" sz="1600" b="1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В душе своей я лишь с тобой</a:t>
            </a:r>
            <a:r>
              <a:rPr lang="ru-RU" sz="1600" b="1" dirty="0" smtClean="0">
                <a:solidFill>
                  <a:srgbClr val="0000FF"/>
                </a:solidFill>
              </a:rPr>
              <a:t>!</a:t>
            </a:r>
          </a:p>
          <a:p>
            <a:endParaRPr lang="ru-RU" sz="1600" b="1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Хоть я покинул край мне близкий, ты в памяти всегда со мной</a:t>
            </a:r>
            <a:r>
              <a:rPr lang="ru-RU" sz="1600" b="1" dirty="0" smtClean="0">
                <a:solidFill>
                  <a:srgbClr val="0000FF"/>
                </a:solidFill>
              </a:rPr>
              <a:t>!</a:t>
            </a:r>
          </a:p>
          <a:p>
            <a:endParaRPr lang="ru-RU" sz="1600" b="1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Я не забуду никогда, ведь ты мой дом моя судьба</a:t>
            </a:r>
            <a:r>
              <a:rPr lang="ru-RU" sz="1600" b="1" dirty="0" smtClean="0">
                <a:solidFill>
                  <a:srgbClr val="0000FF"/>
                </a:solidFill>
              </a:rPr>
              <a:t>.</a:t>
            </a:r>
          </a:p>
          <a:p>
            <a:endParaRPr lang="ru-RU" sz="1600" b="1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Хову-Аксы, где лес, что сказочным зовется</a:t>
            </a:r>
            <a:r>
              <a:rPr lang="ru-RU" sz="1600" b="1" dirty="0" smtClean="0">
                <a:solidFill>
                  <a:srgbClr val="0000FF"/>
                </a:solidFill>
              </a:rPr>
              <a:t>.</a:t>
            </a:r>
          </a:p>
          <a:p>
            <a:endParaRPr lang="ru-RU" sz="1600" b="1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Где реки горные с водою — чистая слеза</a:t>
            </a:r>
            <a:r>
              <a:rPr lang="ru-RU" sz="1600" b="1" dirty="0" smtClean="0">
                <a:solidFill>
                  <a:srgbClr val="0000FF"/>
                </a:solidFill>
              </a:rPr>
              <a:t>!</a:t>
            </a:r>
          </a:p>
          <a:p>
            <a:endParaRPr lang="ru-RU" sz="1600" b="1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Ты до сих пор мне часто снишься</a:t>
            </a:r>
            <a:r>
              <a:rPr lang="ru-RU" sz="1600" b="1" dirty="0" smtClean="0">
                <a:solidFill>
                  <a:srgbClr val="0000FF"/>
                </a:solidFill>
              </a:rPr>
              <a:t>.</a:t>
            </a:r>
          </a:p>
          <a:p>
            <a:endParaRPr lang="ru-RU" sz="1600" b="1" dirty="0">
              <a:solidFill>
                <a:srgbClr val="0000FF"/>
              </a:solidFill>
            </a:endParaRPr>
          </a:p>
          <a:p>
            <a:r>
              <a:rPr lang="ru-RU" sz="1600" b="1" dirty="0">
                <a:solidFill>
                  <a:srgbClr val="0000FF"/>
                </a:solidFill>
              </a:rPr>
              <a:t>Моя ты боль и гордость, счастливой юности года!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 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69269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</a:rPr>
              <a:t>Поедем, друг, в Хову-Аксы!</a:t>
            </a:r>
          </a:p>
          <a:p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</a:rPr>
              <a:t>                                                                                                           Ты не видал его красы:</a:t>
            </a:r>
          </a:p>
          <a:p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</a:rPr>
              <a:t>                                                                                                         Живою сказкой между скал,</a:t>
            </a:r>
          </a:p>
          <a:p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</a:rPr>
              <a:t>                                                                                                          высокий, светлый город встал!</a:t>
            </a:r>
          </a:p>
          <a:p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</a:rPr>
              <a:t>                                                                                                             Поедем, друг, в Хову-Аксы! </a:t>
            </a:r>
          </a:p>
          <a:p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</a:rPr>
              <a:t>                                                                                                            Работать не жалея сил,</a:t>
            </a:r>
          </a:p>
          <a:p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</a:rPr>
              <a:t>                                                                                                          велят нам, воля и мечта -</a:t>
            </a:r>
          </a:p>
          <a:p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</a:rPr>
              <a:t>                                                                                                        Чтобы краше сказки город встал!</a:t>
            </a:r>
          </a:p>
        </p:txBody>
      </p:sp>
      <p:pic>
        <p:nvPicPr>
          <p:cNvPr id="5" name="Picture 6" descr="0_72178_ff017afe_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829" y="260648"/>
            <a:ext cx="3970784" cy="24090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0_72173_8f11c3c2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815616"/>
            <a:ext cx="3888432" cy="30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1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>
                <a:solidFill>
                  <a:srgbClr val="FF0066"/>
                </a:solidFill>
                <a:latin typeface="Monotype Corsiva" pitchFamily="66" charset="0"/>
              </a:rPr>
              <a:t>Районный </a:t>
            </a:r>
            <a:r>
              <a:rPr lang="ru-RU" sz="2700" dirty="0">
                <a:solidFill>
                  <a:srgbClr val="FF0066"/>
                </a:solidFill>
                <a:latin typeface="Monotype Corsiva" pitchFamily="66" charset="0"/>
              </a:rPr>
              <a:t>центр поселок Хову-Аксы расположен в центральной части Чеди-Хольского кожууна. </a:t>
            </a:r>
            <a:br>
              <a:rPr lang="ru-RU" sz="2700" dirty="0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pic>
        <p:nvPicPr>
          <p:cNvPr id="5" name="Picture 6" descr="0_72155_11c75643_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196752"/>
            <a:ext cx="8856984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9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329</TotalTime>
  <Words>385</Words>
  <Application>Microsoft Office PowerPoint</Application>
  <PresentationFormat>Экран (4:3)</PresentationFormat>
  <Paragraphs>116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Открытая</vt:lpstr>
      <vt:lpstr>Точечный рисунок</vt:lpstr>
      <vt:lpstr>Презентация PowerPoint</vt:lpstr>
      <vt:lpstr>Презентация PowerPoint</vt:lpstr>
      <vt:lpstr>В составе Чеди-Хольского района 6 территориально-административных центров </vt:lpstr>
      <vt:lpstr>Презентация PowerPoint</vt:lpstr>
      <vt:lpstr>Рельеф Чеди-Хольского кожууна</vt:lpstr>
      <vt:lpstr>По территории Чеди-Хольского района протекают река Элегест</vt:lpstr>
      <vt:lpstr>Презентация PowerPoint</vt:lpstr>
      <vt:lpstr>Презентация PowerPoint</vt:lpstr>
      <vt:lpstr>  Районный центр поселок Хову-Аксы расположен в центральной части Чеди-Хольского кожууна.   </vt:lpstr>
      <vt:lpstr> Хову-Аксы – поселок металлургов и горняков. Основан в 1953 г, чуть севернее реки Элегест, в красивом месте у высоких скал.  Местный металлургический комбинат в советское время был главней достопримечательностью и гордостью Тувы.  </vt:lpstr>
      <vt:lpstr> Кыргыс Хойтпак-оол   первооткрыватель Тувакобалтьта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МОУ СОШ с.Хову-Аксы С 1967 года – это уже большое четырехэтажное здание в центре поселка</vt:lpstr>
      <vt:lpstr>Презентация PowerPoint</vt:lpstr>
      <vt:lpstr>Детский сад «Солнышко» Год открытия - 1978г.  </vt:lpstr>
      <vt:lpstr>  Детский сад «Дюймовочка» Открылся в  1973 году.  </vt:lpstr>
      <vt:lpstr>  Детская школа искусств Открылась в 1964г.  </vt:lpstr>
      <vt:lpstr>  Дом культуры «Танды-Уула» Год открытия: 1958 г.  </vt:lpstr>
      <vt:lpstr> Центральная районная больница Год открытия: 1948-1952 гг.  </vt:lpstr>
      <vt:lpstr>Легенды Чеди-Холя </vt:lpstr>
      <vt:lpstr>Поклон прапрапрадеду </vt:lpstr>
      <vt:lpstr>В сердце могая </vt:lpstr>
      <vt:lpstr>Аржаан Хурегечи </vt:lpstr>
      <vt:lpstr>Пока живет память... </vt:lpstr>
      <vt:lpstr>Доржу-Холь (Белое озеро)</vt:lpstr>
      <vt:lpstr>Озеро Каък</vt:lpstr>
      <vt:lpstr>Республиканский конкурс молодых исполнителей эстрадной песни «Хову-Аксы»</vt:lpstr>
      <vt:lpstr>Андрей Монгуш</vt:lpstr>
      <vt:lpstr>Сайдаш Монгуш</vt:lpstr>
      <vt:lpstr> Эльвира Докулак уроженка с.Чал-Кежиг Чеди-Хольского кожууна  </vt:lpstr>
      <vt:lpstr>Стас Ириль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chola</dc:creator>
  <cp:lastModifiedBy>chola</cp:lastModifiedBy>
  <cp:revision>42</cp:revision>
  <dcterms:created xsi:type="dcterms:W3CDTF">2014-02-12T06:46:50Z</dcterms:created>
  <dcterms:modified xsi:type="dcterms:W3CDTF">2014-02-13T06:49:03Z</dcterms:modified>
</cp:coreProperties>
</file>