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A89E-36CF-4A87-869E-D5D508C30972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CC-07C0-4933-8440-5B0D42BC4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40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A89E-36CF-4A87-869E-D5D508C30972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CC-07C0-4933-8440-5B0D42BC4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5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A89E-36CF-4A87-869E-D5D508C30972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CC-07C0-4933-8440-5B0D42BC4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A89E-36CF-4A87-869E-D5D508C30972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CC-07C0-4933-8440-5B0D42BC4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4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A89E-36CF-4A87-869E-D5D508C30972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CC-07C0-4933-8440-5B0D42BC4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2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A89E-36CF-4A87-869E-D5D508C30972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CC-07C0-4933-8440-5B0D42BC4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A89E-36CF-4A87-869E-D5D508C30972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CC-07C0-4933-8440-5B0D42BC4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9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A89E-36CF-4A87-869E-D5D508C30972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CC-07C0-4933-8440-5B0D42BC4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90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A89E-36CF-4A87-869E-D5D508C30972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CC-07C0-4933-8440-5B0D42BC4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37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A89E-36CF-4A87-869E-D5D508C30972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CC-07C0-4933-8440-5B0D42BC4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97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A89E-36CF-4A87-869E-D5D508C30972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6ACC-07C0-4933-8440-5B0D42BC4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7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8A89E-36CF-4A87-869E-D5D508C30972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6ACC-07C0-4933-8440-5B0D42BC4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08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5%D0%BB%D1%8B%D0%B9_%D0%BA%D0%B0%D0%BC%D0%B5%D0%BD%D1%8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1%D0%BE%D0%B3%D0%BE%D0%BB%D1%8E%D0%B1%D0%BE%D0%B2%D0%BE_(%D0%92%D0%BB%D0%B0%D0%B4%D0%B8%D0%BC%D0%B8%D1%80%D1%81%D0%BA%D0%B0%D1%8F_%D0%BE%D0%B1%D0%BB%D0%B0%D1%81%D1%82%D1%8C)" TargetMode="External"/><Relationship Id="rId5" Type="http://schemas.openxmlformats.org/officeDocument/2006/relationships/hyperlink" Target="http://ru.wikipedia.org/wiki/%D0%92%D0%BB%D0%B0%D0%B4%D0%B8%D0%BC%D0%B8%D1%80%D1%81%D0%BA%D0%B0%D1%8F_%D0%BE%D0%B1%D0%BB%D0%B0%D1%81%D1%82%D1%8C" TargetMode="External"/><Relationship Id="rId4" Type="http://schemas.openxmlformats.org/officeDocument/2006/relationships/hyperlink" Target="http://ru.wikipedia.org/wiki/%D0%9F%D1%80%D0%B0%D0%B2%D0%BE%D1%81%D0%BB%D0%B0%D0%B2%D0%BD%D1%8B%D0%B9_%D1%85%D1%80%D0%B0%D0%BC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1%80%D0%B5%D0%B2%D0%BD%D0%B5%D0%B3%D1%80%D0%B5%D1%87%D0%B5%D1%81%D0%BA%D0%B8%D0%B9_%D1%8F%D0%B7%D1%8B%D0%BA" TargetMode="External"/><Relationship Id="rId3" Type="http://schemas.openxmlformats.org/officeDocument/2006/relationships/hyperlink" Target="http://ru.wiktionary.org/wiki/%D0%BA%D0%BE%D0%BB%D0%BE%D0%BD%D0%BD%D0%B0" TargetMode="External"/><Relationship Id="rId7" Type="http://schemas.openxmlformats.org/officeDocument/2006/relationships/hyperlink" Target="http://ru.wiktionary.org/wiki/%D1%85%D1%80%D0%B0%D0%BC" TargetMode="External"/><Relationship Id="rId12" Type="http://schemas.openxmlformats.org/officeDocument/2006/relationships/image" Target="../media/image6.jpeg"/><Relationship Id="rId2" Type="http://schemas.openxmlformats.org/officeDocument/2006/relationships/hyperlink" Target="http://ru.wiktionary.org/wiki/%D0%B1%D0%B0%D1%88%D0%BD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tionary.org/wiki/%D1%81%D0%BE%D0%B1%D0%BE%D1%80" TargetMode="External"/><Relationship Id="rId11" Type="http://schemas.openxmlformats.org/officeDocument/2006/relationships/hyperlink" Target="http://ru.wikipedia.org/wiki/%D0%9A%D0%BE%D0%BD%D1%85%D0%B0" TargetMode="External"/><Relationship Id="rId5" Type="http://schemas.openxmlformats.org/officeDocument/2006/relationships/hyperlink" Target="http://ru.wiktionary.org/wiki/%D0%BA%D1%83%D0%BF%D0%BE%D0%BB" TargetMode="External"/><Relationship Id="rId10" Type="http://schemas.openxmlformats.org/officeDocument/2006/relationships/hyperlink" Target="http://ru.wikipedia.org/wiki/%D0%9B%D0%B0%D1%82%D0%B8%D0%BD%D1%81%D0%BA%D0%B8%D0%B9_%D1%8F%D0%B7%D1%8B%D0%BA" TargetMode="External"/><Relationship Id="rId4" Type="http://schemas.openxmlformats.org/officeDocument/2006/relationships/hyperlink" Target="http://ru.wiktionary.org/wiki/%D1%81%D0%BE%D0%BE%D1%80%D1%83%D0%B6%D0%B5%D0%BD%D0%B8%D0%B5" TargetMode="External"/><Relationship Id="rId9" Type="http://schemas.openxmlformats.org/officeDocument/2006/relationships/hyperlink" Target="http://ru.wikipedia.org/wiki/%D0%A0%D0%BE%D0%B4%D0%B8%D1%82%D0%B5%D0%BB%D1%8C%D0%BD%D1%8B%D0%B9_%D0%BF%D0%B0%D0%B4%D0%B5%D0%B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ru.wikipedia.org/wiki/%D0%9E%D1%80%D0%B5%D0%BB_(%D0%BF%D1%82%D0%B8%D1%86%D0%B0)" TargetMode="External"/><Relationship Id="rId4" Type="http://schemas.openxmlformats.org/officeDocument/2006/relationships/hyperlink" Target="http://ru.wikipedia.org/wiki/%D0%9B%D0%B5%D0%B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32040" y="1551082"/>
            <a:ext cx="4032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Описание памятника культуры.</a:t>
            </a:r>
          </a:p>
          <a:p>
            <a:r>
              <a:rPr lang="ru-RU" sz="3600" b="1" dirty="0" err="1" smtClean="0"/>
              <a:t>Це́рковь</a:t>
            </a:r>
            <a:r>
              <a:rPr lang="ru-RU" sz="3600" b="1" dirty="0" smtClean="0"/>
              <a:t> Покрова́ на Нерли́</a:t>
            </a:r>
          </a:p>
          <a:p>
            <a:endParaRPr lang="ru-RU" dirty="0"/>
          </a:p>
        </p:txBody>
      </p:sp>
      <p:pic>
        <p:nvPicPr>
          <p:cNvPr id="7" name="Picture 9" descr="http://img1.liveinternet.ru/images/attach/c/5/86/812/86812973_3996605_Cerkov_Pokrova_na_Ner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1177"/>
            <a:ext cx="4608513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7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http://www.worldtemples.ru/images/stories/images2/3%20xram%20pokrova%20na%20nerli%2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1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197475" y="2428875"/>
            <a:ext cx="388302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000">
                <a:cs typeface="Times New Roman" pitchFamily="18" charset="0"/>
              </a:rPr>
              <a:t>Церковь Покрова на Нерли</a:t>
            </a:r>
          </a:p>
          <a:p>
            <a:pPr algn="just"/>
            <a:r>
              <a:rPr lang="ru-RU" altLang="ru-RU" sz="2000">
                <a:cs typeface="Times New Roman" pitchFamily="18" charset="0"/>
              </a:rPr>
              <a:t> сравнивают с невестой, </a:t>
            </a:r>
          </a:p>
          <a:p>
            <a:pPr algn="just"/>
            <a:r>
              <a:rPr lang="ru-RU" altLang="ru-RU" sz="2000">
                <a:cs typeface="Times New Roman" pitchFamily="18" charset="0"/>
              </a:rPr>
              <a:t>называют вершиной </a:t>
            </a:r>
          </a:p>
          <a:p>
            <a:pPr algn="just"/>
            <a:r>
              <a:rPr lang="ru-RU" altLang="ru-RU" sz="2000">
                <a:cs typeface="Times New Roman" pitchFamily="18" charset="0"/>
              </a:rPr>
              <a:t>творчества владимирских</a:t>
            </a:r>
          </a:p>
          <a:p>
            <a:pPr algn="just"/>
            <a:r>
              <a:rPr lang="ru-RU" altLang="ru-RU" sz="2000">
                <a:cs typeface="Times New Roman" pitchFamily="18" charset="0"/>
              </a:rPr>
              <a:t> мастеров, самым лирическим </a:t>
            </a:r>
          </a:p>
          <a:p>
            <a:pPr algn="just"/>
            <a:r>
              <a:rPr lang="ru-RU" altLang="ru-RU" sz="2000">
                <a:cs typeface="Times New Roman" pitchFamily="18" charset="0"/>
              </a:rPr>
              <a:t>шедевром  во всей русской</a:t>
            </a:r>
          </a:p>
          <a:p>
            <a:pPr algn="just"/>
            <a:r>
              <a:rPr lang="ru-RU" altLang="ru-RU" sz="2000">
                <a:cs typeface="Times New Roman" pitchFamily="18" charset="0"/>
              </a:rPr>
              <a:t> архитектуре. </a:t>
            </a:r>
          </a:p>
          <a:p>
            <a:pPr algn="just"/>
            <a:r>
              <a:rPr lang="ru-RU" altLang="ru-RU" sz="2000">
                <a:cs typeface="Times New Roman" pitchFamily="18" charset="0"/>
              </a:rPr>
              <a:t>Этот белокаменный храм </a:t>
            </a:r>
          </a:p>
          <a:p>
            <a:pPr algn="just"/>
            <a:r>
              <a:rPr lang="ru-RU" altLang="ru-RU" sz="2000">
                <a:cs typeface="Times New Roman" pitchFamily="18" charset="0"/>
              </a:rPr>
              <a:t>удивительно гармонично </a:t>
            </a:r>
          </a:p>
          <a:p>
            <a:pPr algn="just"/>
            <a:r>
              <a:rPr lang="ru-RU" altLang="ru-RU" sz="2000">
                <a:cs typeface="Times New Roman" pitchFamily="18" charset="0"/>
              </a:rPr>
              <a:t>сочетается с окружающим</a:t>
            </a:r>
          </a:p>
          <a:p>
            <a:pPr algn="just"/>
            <a:r>
              <a:rPr lang="ru-RU" altLang="ru-RU" sz="2000">
                <a:cs typeface="Times New Roman" pitchFamily="18" charset="0"/>
              </a:rPr>
              <a:t> пейзажем.</a:t>
            </a:r>
            <a:endParaRPr lang="ru-RU" altLang="ru-RU" sz="2000"/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5214938" y="6429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Храм возвышается среди</a:t>
            </a:r>
          </a:p>
          <a:p>
            <a:pPr eaLnBrk="1" hangingPunct="1"/>
            <a:r>
              <a:rPr lang="ru-RU" altLang="ru-RU" b="1"/>
              <a:t> волн, как белоснежный лебедь. 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7101898"/>
      </p:ext>
    </p:extLst>
  </p:cSld>
  <p:clrMapOvr>
    <a:masterClrMapping/>
  </p:clrMapOvr>
  <p:transition advTm="2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чинение по картине: Герасимов - &quot;Церковь Покрова на Нерли&quot;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5" y="548680"/>
            <a:ext cx="85725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4797152"/>
            <a:ext cx="4605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С.В. Герасимов «Церковь Покрова на Нерли»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8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846" y="476672"/>
            <a:ext cx="8856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Герасимов </a:t>
            </a:r>
            <a:r>
              <a:rPr lang="ru-RU" sz="2000" dirty="0"/>
              <a:t>изобразил храм летом, окруженный зеленью листвы, синевой воды и лазурным небом. Церковь стоит вдалеке, но видна каждая ее деталь: и белокаменная резьба, и рельефы на фасаде. Удивительно точно воспроизведены Герасимовым пропорции храма, заданные ему русскими зодчими. Если Дмитриевский собор в городе Владимире нередко сравнивают с чудо-богатырем, то храм Покрова на реке </a:t>
            </a:r>
            <a:r>
              <a:rPr lang="ru-RU" sz="2000" dirty="0" smtClean="0"/>
              <a:t>Нерли </a:t>
            </a:r>
            <a:r>
              <a:rPr lang="ru-RU" sz="2000" dirty="0"/>
              <a:t>сравним с белоснежной лебедушкой, одиноко плывущей по реке. Купол церкви на картине даже как-то подался вперед, как будто лебедь, вытянув шею, пытается заглянуть за горизонт.</a:t>
            </a:r>
          </a:p>
          <a:p>
            <a:r>
              <a:rPr lang="ru-RU" sz="2000" dirty="0"/>
              <a:t>Казалось бы, ничего особенного в этой церкви. Старая постройка, каких немало на Руси. Есть и выше, и краше, богаче украшенные. Но что-то неуловимо родное и трогательное видится в этой старинной церкви. Может быть, само место такое – «</a:t>
            </a:r>
            <a:r>
              <a:rPr lang="ru-RU" sz="2000" dirty="0" err="1"/>
              <a:t>намоленное</a:t>
            </a:r>
            <a:r>
              <a:rPr lang="ru-RU" sz="2000" dirty="0"/>
              <a:t>». Может быть, зодчие смогли не просто построить церковь, а вдохнуть в нее жизнь, душу. Не одно поколение пыталось открыть секрет этого скромного обаяния. А тайны-то и нет: каждый видит в соборе частичку своей родины, большой и малой. Такой же скромной, но величественной.</a:t>
            </a:r>
          </a:p>
        </p:txBody>
      </p:sp>
    </p:spTree>
    <p:extLst>
      <p:ext uri="{BB962C8B-B14F-4D97-AF65-F5344CB8AC3E}">
        <p14:creationId xmlns:p14="http://schemas.microsoft.com/office/powerpoint/2010/main" val="37863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С.А. Баулин. «Храм Покрова на Нерл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4104456" cy="583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8048" y="6237312"/>
            <a:ext cx="4011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С.А. Баулин. «Храм Покрова на Нерли»</a:t>
            </a:r>
          </a:p>
        </p:txBody>
      </p:sp>
    </p:spTree>
    <p:extLst>
      <p:ext uri="{BB962C8B-B14F-4D97-AF65-F5344CB8AC3E}">
        <p14:creationId xmlns:p14="http://schemas.microsoft.com/office/powerpoint/2010/main" val="39813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Церковь Покрова на Нерли, как магнит, тянет к себе художников, фотографов и просто ценителей прекрасного. Ее рисуют и фотографируют со всех сторон, ее безупречные формы вызывают восхищение у каждого, кто видел ее. Картина с похожим названием есть и у художника </a:t>
            </a:r>
            <a:r>
              <a:rPr lang="ru-RU" sz="2000" dirty="0" err="1"/>
              <a:t>С.А.Баулина</a:t>
            </a:r>
            <a:r>
              <a:rPr lang="ru-RU" sz="2000" dirty="0"/>
              <a:t>. Он тоже не смог устоять пред красотой православного храма, оставив его изображение на холсте. И нет необходимости сравнивать эти картины друг с другом. Ведь оба полотна поют песнь его грации и величавости.</a:t>
            </a:r>
          </a:p>
        </p:txBody>
      </p:sp>
    </p:spTree>
    <p:extLst>
      <p:ext uri="{BB962C8B-B14F-4D97-AF65-F5344CB8AC3E}">
        <p14:creationId xmlns:p14="http://schemas.microsoft.com/office/powerpoint/2010/main" val="20463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42875" y="0"/>
            <a:ext cx="90011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>
                <a:solidFill>
                  <a:schemeClr val="bg1"/>
                </a:solidFill>
                <a:cs typeface="Times New Roman" pitchFamily="18" charset="0"/>
              </a:rPr>
              <a:t>ПЛАН</a:t>
            </a:r>
            <a:r>
              <a:rPr lang="ru-RU" altLang="ru-RU" sz="2400">
                <a:cs typeface="Times New Roman" pitchFamily="18" charset="0"/>
              </a:rPr>
              <a:t> </a:t>
            </a:r>
          </a:p>
          <a:p>
            <a:pPr algn="just"/>
            <a:r>
              <a:rPr lang="en-US" altLang="ru-RU" sz="2400">
                <a:cs typeface="Times New Roman" pitchFamily="18" charset="0"/>
              </a:rPr>
              <a:t>I</a:t>
            </a:r>
            <a:r>
              <a:rPr lang="ru-RU" altLang="ru-RU" sz="2400">
                <a:cs typeface="Times New Roman" pitchFamily="18" charset="0"/>
              </a:rPr>
              <a:t>. Храм Покрова на Нерли – величайший памятник древнерусской архитектуры.</a:t>
            </a:r>
            <a:endParaRPr lang="ru-RU" altLang="ru-RU" sz="2400"/>
          </a:p>
          <a:p>
            <a:pPr algn="just"/>
            <a:r>
              <a:rPr lang="en-US" altLang="ru-RU" sz="2400">
                <a:cs typeface="Times New Roman" pitchFamily="18" charset="0"/>
              </a:rPr>
              <a:t>II</a:t>
            </a:r>
            <a:r>
              <a:rPr lang="ru-RU" altLang="ru-RU" sz="2400">
                <a:cs typeface="Times New Roman" pitchFamily="18" charset="0"/>
              </a:rPr>
              <a:t>. «Белая лебедь русской архитектуры»:</a:t>
            </a:r>
            <a:endParaRPr lang="ru-RU" altLang="ru-RU" sz="2400"/>
          </a:p>
          <a:p>
            <a:pPr algn="just"/>
            <a:r>
              <a:rPr lang="ru-RU" altLang="ru-RU" sz="2400">
                <a:cs typeface="Times New Roman" pitchFamily="18" charset="0"/>
              </a:rPr>
              <a:t>1) общее впечатление;</a:t>
            </a:r>
            <a:endParaRPr lang="ru-RU" altLang="ru-RU" sz="2400"/>
          </a:p>
          <a:p>
            <a:pPr algn="just"/>
            <a:r>
              <a:rPr lang="ru-RU" altLang="ru-RU" sz="2400">
                <a:cs typeface="Times New Roman" pitchFamily="18" charset="0"/>
              </a:rPr>
              <a:t>2) место расположения храма;</a:t>
            </a:r>
            <a:endParaRPr lang="ru-RU" altLang="ru-RU" sz="2400"/>
          </a:p>
          <a:p>
            <a:pPr algn="just"/>
            <a:r>
              <a:rPr lang="ru-RU" altLang="ru-RU" sz="2400">
                <a:cs typeface="Times New Roman" pitchFamily="18" charset="0"/>
              </a:rPr>
              <a:t>3) архитектурные особенности.</a:t>
            </a:r>
          </a:p>
          <a:p>
            <a:pPr algn="just"/>
            <a:r>
              <a:rPr lang="en-US" altLang="ru-RU" sz="2400">
                <a:cs typeface="Times New Roman" pitchFamily="18" charset="0"/>
              </a:rPr>
              <a:t>III</a:t>
            </a:r>
            <a:r>
              <a:rPr lang="ru-RU" altLang="ru-RU" sz="2400">
                <a:cs typeface="Times New Roman" pitchFamily="18" charset="0"/>
              </a:rPr>
              <a:t>. Ваше отношение к этому памятнику культуры.</a:t>
            </a:r>
            <a:endParaRPr lang="ru-RU" altLang="ru-RU" sz="2400"/>
          </a:p>
          <a:p>
            <a:pPr algn="just"/>
            <a:endParaRPr lang="ru-RU" altLang="ru-RU" sz="2400"/>
          </a:p>
        </p:txBody>
      </p:sp>
      <p:pic>
        <p:nvPicPr>
          <p:cNvPr id="15363" name="Picture 4" descr="http://airpano.ru/files/pokrov_na_nerli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071813"/>
            <a:ext cx="8643937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7312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8262" y="2830557"/>
            <a:ext cx="378161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Храм твой, Господи, в небесах</a:t>
            </a:r>
          </a:p>
          <a:p>
            <a:r>
              <a:rPr lang="ru-RU" sz="2000" b="1" dirty="0" smtClean="0"/>
              <a:t>Но земля твоя тоже Твой приют.</a:t>
            </a:r>
          </a:p>
          <a:p>
            <a:r>
              <a:rPr lang="ru-RU" sz="2000" b="1" dirty="0" smtClean="0"/>
              <a:t>Расцветают липы в лесах, </a:t>
            </a:r>
          </a:p>
          <a:p>
            <a:r>
              <a:rPr lang="ru-RU" sz="2000" b="1" dirty="0" smtClean="0"/>
              <a:t>И на липах птицы поют.</a:t>
            </a:r>
          </a:p>
          <a:p>
            <a:r>
              <a:rPr lang="ru-RU" sz="2000" b="1" dirty="0" smtClean="0"/>
              <a:t>Точно благовест Твой , весна</a:t>
            </a:r>
          </a:p>
          <a:p>
            <a:r>
              <a:rPr lang="ru-RU" sz="2000" b="1" dirty="0" smtClean="0"/>
              <a:t>По веселым идет полям,</a:t>
            </a:r>
          </a:p>
          <a:p>
            <a:r>
              <a:rPr lang="ru-RU" sz="2000" b="1" dirty="0" smtClean="0"/>
              <a:t>А весною на крыльях сна</a:t>
            </a:r>
          </a:p>
          <a:p>
            <a:r>
              <a:rPr lang="ru-RU" sz="2000" b="1" dirty="0" smtClean="0"/>
              <a:t>Прилетают ангелы к нам.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</a:t>
            </a:r>
            <a:r>
              <a:rPr lang="ru-RU" sz="2000" b="1" dirty="0" err="1" smtClean="0"/>
              <a:t>Н.Гумилев</a:t>
            </a:r>
            <a:endParaRPr lang="ru-RU" sz="2000" b="1" dirty="0"/>
          </a:p>
        </p:txBody>
      </p:sp>
      <p:pic>
        <p:nvPicPr>
          <p:cNvPr id="3" name="Picture 11" descr="http://www.viesturdarzs.lv/assets/images/Russia/cerkov-pokrova-na-nerli--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523875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8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reefrog.ru/images/remote/http--treefrog.ru-images-phocagallery-images-places-vladimir-obl-bogolubovo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14313" y="5000625"/>
            <a:ext cx="89296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Архитекторы всего мира называют церковь Покрова на Нерли «самым красивым храмом России» </a:t>
            </a:r>
          </a:p>
        </p:txBody>
      </p:sp>
    </p:spTree>
    <p:extLst>
      <p:ext uri="{BB962C8B-B14F-4D97-AF65-F5344CB8AC3E}">
        <p14:creationId xmlns:p14="http://schemas.microsoft.com/office/powerpoint/2010/main" val="9468719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Андрей Боголюбский (около 1111 — 1174г.г) - князь Владимиро-суздальский с 1157г, сын Юрия Долгорукого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2" y="188640"/>
            <a:ext cx="3500437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8029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 smtClean="0"/>
              <a:t>Андрей </a:t>
            </a:r>
            <a:r>
              <a:rPr lang="ru-RU" altLang="ru-RU" dirty="0" err="1" smtClean="0"/>
              <a:t>Боголюбский</a:t>
            </a:r>
            <a:r>
              <a:rPr lang="ru-RU" altLang="ru-RU" dirty="0" smtClean="0"/>
              <a:t> (около 1111 — 1174г.г) - князь Владимиро-суздальский с 1157г, сын Юрия Долгорукого</a:t>
            </a:r>
            <a:endParaRPr lang="ru-RU" alt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3631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Этот храм, выстроенный в XII веке при Владимирском князе Андрее </a:t>
            </a:r>
            <a:r>
              <a:rPr lang="ru-RU" dirty="0" err="1"/>
              <a:t>Боголюбском</a:t>
            </a:r>
            <a:r>
              <a:rPr lang="ru-RU" dirty="0"/>
              <a:t>, имеет интересную историю. Вернувшись из военного похода в Болгарию, </a:t>
            </a:r>
            <a:r>
              <a:rPr lang="ru-RU" dirty="0" err="1"/>
              <a:t>Боголюбский</a:t>
            </a:r>
            <a:r>
              <a:rPr lang="ru-RU" dirty="0"/>
              <a:t> приказал выстроить храм в часть своей победы. Но был у князя и еще один повод: возведение храма предполагалось в память о погибшем сыне Изяславе. По некоторым данным, </a:t>
            </a:r>
            <a:r>
              <a:rPr lang="ru-RU" dirty="0" err="1"/>
              <a:t>Боголюбский</a:t>
            </a:r>
            <a:r>
              <a:rPr lang="ru-RU" dirty="0"/>
              <a:t> сам указал место, где надо возвести храм. В те времена церкви строились за 3-4 сезона, а эту возвели всего за одно лето «и обитель монашествующим при ней </a:t>
            </a:r>
            <a:r>
              <a:rPr lang="ru-RU" dirty="0" err="1"/>
              <a:t>содела</a:t>
            </a:r>
            <a:r>
              <a:rPr lang="ru-RU" dirty="0"/>
              <a:t>», то есть, кроме церкви, были построены обители для монахов.</a:t>
            </a:r>
          </a:p>
        </p:txBody>
      </p:sp>
    </p:spTree>
    <p:extLst>
      <p:ext uri="{BB962C8B-B14F-4D97-AF65-F5344CB8AC3E}">
        <p14:creationId xmlns:p14="http://schemas.microsoft.com/office/powerpoint/2010/main" val="26134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dirty="0" smtClean="0"/>
              <a:t>Белокаменная церковь расположена на живописном лугу в месте, где река Нерль впадает в </a:t>
            </a:r>
            <a:r>
              <a:rPr lang="ru-RU" altLang="ru-RU" sz="2000" dirty="0" err="1" smtClean="0"/>
              <a:t>Клязьму</a:t>
            </a:r>
            <a:r>
              <a:rPr lang="ru-RU" altLang="ru-RU" sz="2000" dirty="0" smtClean="0"/>
              <a:t>. </a:t>
            </a:r>
            <a:endParaRPr lang="ru-RU" alt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2204" y="142032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dirty="0" smtClean="0"/>
              <a:t>Каждую весну разливается широкое половодье.</a:t>
            </a:r>
            <a:endParaRPr lang="ru-RU" alt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7545" y="220486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dirty="0" smtClean="0"/>
              <a:t>Специально под храм было сооружено высокое основание - искусственный холм из глины и булыжного камня, в котором были заложены фундаменты будущей постройки. Снаружи этот холм был облицован белокаменными плитами.</a:t>
            </a:r>
            <a:endParaRPr lang="ru-RU" altLang="ru-RU" sz="2000" dirty="0"/>
          </a:p>
        </p:txBody>
      </p:sp>
      <p:pic>
        <p:nvPicPr>
          <p:cNvPr id="5" name="Picture 6" descr="http://www.proza.ru/pics/2012/05/22/1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42" y="347489"/>
            <a:ext cx="37861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7984" y="429309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hlinkClick r:id="rId3" tooltip="Белый камень"/>
              </a:rPr>
              <a:t>Белокаменный</a:t>
            </a:r>
            <a:r>
              <a:rPr lang="ru-RU" sz="2000" dirty="0"/>
              <a:t> </a:t>
            </a:r>
            <a:r>
              <a:rPr lang="ru-RU" sz="2000" dirty="0">
                <a:hlinkClick r:id="rId4" tooltip="Православный храм"/>
              </a:rPr>
              <a:t>храм</a:t>
            </a:r>
            <a:r>
              <a:rPr lang="ru-RU" sz="2000" dirty="0"/>
              <a:t> во </a:t>
            </a:r>
            <a:r>
              <a:rPr lang="ru-RU" sz="2000" dirty="0">
                <a:hlinkClick r:id="rId5" tooltip="Владимирская область"/>
              </a:rPr>
              <a:t>Владимирской области</a:t>
            </a:r>
            <a:r>
              <a:rPr lang="ru-RU" sz="2000" dirty="0"/>
              <a:t> России, в полутора километрах от </a:t>
            </a:r>
            <a:r>
              <a:rPr lang="ru-RU" sz="2000" dirty="0">
                <a:hlinkClick r:id="rId6" tooltip="Боголюбово (Владимирская область)"/>
              </a:rPr>
              <a:t>Боголюбова</a:t>
            </a:r>
            <a:r>
              <a:rPr lang="ru-RU" sz="2000" dirty="0"/>
              <a:t>, выдающийся памятник зодчества владимиро-суздальской школы.</a:t>
            </a:r>
          </a:p>
        </p:txBody>
      </p:sp>
    </p:spTree>
    <p:extLst>
      <p:ext uri="{BB962C8B-B14F-4D97-AF65-F5344CB8AC3E}">
        <p14:creationId xmlns:p14="http://schemas.microsoft.com/office/powerpoint/2010/main" val="28748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14313" y="642938"/>
            <a:ext cx="87153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/>
              <a:t>По своей архитектурной конструкции храм чрезвычайно прост. Это типичный для древнерусского зодчества </a:t>
            </a:r>
            <a:r>
              <a:rPr lang="ru-RU" altLang="ru-RU" sz="3200">
                <a:solidFill>
                  <a:srgbClr val="C00000"/>
                </a:solidFill>
              </a:rPr>
              <a:t>четырёхстолпный, одноглавый, трёхапсидный храм</a:t>
            </a:r>
            <a:r>
              <a:rPr lang="ru-RU" altLang="ru-RU" sz="3200">
                <a:solidFill>
                  <a:srgbClr val="FFC000"/>
                </a:solidFill>
              </a:rPr>
              <a:t>.</a:t>
            </a:r>
            <a:endParaRPr lang="ru-RU" altLang="ru-RU" sz="3200"/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85750" y="4214813"/>
            <a:ext cx="5857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СТОЛП - высокая </a:t>
            </a:r>
            <a:r>
              <a:rPr lang="ru-RU" altLang="ru-RU">
                <a:hlinkClick r:id="rId2" tooltip="башня"/>
              </a:rPr>
              <a:t>башня</a:t>
            </a:r>
            <a:r>
              <a:rPr lang="ru-RU" altLang="ru-RU"/>
              <a:t>, </a:t>
            </a:r>
            <a:r>
              <a:rPr lang="ru-RU" altLang="ru-RU">
                <a:hlinkClick r:id="rId3" tooltip="колонна"/>
              </a:rPr>
              <a:t>колонна</a:t>
            </a:r>
            <a:r>
              <a:rPr lang="ru-RU" altLang="ru-RU"/>
              <a:t>, а также любое башнеобразное </a:t>
            </a:r>
            <a:r>
              <a:rPr lang="ru-RU" altLang="ru-RU" u="sng">
                <a:hlinkClick r:id="rId4" tooltip="сооружение"/>
              </a:rPr>
              <a:t>сооружение</a:t>
            </a:r>
            <a:r>
              <a:rPr lang="ru-RU" altLang="ru-RU"/>
              <a:t> </a:t>
            </a: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214313" y="5143500"/>
            <a:ext cx="7500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  <a:hlinkClick r:id="rId5" tooltip="купол"/>
              </a:rPr>
              <a:t>ГЛАВА</a:t>
            </a:r>
            <a:r>
              <a:rPr lang="ru-RU" altLang="ru-RU" b="1">
                <a:hlinkClick r:id="rId5" tooltip="купол"/>
              </a:rPr>
              <a:t> -</a:t>
            </a:r>
            <a:r>
              <a:rPr lang="ru-RU" altLang="ru-RU">
                <a:hlinkClick r:id="rId5" tooltip="купол"/>
              </a:rPr>
              <a:t> купол</a:t>
            </a:r>
            <a:r>
              <a:rPr lang="ru-RU" altLang="ru-RU"/>
              <a:t> </a:t>
            </a:r>
            <a:r>
              <a:rPr lang="ru-RU" altLang="ru-RU">
                <a:hlinkClick r:id="rId6" tooltip="собор"/>
              </a:rPr>
              <a:t>собора</a:t>
            </a:r>
            <a:r>
              <a:rPr lang="ru-RU" altLang="ru-RU"/>
              <a:t>, </a:t>
            </a:r>
            <a:r>
              <a:rPr lang="ru-RU" altLang="ru-RU">
                <a:hlinkClick r:id="rId7" tooltip="храм"/>
              </a:rPr>
              <a:t>храма</a:t>
            </a:r>
            <a:r>
              <a:rPr lang="ru-RU" altLang="ru-RU"/>
              <a:t> и т. п. в форме шлема или луковицы</a:t>
            </a: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285750" y="5643563"/>
            <a:ext cx="8358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Апси́да</a:t>
            </a:r>
            <a:r>
              <a:rPr lang="ru-RU" altLang="ru-RU"/>
              <a:t> (от </a:t>
            </a:r>
            <a:r>
              <a:rPr lang="ru-RU" altLang="ru-RU">
                <a:hlinkClick r:id="rId8" tooltip="Древнегреческий язык"/>
              </a:rPr>
              <a:t>др.-греч.</a:t>
            </a:r>
            <a:r>
              <a:rPr lang="ru-RU" altLang="ru-RU"/>
              <a:t> ἁψίς, </a:t>
            </a:r>
            <a:r>
              <a:rPr lang="ru-RU" altLang="ru-RU">
                <a:hlinkClick r:id="rId9" tooltip="Родительный падеж"/>
              </a:rPr>
              <a:t>род. падеж</a:t>
            </a:r>
            <a:r>
              <a:rPr lang="ru-RU" altLang="ru-RU"/>
              <a:t> ἁψῖδος — свод), </a:t>
            </a:r>
            <a:r>
              <a:rPr lang="ru-RU" altLang="ru-RU" b="1"/>
              <a:t>абси́да</a:t>
            </a:r>
            <a:r>
              <a:rPr lang="ru-RU" altLang="ru-RU"/>
              <a:t> (</a:t>
            </a:r>
            <a:r>
              <a:rPr lang="ru-RU" altLang="ru-RU">
                <a:hlinkClick r:id="rId10" tooltip="Латинский язык"/>
              </a:rPr>
              <a:t>лат.</a:t>
            </a:r>
            <a:r>
              <a:rPr lang="ru-RU" altLang="ru-RU"/>
              <a:t> </a:t>
            </a:r>
            <a:r>
              <a:rPr lang="ru-RU" altLang="ru-RU" i="1"/>
              <a:t>absis</a:t>
            </a:r>
            <a:r>
              <a:rPr lang="ru-RU" altLang="ru-RU"/>
              <a:t>) — выступ здания, полукруглый, гранёный или прямоугольный в плане, перекрытый полукуполом (</a:t>
            </a:r>
            <a:r>
              <a:rPr lang="ru-RU" altLang="ru-RU">
                <a:hlinkClick r:id="rId11" tooltip="Конха"/>
              </a:rPr>
              <a:t>конхой</a:t>
            </a:r>
            <a:r>
              <a:rPr lang="ru-RU" altLang="ru-RU"/>
              <a:t>) или сомкнутым полусводом. </a:t>
            </a:r>
          </a:p>
        </p:txBody>
      </p:sp>
      <p:pic>
        <p:nvPicPr>
          <p:cNvPr id="17414" name="Picture 2" descr="http://img1.liveinternet.ru/images/attach/c/2/69/706/69706651_Hram_Pokrova_na_Nerli_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785938"/>
            <a:ext cx="2271713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4637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428625" y="185336"/>
            <a:ext cx="8501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/>
              <a:t>В верхней части храма стены построены под едва заметным углом к центру, что создает эффект лёгкости и стройности.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14313" y="1357313"/>
            <a:ext cx="8715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     Резной декор церкви довольно прост. На каждом из трех фасадов храма, кроме восточного, повторяется практически одна и та же композиция. Вверху можно увидеть фигуру библейского царя Давида, псалмопевца. Он представлен сидящем на троне, правая рука его поднята вверх, как бы указывая на крест, а левой он держит псалтырь (подобие гуслей). Слева и справа от фигуры Давида изображены два голубя. Голубь - символ добра и мира. А ниже львы, символизирующие усмиренную силу, силу мудрого правителя. </a:t>
            </a:r>
          </a:p>
        </p:txBody>
      </p:sp>
      <p:pic>
        <p:nvPicPr>
          <p:cNvPr id="18436" name="Picture 7" descr="http://cyrillitsa.ru/uploads/posts/2012-10/1351438285_165_004407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28813"/>
            <a:ext cx="4387924" cy="31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http://artyx.ru/books/item/f00/s00/z0000009/pic/000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500438"/>
            <a:ext cx="228282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9514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500063" y="357188"/>
            <a:ext cx="7429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           Ниже изображены лики Божией Матери, которая скорбит о погибшем сыне Андрея Боголюбского.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571500" y="1500188"/>
            <a:ext cx="79295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         Под дугами боковых закомар находятся изображения грифонов, держащих в когтях лань. Исследователи полагают, что эти фигуры выражают не хищность, а наоборот идею защиты и покровительства.</a:t>
            </a:r>
          </a:p>
        </p:txBody>
      </p:sp>
      <p:pic>
        <p:nvPicPr>
          <p:cNvPr id="19460" name="Picture 2" descr="http://cyrillitsa.ru/uploads/posts/2012-10/1351438285_165_004407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57563"/>
            <a:ext cx="45720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ttp://terrania.ru/wp-content/uploads/2012/03/Hram-Pokrova-na-Nerli-reli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813" y="-15144750"/>
            <a:ext cx="4714876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5072063" y="3786188"/>
            <a:ext cx="4071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Грифо́ны</a:t>
            </a:r>
            <a:r>
              <a:rPr lang="ru-RU" altLang="ru-RU"/>
              <a:t> — мифические крылатые существа, с туловищем </a:t>
            </a:r>
            <a:r>
              <a:rPr lang="ru-RU" altLang="ru-RU">
                <a:hlinkClick r:id="rId4" tooltip="Лев"/>
              </a:rPr>
              <a:t>льва</a:t>
            </a:r>
            <a:r>
              <a:rPr lang="ru-RU" altLang="ru-RU"/>
              <a:t>, головой </a:t>
            </a:r>
            <a:r>
              <a:rPr lang="ru-RU" altLang="ru-RU" u="sng">
                <a:hlinkClick r:id="rId5" tooltip="Орел (птица)"/>
              </a:rPr>
              <a:t>орла</a:t>
            </a:r>
            <a:r>
              <a:rPr lang="ru-RU" altLang="ru-RU" u="sng" baseline="30000"/>
              <a:t> </a:t>
            </a:r>
            <a:r>
              <a:rPr lang="ru-RU" altLang="ru-RU"/>
              <a:t>или льва.</a:t>
            </a:r>
          </a:p>
        </p:txBody>
      </p:sp>
      <p:pic>
        <p:nvPicPr>
          <p:cNvPr id="19463" name="Picture 7" descr="http://upload.wikimedia.org/wikipedia/commons/f/f8/Griffi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7863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5203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.jimdo.com/www49/o/s2cfdf518d06b877d/img/ibe435f60b3c3f134/1355862173/std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785813"/>
            <a:ext cx="6643687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357188" y="3786188"/>
            <a:ext cx="85725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/>
              <a:t>Церковь занесена во всемирную организацию по охране памятников, имеющих культурно-историческое значение ЮНЕСКО.</a:t>
            </a:r>
          </a:p>
        </p:txBody>
      </p:sp>
    </p:spTree>
    <p:extLst>
      <p:ext uri="{BB962C8B-B14F-4D97-AF65-F5344CB8AC3E}">
        <p14:creationId xmlns:p14="http://schemas.microsoft.com/office/powerpoint/2010/main" val="42110586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833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7</cp:revision>
  <dcterms:created xsi:type="dcterms:W3CDTF">2014-10-12T09:06:29Z</dcterms:created>
  <dcterms:modified xsi:type="dcterms:W3CDTF">2014-10-12T10:59:05Z</dcterms:modified>
</cp:coreProperties>
</file>