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563B19-320C-4911-A76C-132D5AD8E936}" type="datetimeFigureOut">
              <a:rPr lang="ru-RU" smtClean="0"/>
              <a:pPr/>
              <a:t>24.03.2010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A4A9B28-815C-4D07-8849-8C608658FC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Формирование готовности ребенка к обучению в школе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2300" b="1" u="sng" dirty="0" smtClean="0"/>
              <a:t>Родительское собрание ведут педагоги лицея № 1 им.Г.С.Титова:</a:t>
            </a:r>
          </a:p>
          <a:p>
            <a:pPr algn="l"/>
            <a:r>
              <a:rPr lang="ru-RU" dirty="0" smtClean="0"/>
              <a:t>Колесниченко Ольга Зигмундовна</a:t>
            </a:r>
          </a:p>
          <a:p>
            <a:pPr algn="l"/>
            <a:r>
              <a:rPr lang="ru-RU" dirty="0" smtClean="0"/>
              <a:t>Сафронова Елена Сергеевна</a:t>
            </a:r>
          </a:p>
          <a:p>
            <a:pPr algn="l"/>
            <a:r>
              <a:rPr lang="ru-RU" dirty="0" smtClean="0"/>
              <a:t>Барыкина Ирина Анатольевна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Параметры готовности к обучению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1.Психологическая, мотивационная и социальная готовность.</a:t>
            </a:r>
          </a:p>
          <a:p>
            <a:r>
              <a:rPr lang="ru-RU" dirty="0" smtClean="0"/>
              <a:t>2.Развитие школьно-значимых психофизиологических функций</a:t>
            </a:r>
          </a:p>
          <a:p>
            <a:r>
              <a:rPr lang="ru-RU" dirty="0" smtClean="0"/>
              <a:t>3.Развитие познавательной деятельности.</a:t>
            </a:r>
          </a:p>
          <a:p>
            <a:r>
              <a:rPr lang="ru-RU" dirty="0" smtClean="0"/>
              <a:t>4.Состояние здоровья.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Психологическая и социальная готовность к школе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239000" cy="4846320"/>
          </a:xfrm>
        </p:spPr>
        <p:txBody>
          <a:bodyPr>
            <a:normAutofit/>
          </a:bodyPr>
          <a:lstStyle/>
          <a:p>
            <a:r>
              <a:rPr lang="ru-RU" sz="1800" b="1" u="sng" dirty="0" smtClean="0"/>
              <a:t>1. Желание учиться в школе</a:t>
            </a:r>
            <a:r>
              <a:rPr lang="ru-RU" sz="1800" u="sng" dirty="0" smtClean="0"/>
              <a:t>:</a:t>
            </a:r>
          </a:p>
          <a:p>
            <a:pPr>
              <a:buFontTx/>
              <a:buChar char="-"/>
            </a:pPr>
            <a:r>
              <a:rPr lang="ru-RU" sz="1800" dirty="0" smtClean="0"/>
              <a:t>Ребенок хочет идти в школу,</a:t>
            </a:r>
          </a:p>
          <a:p>
            <a:pPr>
              <a:buFontTx/>
              <a:buChar char="-"/>
            </a:pPr>
            <a:r>
              <a:rPr lang="ru-RU" sz="1800" dirty="0" smtClean="0"/>
              <a:t>Особого желания идти в школу пока нет,</a:t>
            </a:r>
          </a:p>
          <a:p>
            <a:pPr>
              <a:buFontTx/>
              <a:buChar char="-"/>
            </a:pPr>
            <a:r>
              <a:rPr lang="ru-RU" sz="1800" dirty="0" smtClean="0"/>
              <a:t>Идти в школу не хочет</a:t>
            </a:r>
            <a:r>
              <a:rPr lang="ru-RU" sz="1800" dirty="0" smtClean="0"/>
              <a:t>.</a:t>
            </a:r>
            <a:endParaRPr lang="ru-RU" sz="1800" dirty="0" smtClean="0"/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u="sng" dirty="0" smtClean="0"/>
              <a:t>2.Учебная мотивация:</a:t>
            </a:r>
          </a:p>
          <a:p>
            <a:pPr>
              <a:buFontTx/>
              <a:buChar char="-"/>
            </a:pPr>
            <a:r>
              <a:rPr lang="ru-RU" sz="1800" dirty="0" smtClean="0"/>
              <a:t>Осознает важность и необходимость учения,</a:t>
            </a:r>
          </a:p>
          <a:p>
            <a:pPr>
              <a:buFontTx/>
              <a:buChar char="-"/>
            </a:pPr>
            <a:r>
              <a:rPr lang="ru-RU" sz="1800" dirty="0" smtClean="0"/>
              <a:t>Привлекает только внешняя сторона общения, собственные цели учения на осознаются</a:t>
            </a:r>
          </a:p>
          <a:p>
            <a:pPr>
              <a:buFontTx/>
              <a:buChar char="-"/>
            </a:pPr>
            <a:r>
              <a:rPr lang="ru-RU" sz="1800" dirty="0" smtClean="0"/>
              <a:t> Цели учения не осознаются, ничего привлекательного ребенок не видит.</a:t>
            </a:r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endParaRPr lang="ru-RU" sz="1800" dirty="0" smtClean="0"/>
          </a:p>
          <a:p>
            <a:pPr>
              <a:buFontTx/>
              <a:buChar char="-"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Психологическая и социальная готовность к школе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b="1" u="sng" dirty="0" smtClean="0"/>
              <a:t>3.Умение общаться, адекватно вести себя и реагировать на ситуацию.</a:t>
            </a:r>
          </a:p>
          <a:p>
            <a:pPr>
              <a:buFontTx/>
              <a:buChar char="-"/>
            </a:pPr>
            <a:r>
              <a:rPr lang="ru-RU" sz="1800" dirty="0" smtClean="0"/>
              <a:t>Достаточно легко вступает в контакт, правильно воспринимает ситуацию, понимает ее смысл, адекватно ведет себя.</a:t>
            </a:r>
          </a:p>
          <a:p>
            <a:pPr>
              <a:buFontTx/>
              <a:buChar char="-"/>
            </a:pPr>
            <a:r>
              <a:rPr lang="ru-RU" sz="1800" dirty="0" smtClean="0"/>
              <a:t>Контакт и общение затруднены, понимание ситуации и реагирование не всегда адекватны</a:t>
            </a:r>
          </a:p>
          <a:p>
            <a:pPr>
              <a:buFontTx/>
              <a:buChar char="-"/>
            </a:pPr>
            <a:r>
              <a:rPr lang="ru-RU" sz="1800" dirty="0" smtClean="0"/>
              <a:t>Плохо вступает в контакт, испытывает сильные затруднения в общении, понимании ситуации</a:t>
            </a:r>
          </a:p>
          <a:p>
            <a:pPr>
              <a:buNone/>
            </a:pPr>
            <a:r>
              <a:rPr lang="ru-RU" sz="1800" b="1" u="sng" dirty="0" smtClean="0"/>
              <a:t>4.Организованность поведения</a:t>
            </a:r>
          </a:p>
          <a:p>
            <a:pPr>
              <a:buFontTx/>
              <a:buChar char="-"/>
            </a:pPr>
            <a:r>
              <a:rPr lang="ru-RU" sz="1800" dirty="0" smtClean="0"/>
              <a:t>Поведение организованное.</a:t>
            </a:r>
          </a:p>
          <a:p>
            <a:pPr>
              <a:buFontTx/>
              <a:buChar char="-"/>
            </a:pPr>
            <a:r>
              <a:rPr lang="ru-RU" sz="1800" dirty="0" smtClean="0"/>
              <a:t>Недостаточная организация поведения</a:t>
            </a:r>
          </a:p>
          <a:p>
            <a:pPr>
              <a:buFontTx/>
              <a:buChar char="-"/>
            </a:pPr>
            <a:r>
              <a:rPr lang="ru-RU" sz="1800" dirty="0" smtClean="0"/>
              <a:t>Поведение неорганизованное.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Состояние здоровья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Особенности развития ребенка на этапе дошкольного детства</a:t>
            </a:r>
          </a:p>
          <a:p>
            <a:r>
              <a:rPr lang="ru-RU" dirty="0" smtClean="0"/>
              <a:t>Темпы развития в дошкольном возрасте (своевременно ли ребенок начал ходить, говорить и т.д.)</a:t>
            </a:r>
          </a:p>
          <a:p>
            <a:r>
              <a:rPr lang="ru-RU" dirty="0" smtClean="0"/>
              <a:t>Состояние соматического здоровья (характер отклонений в системах и функциях организма, болезненность)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Психологическая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1)</a:t>
            </a:r>
            <a:r>
              <a:rPr lang="ru-RU" dirty="0" smtClean="0"/>
              <a:t> </a:t>
            </a:r>
            <a:r>
              <a:rPr lang="ru-RU" dirty="0" smtClean="0"/>
              <a:t>мотивационная готовность </a:t>
            </a:r>
            <a:r>
              <a:rPr lang="ru-RU" dirty="0" smtClean="0"/>
              <a:t>к </a:t>
            </a:r>
            <a:r>
              <a:rPr lang="ru-RU" dirty="0" smtClean="0"/>
              <a:t>обучению </a:t>
            </a:r>
            <a:r>
              <a:rPr lang="ru-RU" dirty="0" smtClean="0"/>
              <a:t>в школе; </a:t>
            </a:r>
            <a:endParaRPr lang="ru-RU" dirty="0" smtClean="0"/>
          </a:p>
          <a:p>
            <a:r>
              <a:rPr lang="ru-RU" b="1" dirty="0" smtClean="0"/>
              <a:t>2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умение </a:t>
            </a:r>
            <a:r>
              <a:rPr lang="ru-RU" dirty="0" smtClean="0"/>
              <a:t>произвольно выполнять требования учителя, касается ли это конкретного задания или правил поведения в школе; </a:t>
            </a:r>
            <a:endParaRPr lang="ru-RU" dirty="0" smtClean="0"/>
          </a:p>
          <a:p>
            <a:r>
              <a:rPr lang="ru-RU" b="1" dirty="0" smtClean="0"/>
              <a:t>3</a:t>
            </a:r>
            <a:r>
              <a:rPr lang="ru-RU" b="1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владение </a:t>
            </a:r>
            <a:r>
              <a:rPr lang="ru-RU" dirty="0" smtClean="0"/>
              <a:t>ребенком простыми операциями </a:t>
            </a:r>
            <a:r>
              <a:rPr lang="ru-RU" dirty="0" smtClean="0"/>
              <a:t>общения</a:t>
            </a:r>
            <a:r>
              <a:rPr lang="ru-RU" dirty="0" smtClean="0"/>
              <a:t>;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Пробы для определения готовности к обучению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sz="1800" dirty="0" smtClean="0"/>
          </a:p>
          <a:p>
            <a:r>
              <a:rPr lang="ru-RU" b="1" dirty="0" smtClean="0"/>
              <a:t>Проба №1.</a:t>
            </a:r>
            <a:r>
              <a:rPr lang="ru-RU" dirty="0" smtClean="0"/>
              <a:t> Срисовывание детьми графического образца, состоящего из геометрических фигур и элементов прописных букв. Образец должен быть нарисован на белом листе бумаги без линеечек и клеточек. Перерисовывать его надо на такой же белый лист бумаги. При срисовывании дети должны пользоваться простыми карандашами. Не разрешается использовать линейку и ластик. Образец может быть произвольно придуман взрослым.</a:t>
            </a:r>
            <a:br>
              <a:rPr lang="ru-RU" dirty="0" smtClean="0"/>
            </a:br>
            <a:r>
              <a:rPr lang="ru-RU" dirty="0" smtClean="0"/>
              <a:t>Данное задание позволит определить, справляется ли ребенок с работой по образцу.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Проба № 2.</a:t>
            </a:r>
            <a:r>
              <a:rPr lang="ru-RU" dirty="0" smtClean="0"/>
              <a:t> Проведение с детьми игры с правилами. Например, это может быть народная игра «Черный, белый не берите, да и нет не говорите». В этой игре сразу видны дети, не соблюдающие правила и потому проигрывающие.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Пробы для определения готовности к обучению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Проба № 3.</a:t>
            </a:r>
            <a:r>
              <a:rPr lang="ru-RU" dirty="0" smtClean="0"/>
              <a:t> Перед ребенком кладут перепутанную последовательность сюжетных картинок. Можно взять картинки из известной детям сказки. Картинок должно быть немного: от трех до пяти. Ребенку предлагают сложить правильную последовательность картинок и составить по ним рассказ. Чтобы справиться с этим заданием, у ребенка должен быть развит необходимый уровень обобщения.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Проба № 4.</a:t>
            </a:r>
            <a:r>
              <a:rPr lang="ru-RU" dirty="0" smtClean="0"/>
              <a:t> В игровой форме ребенку предлагают слова, в которых надо определить, есть ли там искомый звук. Каждый раз договариваются, какой звук надо будет найти. На каждый звук дается несколько слов. Для поиска предлагаются два гласных и два согласных звука. Искомые в словах звуки взрослый должен произносить очень четко, а гласные тянуть нараспев.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393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Формирование готовности ребенка к обучению в школе </vt:lpstr>
      <vt:lpstr>Параметры готовности к обучению</vt:lpstr>
      <vt:lpstr>Психологическая и социальная готовность к школе </vt:lpstr>
      <vt:lpstr>Психологическая и социальная готовность к школе</vt:lpstr>
      <vt:lpstr>Состояние здоровья</vt:lpstr>
      <vt:lpstr>Психологическая готовность</vt:lpstr>
      <vt:lpstr>Пробы для определения готовности к обучению</vt:lpstr>
      <vt:lpstr>Пробы для определения готовности к обучению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готовности ребенка к обучению в школе </dc:title>
  <dc:creator>Владелец</dc:creator>
  <cp:lastModifiedBy>Евгений</cp:lastModifiedBy>
  <cp:revision>9</cp:revision>
  <dcterms:created xsi:type="dcterms:W3CDTF">2010-03-19T08:34:15Z</dcterms:created>
  <dcterms:modified xsi:type="dcterms:W3CDTF">2010-03-24T13:13:50Z</dcterms:modified>
</cp:coreProperties>
</file>