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emf" ContentType="image/x-emf"/>
  <Default Extension="xls" ContentType="application/vnd.ms-exce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70" r:id="rId9"/>
    <p:sldId id="271" r:id="rId10"/>
    <p:sldId id="272" r:id="rId11"/>
    <p:sldId id="273" r:id="rId12"/>
    <p:sldId id="274" r:id="rId13"/>
    <p:sldId id="275" r:id="rId14"/>
    <p:sldId id="27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CC"/>
    <a:srgbClr val="D60093"/>
    <a:srgbClr val="800000"/>
    <a:srgbClr val="FF33CC"/>
    <a:srgbClr val="FF0000"/>
    <a:srgbClr val="CC99FF"/>
    <a:srgbClr val="66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4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9452AF-82FE-41C2-9EFC-45D2A4F4F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F196E-3A49-443D-A7F5-EA5E31100FFE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45B10-E023-49A8-9F69-4DD5A5DD9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4F03A-B2C2-4A29-B368-759060DE3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E8E61-B50E-465A-943F-7BF5180C6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B5C60-611A-4DC6-8A82-7E5146DC5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ABB0A-59B8-4BCC-819E-3BC0FC23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C8E35-E1EC-4CF2-8982-67CE05B95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1D9F2-3D36-4A5C-AFF5-6FB4AF033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EE473-78CA-46FC-8540-09E79B886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C5934-F3A9-4453-B106-086C8F63D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54F45-951C-4D56-B73E-A3F81EE41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5E58D-5B60-4B80-A302-BCCBDF739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33496-8261-430A-9C15-DA0B2EDEE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E4582-BB09-4A25-9282-45DBCEC8B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8E8D0-B727-40A1-A9A2-8BF8ADE27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7E8B8B3-C34E-4AD1-8183-AE057E6B8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5.xml"/><Relationship Id="rId4" Type="http://schemas.openxmlformats.org/officeDocument/2006/relationships/oleObject" Target="../embeddings/_____Microsoft_Office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3.x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Моё\Фотографии\школа\Мамины\фото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0" y="4643438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8600" y="-304800"/>
            <a:ext cx="9677400" cy="1676400"/>
          </a:xfrm>
        </p:spPr>
        <p:txBody>
          <a:bodyPr/>
          <a:lstStyle/>
          <a:p>
            <a:pPr>
              <a:defRPr/>
            </a:pPr>
            <a:r>
              <a:rPr lang="ru-RU" sz="52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МОУ «Краснополянская сош»</a:t>
            </a:r>
            <a:r>
              <a:rPr lang="ru-RU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57800"/>
            <a:ext cx="6400800" cy="4953000"/>
          </a:xfrm>
        </p:spPr>
        <p:txBody>
          <a:bodyPr/>
          <a:lstStyle/>
          <a:p>
            <a:pPr algn="l">
              <a:lnSpc>
                <a:spcPct val="60000"/>
              </a:lnSpc>
              <a:defRPr/>
            </a:pPr>
            <a:endParaRPr lang="ru-RU" b="1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60000"/>
              </a:lnSpc>
              <a:defRPr/>
            </a:pPr>
            <a:r>
              <a:rPr lang="ru-RU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Омская область</a:t>
            </a:r>
          </a:p>
          <a:p>
            <a:pPr algn="l">
              <a:lnSpc>
                <a:spcPct val="60000"/>
              </a:lnSpc>
              <a:defRPr/>
            </a:pPr>
            <a:r>
              <a:rPr lang="ru-RU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Горьковский район</a:t>
            </a:r>
          </a:p>
          <a:p>
            <a:pPr algn="l">
              <a:lnSpc>
                <a:spcPct val="60000"/>
              </a:lnSpc>
              <a:defRPr/>
            </a:pPr>
            <a:r>
              <a:rPr lang="ru-RU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С. Красная Поляна</a:t>
            </a:r>
            <a:endParaRPr lang="ru-RU" smtClean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1600200"/>
            <a:ext cx="4953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Творческий союз всех институтов воспитания - залог успеха.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advClick="0" advTm="1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  <p:bldP spid="307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82000" cy="990600"/>
          </a:xfrm>
        </p:spPr>
        <p:txBody>
          <a:bodyPr/>
          <a:lstStyle/>
          <a:p>
            <a:r>
              <a:rPr lang="ru-RU" sz="4000" b="1" smtClean="0"/>
              <a:t>Уровень воспитанности учащихся 11 класса</a:t>
            </a:r>
            <a:endParaRPr lang="ru-RU" smtClean="0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0" y="1219200"/>
          <a:ext cx="9144000" cy="5662613"/>
        </p:xfrm>
        <a:graphic>
          <a:graphicData uri="http://schemas.openxmlformats.org/presentationml/2006/ole">
            <p:oleObj spid="_x0000_s2050" name="Лист" r:id="rId4" imgW="7745760" imgH="4472280" progId="Excel.Sheet.8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01000" cy="1371600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ru-RU" sz="3600" b="1" smtClean="0"/>
              <a:t>Ценности, имеющие наибольший               приоритет у учащихся, родителей, учителей</a:t>
            </a:r>
            <a:endParaRPr lang="ru-RU" smtClean="0"/>
          </a:p>
        </p:txBody>
      </p:sp>
      <p:graphicFrame>
        <p:nvGraphicFramePr>
          <p:cNvPr id="35840" name="Object 0"/>
          <p:cNvGraphicFramePr>
            <a:graphicFrameLocks noChangeAspect="1"/>
          </p:cNvGraphicFramePr>
          <p:nvPr/>
        </p:nvGraphicFramePr>
        <p:xfrm>
          <a:off x="0" y="1295400"/>
          <a:ext cx="9144000" cy="5562600"/>
        </p:xfrm>
        <a:graphic>
          <a:graphicData uri="http://schemas.openxmlformats.org/presentationml/2006/ole">
            <p:oleObj spid="_x0000_s3074" name="Лист" r:id="rId3" imgW="4632120" imgH="3692160" progId="Excel.Sheet.8">
              <p:embed/>
            </p:oleObj>
          </a:graphicData>
        </a:graphic>
      </p:graphicFrame>
    </p:spTree>
  </p:cSld>
  <p:clrMapOvr>
    <a:masterClrMapping/>
  </p:clrMapOvr>
  <p:transition advClick="0" advTm="2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r>
              <a:rPr lang="ru-RU" sz="3600" b="1" smtClean="0"/>
              <a:t>Работа с неблагополучными семьями</a:t>
            </a:r>
            <a:endParaRPr lang="ru-RU" smtClean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52400" y="838200"/>
            <a:ext cx="2514600" cy="990600"/>
          </a:xfrm>
          <a:prstGeom prst="rect">
            <a:avLst/>
          </a:prstGeom>
          <a:solidFill>
            <a:srgbClr val="3366FF"/>
          </a:solidFill>
          <a:ln w="889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90000"/>
              </a:lnSpc>
            </a:pPr>
            <a:r>
              <a:rPr lang="ru-RU" sz="2000" b="1"/>
              <a:t>Социальный </a:t>
            </a:r>
          </a:p>
          <a:p>
            <a:pPr>
              <a:lnSpc>
                <a:spcPct val="90000"/>
              </a:lnSpc>
            </a:pPr>
            <a:r>
              <a:rPr lang="ru-RU" sz="2000" b="1"/>
              <a:t>педагог</a:t>
            </a:r>
            <a:endParaRPr lang="ru-R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914400" y="1447800"/>
            <a:ext cx="2514600" cy="1066800"/>
          </a:xfrm>
          <a:prstGeom prst="rect">
            <a:avLst/>
          </a:prstGeom>
          <a:solidFill>
            <a:srgbClr val="3366FF"/>
          </a:solidFill>
          <a:ln w="889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90000"/>
              </a:lnSpc>
            </a:pPr>
            <a:r>
              <a:rPr lang="ru-RU" sz="2000" b="1"/>
              <a:t>Классный </a:t>
            </a:r>
          </a:p>
          <a:p>
            <a:pPr>
              <a:lnSpc>
                <a:spcPct val="90000"/>
              </a:lnSpc>
            </a:pPr>
            <a:r>
              <a:rPr lang="ru-RU" sz="2000" b="1"/>
              <a:t>руководитель</a:t>
            </a:r>
            <a:endParaRPr lang="ru-RU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676400" y="2209800"/>
            <a:ext cx="2514600" cy="1066800"/>
          </a:xfrm>
          <a:prstGeom prst="rect">
            <a:avLst/>
          </a:prstGeom>
          <a:solidFill>
            <a:srgbClr val="3366FF"/>
          </a:solidFill>
          <a:ln w="889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2000" b="1"/>
              <a:t>Администрация </a:t>
            </a:r>
          </a:p>
          <a:p>
            <a:r>
              <a:rPr lang="ru-RU" sz="2000" b="1"/>
              <a:t>школы</a:t>
            </a:r>
            <a:endParaRPr lang="ru-RU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667000" y="2819400"/>
            <a:ext cx="2514600" cy="1066800"/>
          </a:xfrm>
          <a:prstGeom prst="rect">
            <a:avLst/>
          </a:prstGeom>
          <a:solidFill>
            <a:srgbClr val="3366FF"/>
          </a:solidFill>
          <a:ln w="889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ru-RU" sz="2000" b="1"/>
              <a:t>        Психолог</a:t>
            </a:r>
            <a:endParaRPr lang="ru-RU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733800" y="3505200"/>
            <a:ext cx="2514600" cy="1066800"/>
          </a:xfrm>
          <a:prstGeom prst="rect">
            <a:avLst/>
          </a:prstGeom>
          <a:solidFill>
            <a:srgbClr val="3366FF"/>
          </a:solidFill>
          <a:ln w="889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90000"/>
              </a:lnSpc>
            </a:pPr>
            <a:r>
              <a:rPr lang="ru-RU" sz="2000" b="1"/>
              <a:t>Инспектор по </a:t>
            </a:r>
          </a:p>
          <a:p>
            <a:pPr>
              <a:lnSpc>
                <a:spcPct val="90000"/>
              </a:lnSpc>
            </a:pPr>
            <a:r>
              <a:rPr lang="ru-RU" sz="2000" b="1"/>
              <a:t>делам молодёжи</a:t>
            </a:r>
            <a:endParaRPr lang="ru-RU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4724400" y="4267200"/>
            <a:ext cx="2514600" cy="1066800"/>
          </a:xfrm>
          <a:prstGeom prst="rect">
            <a:avLst/>
          </a:prstGeom>
          <a:solidFill>
            <a:srgbClr val="3366FF"/>
          </a:solidFill>
          <a:ln w="889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90000"/>
              </a:lnSpc>
            </a:pPr>
            <a:r>
              <a:rPr lang="ru-RU" sz="2000" b="1"/>
              <a:t>Участковый</a:t>
            </a:r>
          </a:p>
          <a:p>
            <a:pPr>
              <a:lnSpc>
                <a:spcPct val="90000"/>
              </a:lnSpc>
            </a:pPr>
            <a:r>
              <a:rPr lang="ru-RU" sz="2000" b="1"/>
              <a:t> уполномоченный</a:t>
            </a:r>
            <a:endParaRPr lang="ru-RU" b="1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562600" y="4953000"/>
            <a:ext cx="2514600" cy="1066800"/>
          </a:xfrm>
          <a:prstGeom prst="rect">
            <a:avLst/>
          </a:prstGeom>
          <a:solidFill>
            <a:srgbClr val="3366FF"/>
          </a:solidFill>
          <a:ln w="889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ru-RU" sz="2000" b="1"/>
              <a:t>Фельдшер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6477000" y="5638800"/>
            <a:ext cx="2514600" cy="1066800"/>
          </a:xfrm>
          <a:prstGeom prst="rect">
            <a:avLst/>
          </a:prstGeom>
          <a:solidFill>
            <a:srgbClr val="3366FF"/>
          </a:solidFill>
          <a:ln w="889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Поселковая </a:t>
            </a:r>
          </a:p>
          <a:p>
            <a:pPr algn="ctr"/>
            <a:r>
              <a:rPr lang="ru-RU" sz="2000" b="1"/>
              <a:t>администрация</a:t>
            </a:r>
            <a:endParaRPr lang="ru-RU"/>
          </a:p>
        </p:txBody>
      </p:sp>
      <p:pic>
        <p:nvPicPr>
          <p:cNvPr id="30731" name="Picture 11" descr="C:\Моё\Фотографии\школа\Ирина Сергеев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609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C:\Моё\Фотографии\школа\Мамины\фото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0386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nimBg="1" autoUpdateAnimBg="0"/>
      <p:bldP spid="30724" grpId="0" animBg="1" autoUpdateAnimBg="0"/>
      <p:bldP spid="30725" grpId="0" animBg="1" autoUpdateAnimBg="0"/>
      <p:bldP spid="30726" grpId="0" animBg="1" autoUpdateAnimBg="0"/>
      <p:bldP spid="30727" grpId="0" animBg="1" autoUpdateAnimBg="0"/>
      <p:bldP spid="30728" grpId="0" animBg="1" autoUpdateAnimBg="0"/>
      <p:bldP spid="30729" grpId="0" animBg="1" autoUpdateAnimBg="0"/>
      <p:bldP spid="3073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ru-RU" b="1" smtClean="0"/>
              <a:t>Поступление выпускников</a:t>
            </a:r>
            <a:endParaRPr lang="ru-RU" smtClean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785786" y="714356"/>
          <a:ext cx="7419996" cy="4733446"/>
        </p:xfrm>
        <a:graphic>
          <a:graphicData uri="http://schemas.openxmlformats.org/presentationml/2006/ole">
            <p:oleObj spid="_x0000_s4098" name="Лист" r:id="rId3" imgW="4632120" imgH="2645280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1538" y="5786454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50% учителей школы - выпускники школы</a:t>
            </a:r>
            <a:endParaRPr lang="ru-RU" sz="2800" dirty="0"/>
          </a:p>
        </p:txBody>
      </p:sp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ru-RU" b="1" i="1" smtClean="0">
                <a:solidFill>
                  <a:srgbClr val="000000"/>
                </a:solidFill>
              </a:rPr>
              <a:t>Баринова Евгения Владимировна</a:t>
            </a:r>
            <a:endParaRPr lang="ru-RU" sz="3200" b="1" i="1" smtClean="0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562600"/>
            <a:ext cx="6400800" cy="838200"/>
          </a:xfrm>
        </p:spPr>
        <p:txBody>
          <a:bodyPr/>
          <a:lstStyle/>
          <a:p>
            <a:endParaRPr lang="ru-RU" smtClean="0"/>
          </a:p>
          <a:p>
            <a:r>
              <a:rPr lang="ru-RU" smtClean="0"/>
              <a:t>  2006 г.</a:t>
            </a:r>
          </a:p>
          <a:p>
            <a:endParaRPr lang="ru-RU" smtClean="0"/>
          </a:p>
        </p:txBody>
      </p:sp>
      <p:pic>
        <p:nvPicPr>
          <p:cNvPr id="17412" name="Picture 5" descr="D:\ЕВГЕНИЯ\Фотки\Мои ученики\Краснополянская сш\выпуск 2011\7 клас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2714625"/>
            <a:ext cx="4929187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00125"/>
            <a:ext cx="4572000" cy="5878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Если  ты  не  можешь  быть   </a:t>
            </a:r>
          </a:p>
          <a:p>
            <a:pPr algn="just"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сосной</a:t>
            </a:r>
          </a:p>
          <a:p>
            <a:pPr algn="just"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На  вершине  холма,</a:t>
            </a:r>
          </a:p>
          <a:p>
            <a:pPr algn="just"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Будь маленьким  деревцем    </a:t>
            </a:r>
          </a:p>
          <a:p>
            <a:pPr algn="just"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в   долине.</a:t>
            </a:r>
          </a:p>
          <a:p>
            <a:pPr algn="just"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Но  только  самым  лучшим</a:t>
            </a:r>
          </a:p>
          <a:p>
            <a:pPr algn="just"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деревцем!</a:t>
            </a:r>
          </a:p>
          <a:p>
            <a:pPr algn="just"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Будь  кустиком,   </a:t>
            </a:r>
          </a:p>
          <a:p>
            <a:pPr algn="just"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если  не  можешь быть  деревцем.</a:t>
            </a:r>
          </a:p>
          <a:p>
            <a:pPr algn="just"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Будь  травой  у  дороги</a:t>
            </a:r>
          </a:p>
          <a:p>
            <a:pPr algn="just"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  дай  отдых  усталому     путнику,</a:t>
            </a:r>
          </a:p>
          <a:p>
            <a:pPr algn="just"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Если  не  можешь  быть  кустиком.</a:t>
            </a:r>
          </a:p>
          <a:p>
            <a:pPr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Если  ты  не  можешь  быть  китом,</a:t>
            </a:r>
          </a:p>
          <a:p>
            <a:pPr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Будь  самым  красивым  окунем в   озере!</a:t>
            </a:r>
          </a:p>
          <a:p>
            <a:pPr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Если  ты  не  можешь  быть </a:t>
            </a:r>
          </a:p>
          <a:p>
            <a:pPr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капитаном,</a:t>
            </a:r>
          </a:p>
          <a:p>
            <a:pPr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Кто-то  должен  быть  и  матросом.</a:t>
            </a:r>
          </a:p>
          <a:p>
            <a:pPr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Для  всех  найдется  работа </a:t>
            </a:r>
          </a:p>
          <a:p>
            <a:pPr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на  корабле  жизни,</a:t>
            </a:r>
          </a:p>
          <a:p>
            <a:pPr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Только  найди  свое  место.</a:t>
            </a:r>
          </a:p>
          <a:p>
            <a:pPr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Если  ты  не  можешь  быть</a:t>
            </a:r>
          </a:p>
          <a:p>
            <a:pPr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солнцем,</a:t>
            </a:r>
          </a:p>
          <a:p>
            <a:pPr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Будь  звездой  на  небе,</a:t>
            </a:r>
          </a:p>
          <a:p>
            <a:pPr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Только найди свое дело </a:t>
            </a:r>
          </a:p>
          <a:p>
            <a:pPr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 старайся быть самым лучшим.</a:t>
            </a:r>
          </a:p>
          <a:p>
            <a:pPr algn="just">
              <a:defRPr/>
            </a:pPr>
            <a:endParaRPr lang="ru-RU" sz="12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advClick="0" advTm="7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239000" cy="685800"/>
          </a:xfrm>
        </p:spPr>
        <p:txBody>
          <a:bodyPr/>
          <a:lstStyle/>
          <a:p>
            <a:r>
              <a:rPr lang="ru-RU" sz="3200" smtClean="0">
                <a:solidFill>
                  <a:srgbClr val="6600CC"/>
                </a:solidFill>
              </a:rPr>
              <a:t>Особенности работы в сельской школе</a:t>
            </a:r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4191000" cy="5638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i="1" smtClean="0">
                <a:solidFill>
                  <a:srgbClr val="FF0066"/>
                </a:solidFill>
              </a:rPr>
              <a:t>ПРЕИМУЩЕСТВА</a:t>
            </a:r>
          </a:p>
          <a:p>
            <a:pPr>
              <a:buClr>
                <a:schemeClr val="tx1"/>
              </a:buClr>
            </a:pPr>
            <a:r>
              <a:rPr lang="ru-RU" i="1" smtClean="0"/>
              <a:t>все друг друга знают;</a:t>
            </a:r>
          </a:p>
          <a:p>
            <a:pPr>
              <a:buClr>
                <a:schemeClr val="tx1"/>
              </a:buClr>
            </a:pPr>
            <a:r>
              <a:rPr lang="ru-RU" i="1" smtClean="0"/>
              <a:t>преемственность в ВР между начальными и старшими классами;</a:t>
            </a:r>
          </a:p>
          <a:p>
            <a:pPr>
              <a:buClr>
                <a:schemeClr val="tx1"/>
              </a:buClr>
            </a:pPr>
            <a:r>
              <a:rPr lang="ru-RU" i="1" smtClean="0"/>
              <a:t>учитываются возможности семьи;</a:t>
            </a:r>
          </a:p>
          <a:p>
            <a:pPr>
              <a:buClr>
                <a:schemeClr val="tx1"/>
              </a:buClr>
            </a:pPr>
            <a:r>
              <a:rPr lang="ru-RU" i="1" smtClean="0"/>
              <a:t>малая наполняемость классов (16 - 23 уч-ся);</a:t>
            </a:r>
          </a:p>
          <a:p>
            <a:pPr>
              <a:buClr>
                <a:schemeClr val="tx1"/>
              </a:buClr>
            </a:pPr>
            <a:r>
              <a:rPr lang="ru-RU" i="1" smtClean="0"/>
              <a:t>сохранилось уважение к старшим.</a:t>
            </a:r>
            <a:endParaRPr lang="ru-RU" smtClean="0"/>
          </a:p>
          <a:p>
            <a:pPr>
              <a:buClr>
                <a:schemeClr val="tx1"/>
              </a:buClr>
            </a:pPr>
            <a:endParaRPr lang="ru-RU" sz="1800" smtClean="0"/>
          </a:p>
          <a:p>
            <a:pPr>
              <a:buClr>
                <a:schemeClr val="tx1"/>
              </a:buClr>
            </a:pPr>
            <a:endParaRPr lang="ru-RU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990600"/>
            <a:ext cx="4495800" cy="5562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i="1" smtClean="0">
                <a:solidFill>
                  <a:srgbClr val="FF0066"/>
                </a:solidFill>
              </a:rPr>
              <a:t>СЛОЖНОСТИ</a:t>
            </a:r>
          </a:p>
          <a:p>
            <a:pPr>
              <a:buClr>
                <a:schemeClr val="tx1"/>
              </a:buClr>
            </a:pPr>
            <a:r>
              <a:rPr lang="ru-RU" i="1" smtClean="0"/>
              <a:t>низкая заинтересованность родителей в образовании;</a:t>
            </a:r>
          </a:p>
          <a:p>
            <a:pPr>
              <a:buClr>
                <a:schemeClr val="tx1"/>
              </a:buClr>
            </a:pPr>
            <a:r>
              <a:rPr lang="ru-RU" i="1" smtClean="0"/>
              <a:t>дети из разных деревень;</a:t>
            </a:r>
          </a:p>
          <a:p>
            <a:pPr>
              <a:buClr>
                <a:schemeClr val="tx1"/>
              </a:buClr>
            </a:pPr>
            <a:r>
              <a:rPr lang="ru-RU" i="1" smtClean="0"/>
              <a:t>низкое материальное благосостояние;</a:t>
            </a:r>
          </a:p>
          <a:p>
            <a:pPr>
              <a:buClr>
                <a:schemeClr val="tx1"/>
              </a:buClr>
            </a:pPr>
            <a:r>
              <a:rPr lang="ru-RU" i="1" smtClean="0"/>
              <a:t>30-40%детей из неблагополучных семей.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3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  <p:bldP spid="410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457200"/>
          </a:xfrm>
        </p:spPr>
        <p:txBody>
          <a:bodyPr/>
          <a:lstStyle/>
          <a:p>
            <a:pPr>
              <a:defRPr/>
            </a:pPr>
            <a:r>
              <a:rPr lang="ru-RU" sz="360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Шольный      коллектив</a:t>
            </a:r>
            <a:endParaRPr lang="ru-RU" smtClean="0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3048000" y="838200"/>
            <a:ext cx="2819400" cy="12954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учащиеся</a:t>
            </a:r>
            <a:endParaRPr lang="ru-RU" sz="3200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152400" y="2133600"/>
            <a:ext cx="2667000" cy="14478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учителя</a:t>
            </a:r>
            <a:endParaRPr lang="ru-RU" sz="3600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6324600" y="2133600"/>
            <a:ext cx="2590800" cy="15240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родители</a:t>
            </a:r>
            <a:endParaRPr lang="ru-RU" sz="3200" b="1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52400" y="3962400"/>
            <a:ext cx="2667000" cy="16764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выпускники</a:t>
            </a:r>
            <a:endParaRPr lang="ru-RU" sz="320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6324600" y="4038600"/>
            <a:ext cx="2667000" cy="1600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Педагоги </a:t>
            </a:r>
          </a:p>
          <a:p>
            <a:pPr algn="ctr">
              <a:defRPr/>
            </a:pPr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дополнительного</a:t>
            </a:r>
          </a:p>
          <a:p>
            <a:pPr algn="ctr">
              <a:defRPr/>
            </a:pPr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образования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2819400" y="5334000"/>
            <a:ext cx="3352800" cy="13716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общественность</a:t>
            </a:r>
            <a:endParaRPr lang="ru-RU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204" name="Picture 12" descr="C:\Моё\Фотографии\мммм\Untitled-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362200"/>
            <a:ext cx="3352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2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nimBg="1" autoUpdateAnimBg="0"/>
      <p:bldP spid="8197" grpId="0" animBg="1" autoUpdateAnimBg="0"/>
      <p:bldP spid="8198" grpId="0" animBg="1" autoUpdateAnimBg="0"/>
      <p:bldP spid="8199" grpId="0" animBg="1" autoUpdateAnimBg="0"/>
      <p:bldP spid="8200" grpId="0" animBg="1" autoUpdateAnimBg="0"/>
      <p:bldP spid="820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sz="3600" u="sng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Деятельность педагогов и родителей</a:t>
            </a:r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4800600"/>
          </a:xfrm>
        </p:spPr>
        <p:txBody>
          <a:bodyPr/>
          <a:lstStyle/>
          <a:p>
            <a:pPr>
              <a:buFontTx/>
              <a:buNone/>
              <a:defRPr/>
            </a:pPr>
            <a:endParaRPr lang="ru-RU" smtClean="0"/>
          </a:p>
          <a:p>
            <a:pPr algn="ctr">
              <a:buFontTx/>
              <a:buNone/>
              <a:defRPr/>
            </a:pPr>
            <a:r>
              <a:rPr lang="ru-RU" sz="36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Педагоги + родители =  союзники</a:t>
            </a:r>
          </a:p>
          <a:p>
            <a:pPr>
              <a:buFontTx/>
              <a:buNone/>
              <a:defRPr/>
            </a:pPr>
            <a:endParaRPr lang="ru-RU" sz="3600" b="1" i="1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ctr">
              <a:buFontTx/>
              <a:buNone/>
              <a:defRPr/>
            </a:pPr>
            <a:r>
              <a:rPr lang="ru-RU" sz="36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Школа  +  семья  =  партнеры</a:t>
            </a:r>
            <a:endParaRPr lang="ru-RU" sz="2800" b="1" i="1" smtClean="0">
              <a:latin typeface="Georgia" pitchFamily="18" charset="0"/>
            </a:endParaRPr>
          </a:p>
          <a:p>
            <a:pPr>
              <a:buFontTx/>
              <a:buNone/>
              <a:defRPr/>
            </a:pPr>
            <a:endParaRPr lang="ru-RU" b="1" i="1" smtClean="0">
              <a:latin typeface="Georgia" pitchFamily="18" charset="0"/>
            </a:endParaRPr>
          </a:p>
          <a:p>
            <a:pPr algn="ctr">
              <a:buFontTx/>
              <a:buNone/>
              <a:defRPr/>
            </a:pPr>
            <a:r>
              <a:rPr lang="ru-RU" sz="360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ВЗАИМОПОДДЕРЖКА,</a:t>
            </a:r>
          </a:p>
          <a:p>
            <a:pPr algn="ctr">
              <a:buFontTx/>
              <a:buNone/>
              <a:defRPr/>
            </a:pPr>
            <a:endParaRPr lang="ru-RU" sz="3600" smtClean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ru-RU" sz="360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ОБЩНОСТЬ  ИНТЕРЕСОВ</a:t>
            </a:r>
            <a:endParaRPr lang="ru-RU" smtClean="0"/>
          </a:p>
        </p:txBody>
      </p:sp>
    </p:spTree>
  </p:cSld>
  <p:clrMapOvr>
    <a:masterClrMapping/>
  </p:clrMapOvr>
  <p:transition advClick="0" advTm="2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3200400" y="3048000"/>
            <a:ext cx="2819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Georgia"/>
              </a:rPr>
              <a:t>Семья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ru-RU" smtClean="0"/>
              <a:t>Взаимодействие с семьей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 smtClean="0">
                <a:solidFill>
                  <a:srgbClr val="FF0066"/>
                </a:solidFill>
              </a:rPr>
              <a:t>               Классный                      социальный</a:t>
            </a:r>
          </a:p>
          <a:p>
            <a:pPr>
              <a:buFontTx/>
              <a:buNone/>
            </a:pPr>
            <a:r>
              <a:rPr lang="ru-RU" b="1" i="1" smtClean="0">
                <a:solidFill>
                  <a:srgbClr val="FF0066"/>
                </a:solidFill>
              </a:rPr>
              <a:t>           руководитель                      педагог</a:t>
            </a:r>
          </a:p>
          <a:p>
            <a:pPr algn="ctr">
              <a:buFontTx/>
              <a:buNone/>
            </a:pPr>
            <a:endParaRPr lang="ru-RU" b="1" i="1" smtClean="0">
              <a:solidFill>
                <a:srgbClr val="FF0066"/>
              </a:solidFill>
            </a:endParaRPr>
          </a:p>
          <a:p>
            <a:pPr algn="ctr">
              <a:buFontTx/>
              <a:buNone/>
            </a:pPr>
            <a:r>
              <a:rPr lang="ru-RU" b="1" i="1" smtClean="0">
                <a:solidFill>
                  <a:srgbClr val="FF0066"/>
                </a:solidFill>
              </a:rPr>
              <a:t>           </a:t>
            </a:r>
          </a:p>
          <a:p>
            <a:pPr algn="ctr">
              <a:buFontTx/>
              <a:buNone/>
            </a:pPr>
            <a:r>
              <a:rPr lang="ru-RU" b="1" i="1" smtClean="0">
                <a:solidFill>
                  <a:srgbClr val="FF0066"/>
                </a:solidFill>
              </a:rPr>
              <a:t>психолог                                                учитель</a:t>
            </a:r>
          </a:p>
          <a:p>
            <a:pPr algn="ctr">
              <a:buFontTx/>
              <a:buNone/>
            </a:pPr>
            <a:endParaRPr lang="ru-RU" b="1" i="1" smtClean="0">
              <a:solidFill>
                <a:srgbClr val="FF0066"/>
              </a:solidFill>
            </a:endParaRPr>
          </a:p>
          <a:p>
            <a:pPr algn="ctr">
              <a:buFontTx/>
              <a:buNone/>
            </a:pPr>
            <a:endParaRPr lang="ru-RU" b="1" i="1" smtClean="0">
              <a:solidFill>
                <a:srgbClr val="FF0066"/>
              </a:solidFill>
            </a:endParaRPr>
          </a:p>
          <a:p>
            <a:pPr algn="ctr">
              <a:buFontTx/>
              <a:buNone/>
            </a:pPr>
            <a:endParaRPr lang="ru-RU" b="1" i="1" smtClean="0">
              <a:solidFill>
                <a:srgbClr val="FF0066"/>
              </a:solidFill>
            </a:endParaRPr>
          </a:p>
          <a:p>
            <a:pPr algn="ctr">
              <a:buFontTx/>
              <a:buNone/>
            </a:pPr>
            <a:r>
              <a:rPr lang="ru-RU" b="1" i="1" smtClean="0">
                <a:solidFill>
                  <a:srgbClr val="FF0066"/>
                </a:solidFill>
              </a:rPr>
              <a:t>ЗДВР</a:t>
            </a:r>
          </a:p>
          <a:p>
            <a:pPr algn="ctr">
              <a:buFontTx/>
              <a:buNone/>
            </a:pPr>
            <a:r>
              <a:rPr lang="ru-RU" b="1" i="1" smtClean="0">
                <a:solidFill>
                  <a:srgbClr val="FF0066"/>
                </a:solidFill>
              </a:rPr>
              <a:t>                  </a:t>
            </a:r>
          </a:p>
          <a:p>
            <a:pPr algn="ctr">
              <a:buFontTx/>
              <a:buNone/>
            </a:pPr>
            <a:endParaRPr lang="ru-RU" b="1" i="1" smtClean="0">
              <a:solidFill>
                <a:srgbClr val="FF0066"/>
              </a:solidFill>
            </a:endParaRPr>
          </a:p>
          <a:p>
            <a:pPr algn="ctr">
              <a:buFontTx/>
              <a:buNone/>
            </a:pPr>
            <a:endParaRPr lang="ru-RU" b="1" i="1" smtClean="0">
              <a:solidFill>
                <a:srgbClr val="FF0066"/>
              </a:solidFill>
            </a:endParaRPr>
          </a:p>
          <a:p>
            <a:pPr algn="ctr">
              <a:buFontTx/>
              <a:buNone/>
            </a:pPr>
            <a:endParaRPr lang="ru-RU" b="1" i="1" smtClean="0">
              <a:solidFill>
                <a:srgbClr val="FF0066"/>
              </a:solidFill>
            </a:endParaRPr>
          </a:p>
          <a:p>
            <a:pPr algn="ctr">
              <a:buFontTx/>
              <a:buNone/>
            </a:pPr>
            <a:endParaRPr lang="ru-RU" b="1" i="1" smtClean="0">
              <a:solidFill>
                <a:srgbClr val="FF0066"/>
              </a:solidFill>
            </a:endParaRPr>
          </a:p>
          <a:p>
            <a:pPr algn="ctr">
              <a:buFontTx/>
              <a:buNone/>
            </a:pPr>
            <a:endParaRPr lang="ru-RU" b="1" i="1" smtClean="0">
              <a:solidFill>
                <a:srgbClr val="FF0066"/>
              </a:solidFill>
            </a:endParaRPr>
          </a:p>
          <a:p>
            <a:pPr algn="ctr">
              <a:buFontTx/>
              <a:buNone/>
            </a:pPr>
            <a:endParaRPr lang="ru-RU" smtClean="0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 flipV="1">
            <a:off x="5715000" y="2133600"/>
            <a:ext cx="533400" cy="914400"/>
          </a:xfrm>
          <a:prstGeom prst="line">
            <a:avLst/>
          </a:prstGeom>
          <a:noFill/>
          <a:ln w="76200" cmpd="tri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 flipH="1" flipV="1">
            <a:off x="3276600" y="2133600"/>
            <a:ext cx="609600" cy="838200"/>
          </a:xfrm>
          <a:prstGeom prst="line">
            <a:avLst/>
          </a:prstGeom>
          <a:noFill/>
          <a:ln w="76200" cmpd="tri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6248400" y="3505200"/>
            <a:ext cx="609600" cy="0"/>
          </a:xfrm>
          <a:prstGeom prst="line">
            <a:avLst/>
          </a:prstGeom>
          <a:noFill/>
          <a:ln w="76200" cmpd="tri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 flipH="1">
            <a:off x="2286000" y="3505200"/>
            <a:ext cx="685800" cy="0"/>
          </a:xfrm>
          <a:prstGeom prst="line">
            <a:avLst/>
          </a:prstGeom>
          <a:noFill/>
          <a:ln w="76200" cmpd="tri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4495800" y="4267200"/>
            <a:ext cx="0" cy="990600"/>
          </a:xfrm>
          <a:prstGeom prst="line">
            <a:avLst/>
          </a:prstGeom>
          <a:noFill/>
          <a:ln w="76200" cmpd="tri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3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2" grpId="0" autoUpdateAnimBg="0"/>
      <p:bldP spid="102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7620000" y="5029200"/>
            <a:ext cx="0" cy="304800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7620000" y="3429000"/>
            <a:ext cx="0" cy="304800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7543800" y="1828800"/>
            <a:ext cx="0" cy="304800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4648200" y="2819400"/>
            <a:ext cx="0" cy="304800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4648200" y="1828800"/>
            <a:ext cx="0" cy="304800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1676400" y="3733800"/>
            <a:ext cx="0" cy="304800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676400" y="1752600"/>
            <a:ext cx="0" cy="381000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1676400" y="2819400"/>
            <a:ext cx="0" cy="304800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ru-RU" sz="320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Родители  </a:t>
            </a:r>
            <a:br>
              <a:rPr lang="ru-RU" sz="320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 воспитательной  системе  школы</a:t>
            </a:r>
            <a:endParaRPr lang="ru-RU" smtClean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28600" y="1143000"/>
            <a:ext cx="2743200" cy="762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rgbClr val="FF0066"/>
                </a:solidFill>
              </a:rPr>
              <a:t>Повышение  мастерства </a:t>
            </a:r>
          </a:p>
          <a:p>
            <a:pPr algn="ctr"/>
            <a:r>
              <a:rPr lang="ru-RU" sz="1800">
                <a:solidFill>
                  <a:srgbClr val="FF0066"/>
                </a:solidFill>
              </a:rPr>
              <a:t>воспитателя</a:t>
            </a:r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276600" y="1143000"/>
            <a:ext cx="2667000" cy="762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rgbClr val="FF0066"/>
                </a:solidFill>
              </a:rPr>
              <a:t>Участие в управлении</a:t>
            </a:r>
            <a:endParaRPr lang="ru-R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248400" y="1143000"/>
            <a:ext cx="2667000" cy="762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rgbClr val="FF0066"/>
                </a:solidFill>
              </a:rPr>
              <a:t>Организация  совместной</a:t>
            </a:r>
          </a:p>
          <a:p>
            <a:pPr algn="ctr"/>
            <a:r>
              <a:rPr lang="ru-RU" sz="1800">
                <a:solidFill>
                  <a:srgbClr val="FF0066"/>
                </a:solidFill>
              </a:rPr>
              <a:t> деятельности </a:t>
            </a:r>
          </a:p>
          <a:p>
            <a:pPr algn="ctr"/>
            <a:r>
              <a:rPr lang="ru-RU" sz="1800">
                <a:solidFill>
                  <a:srgbClr val="FF0066"/>
                </a:solidFill>
              </a:rPr>
              <a:t>родителей   и   детей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28600" y="2133600"/>
            <a:ext cx="2743200" cy="685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Родительские собрания</a:t>
            </a:r>
            <a:endParaRPr lang="ru-RU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28600" y="3124200"/>
            <a:ext cx="2743200" cy="685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/>
          </a:p>
          <a:p>
            <a:pPr algn="ctr"/>
            <a:r>
              <a:rPr lang="ru-RU" sz="1400"/>
              <a:t>Круглый стол, встречи родителей </a:t>
            </a:r>
          </a:p>
          <a:p>
            <a:pPr algn="ctr"/>
            <a:r>
              <a:rPr lang="ru-RU" sz="1400"/>
              <a:t>с администрацией, учителями</a:t>
            </a:r>
          </a:p>
          <a:p>
            <a:pPr algn="ctr"/>
            <a:endParaRPr lang="ru-RU" sz="1400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228600" y="4038600"/>
            <a:ext cx="2743200" cy="685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Диспуты, дискуссии</a:t>
            </a:r>
            <a:endParaRPr lang="ru-RU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1676400" y="4724400"/>
            <a:ext cx="0" cy="304800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228600" y="5029200"/>
            <a:ext cx="2743200" cy="685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Откровенные разговоры </a:t>
            </a:r>
          </a:p>
          <a:p>
            <a:pPr algn="ctr"/>
            <a:r>
              <a:rPr lang="ru-RU" sz="2000"/>
              <a:t>у свечи</a:t>
            </a: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1676400" y="5715000"/>
            <a:ext cx="0" cy="304800"/>
          </a:xfrm>
          <a:prstGeom prst="line">
            <a:avLst/>
          </a:prstGeom>
          <a:noFill/>
          <a:ln w="38100" cmpd="dbl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228600" y="6019800"/>
            <a:ext cx="2743200" cy="685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Индивидуальные </a:t>
            </a:r>
          </a:p>
          <a:p>
            <a:pPr algn="ctr"/>
            <a:r>
              <a:rPr lang="ru-RU" sz="2000"/>
              <a:t>консультации</a:t>
            </a:r>
            <a:endParaRPr lang="ru-RU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3276600" y="2133600"/>
            <a:ext cx="2743200" cy="685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Совет школы</a:t>
            </a:r>
            <a:endParaRPr lang="ru-RU" sz="2000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6248400" y="2133600"/>
            <a:ext cx="2743200" cy="1295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Познавательная деятельность:</a:t>
            </a:r>
          </a:p>
          <a:p>
            <a:pPr algn="ctr">
              <a:buFontTx/>
              <a:buChar char="•"/>
            </a:pPr>
            <a:r>
              <a:rPr lang="ru-RU" sz="1400" b="1"/>
              <a:t>смотры знаний,</a:t>
            </a:r>
          </a:p>
          <a:p>
            <a:pPr algn="ctr">
              <a:buFontTx/>
              <a:buChar char="•"/>
            </a:pPr>
            <a:r>
              <a:rPr lang="ru-RU" sz="1400" b="1"/>
              <a:t>предметные недели,</a:t>
            </a:r>
          </a:p>
          <a:p>
            <a:pPr algn="ctr">
              <a:buFontTx/>
              <a:buChar char="•"/>
            </a:pPr>
            <a:r>
              <a:rPr lang="ru-RU" sz="1400" b="1"/>
              <a:t>дни открытых уроков,</a:t>
            </a:r>
          </a:p>
          <a:p>
            <a:pPr algn="ctr">
              <a:buFontTx/>
              <a:buChar char="•"/>
            </a:pPr>
            <a:r>
              <a:rPr lang="ru-RU" sz="1400" b="1"/>
              <a:t>праздники знаний и </a:t>
            </a:r>
          </a:p>
          <a:p>
            <a:pPr algn="ctr"/>
            <a:r>
              <a:rPr lang="ru-RU" sz="1400" b="1"/>
              <a:t> творчества.</a:t>
            </a:r>
            <a:endParaRPr lang="ru-RU" sz="1600" b="1"/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3276600" y="3124200"/>
            <a:ext cx="2743200" cy="685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Родительские</a:t>
            </a:r>
          </a:p>
          <a:p>
            <a:pPr algn="ctr"/>
            <a:r>
              <a:rPr lang="ru-RU" sz="2000" b="1"/>
              <a:t>комитеты классов</a:t>
            </a:r>
            <a:endParaRPr lang="ru-RU" b="1"/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6248400" y="3733800"/>
            <a:ext cx="2743200" cy="1295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/>
          </a:p>
          <a:p>
            <a:pPr algn="ctr"/>
            <a:r>
              <a:rPr lang="ru-RU" sz="1600"/>
              <a:t>Трудовая деятельность:</a:t>
            </a:r>
          </a:p>
          <a:p>
            <a:pPr algn="ctr">
              <a:buFontTx/>
              <a:buChar char="•"/>
            </a:pPr>
            <a:r>
              <a:rPr lang="ru-RU" sz="1400" b="1"/>
              <a:t>ремонт, оформление кабинетов,</a:t>
            </a:r>
          </a:p>
          <a:p>
            <a:pPr algn="ctr">
              <a:buFontTx/>
              <a:buChar char="•"/>
            </a:pPr>
            <a:r>
              <a:rPr lang="ru-RU" sz="1400" b="1"/>
              <a:t>благоустройство школы,</a:t>
            </a:r>
          </a:p>
          <a:p>
            <a:pPr algn="ctr">
              <a:buFontTx/>
              <a:buChar char="•"/>
            </a:pPr>
            <a:r>
              <a:rPr lang="ru-RU" sz="1400" b="1"/>
              <a:t>школьные </a:t>
            </a:r>
          </a:p>
          <a:p>
            <a:pPr algn="ctr"/>
            <a:r>
              <a:rPr lang="ru-RU" sz="1400" b="1"/>
              <a:t>ярмарки-распродажи.</a:t>
            </a:r>
          </a:p>
          <a:p>
            <a:pPr algn="ctr"/>
            <a:endParaRPr lang="ru-RU" sz="1400" b="1"/>
          </a:p>
          <a:p>
            <a:pPr algn="ctr">
              <a:buFontTx/>
              <a:buChar char="•"/>
            </a:pPr>
            <a:endParaRPr lang="ru-RU" sz="1600"/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6248400" y="5334000"/>
            <a:ext cx="2743200" cy="137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Досуг:</a:t>
            </a:r>
          </a:p>
          <a:p>
            <a:pPr algn="ctr">
              <a:buFontTx/>
              <a:buChar char="•"/>
            </a:pPr>
            <a:r>
              <a:rPr lang="ru-RU" sz="1400" b="1"/>
              <a:t>совместные праздники,</a:t>
            </a:r>
          </a:p>
          <a:p>
            <a:pPr algn="ctr">
              <a:buFontTx/>
              <a:buChar char="•"/>
            </a:pPr>
            <a:r>
              <a:rPr lang="ru-RU" sz="1400" b="1"/>
              <a:t>подготовка концертов,</a:t>
            </a:r>
          </a:p>
          <a:p>
            <a:pPr algn="ctr">
              <a:buFontTx/>
              <a:buChar char="•"/>
            </a:pPr>
            <a:r>
              <a:rPr lang="ru-RU" sz="1400" b="1"/>
              <a:t>соревнования,</a:t>
            </a:r>
          </a:p>
          <a:p>
            <a:pPr algn="ctr">
              <a:buFontTx/>
              <a:buChar char="•"/>
            </a:pPr>
            <a:r>
              <a:rPr lang="ru-RU" sz="1400" b="1"/>
              <a:t>конкурсы,</a:t>
            </a:r>
          </a:p>
          <a:p>
            <a:pPr algn="ctr">
              <a:buFontTx/>
              <a:buChar char="•"/>
            </a:pPr>
            <a:r>
              <a:rPr lang="ru-RU" sz="1400" b="1"/>
              <a:t>экскурсионные поездки,походы</a:t>
            </a:r>
          </a:p>
        </p:txBody>
      </p:sp>
    </p:spTree>
  </p:cSld>
  <p:clrMapOvr>
    <a:masterClrMapping/>
  </p:clrMapOvr>
  <p:transition advClick="0" advTm="10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3" grpId="0" animBg="1"/>
      <p:bldP spid="11292" grpId="0" animBg="1"/>
      <p:bldP spid="11291" grpId="0" animBg="1"/>
      <p:bldP spid="11290" grpId="0" animBg="1"/>
      <p:bldP spid="11284" grpId="0" animBg="1"/>
      <p:bldP spid="11277" grpId="0" animBg="1"/>
      <p:bldP spid="11272" grpId="0" animBg="1"/>
      <p:bldP spid="11274" grpId="0" animBg="1"/>
      <p:bldP spid="11266" grpId="0" autoUpdateAnimBg="0"/>
      <p:bldP spid="11269" grpId="0" animBg="1" autoUpdateAnimBg="0"/>
      <p:bldP spid="11270" grpId="0" animBg="1" autoUpdateAnimBg="0"/>
      <p:bldP spid="11271" grpId="0" animBg="1" autoUpdateAnimBg="0"/>
      <p:bldP spid="11273" grpId="0" animBg="1" autoUpdateAnimBg="0"/>
      <p:bldP spid="11275" grpId="0" animBg="1" autoUpdateAnimBg="0"/>
      <p:bldP spid="11278" grpId="0" animBg="1" autoUpdateAnimBg="0"/>
      <p:bldP spid="11279" grpId="0" animBg="1"/>
      <p:bldP spid="11280" grpId="0" animBg="1" autoUpdateAnimBg="0"/>
      <p:bldP spid="11281" grpId="0" animBg="1"/>
      <p:bldP spid="11282" grpId="0" animBg="1" autoUpdateAnimBg="0"/>
      <p:bldP spid="11285" grpId="0" animBg="1" autoUpdateAnimBg="0"/>
      <p:bldP spid="11286" grpId="0" animBg="1" autoUpdateAnimBg="0"/>
      <p:bldP spid="11287" grpId="0" animBg="1" autoUpdateAnimBg="0"/>
      <p:bldP spid="11288" grpId="0" animBg="1" autoUpdateAnimBg="0"/>
      <p:bldP spid="1128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Пользователь\Рабочий стол\мммм\Untitled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Documents and Settings\Пользователь\Рабочий стол\мммм\Untitled-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Пользователь\Рабочий стол\мммм\Untitled-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Пользователь\Рабочий стол\мммм\Untitled-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C:\Documents and Settings\Пользователь\Рабочий стол\мммм\Untitled-3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724400" y="39688"/>
            <a:ext cx="4419600" cy="3257550"/>
          </a:xfrm>
          <a:solidFill>
            <a:schemeClr val="accent1"/>
          </a:solidFill>
          <a:ln w="63500">
            <a:solidFill>
              <a:schemeClr val="accent1"/>
            </a:solidFill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1676400" y="914400"/>
            <a:ext cx="7772400" cy="1143000"/>
          </a:xfrm>
        </p:spPr>
        <p:txBody>
          <a:bodyPr/>
          <a:lstStyle/>
          <a:p>
            <a:r>
              <a:rPr lang="ru-RU" sz="6000" i="1" smtClean="0">
                <a:solidFill>
                  <a:srgbClr val="800000"/>
                </a:solidFill>
              </a:rPr>
              <a:t>Дети  и</a:t>
            </a:r>
            <a:endParaRPr lang="ru-RU" smtClean="0">
              <a:solidFill>
                <a:srgbClr val="800000"/>
              </a:solidFill>
            </a:endParaRPr>
          </a:p>
        </p:txBody>
      </p:sp>
      <p:graphicFrame>
        <p:nvGraphicFramePr>
          <p:cNvPr id="20498" name="Object 18"/>
          <p:cNvGraphicFramePr>
            <a:graphicFrameLocks noChangeAspect="1"/>
          </p:cNvGraphicFramePr>
          <p:nvPr/>
        </p:nvGraphicFramePr>
        <p:xfrm>
          <a:off x="0" y="3167063"/>
          <a:ext cx="4724400" cy="3690937"/>
        </p:xfrm>
        <a:graphic>
          <a:graphicData uri="http://schemas.openxmlformats.org/presentationml/2006/ole">
            <p:oleObj spid="_x0000_s1026" name="Лист" r:id="rId5" imgW="4632120" imgH="2645280" progId="Excel.Sheet.8">
              <p:embed/>
            </p:oleObj>
          </a:graphicData>
        </a:graphic>
      </p:graphicFrame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429000" y="464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 i="1">
                <a:solidFill>
                  <a:srgbClr val="800000"/>
                </a:solidFill>
              </a:rPr>
              <a:t>родители</a:t>
            </a:r>
            <a:endParaRPr lang="ru-RU" sz="4400">
              <a:solidFill>
                <a:srgbClr val="800000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1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 autoUpdateAnimBg="0"/>
      <p:bldP spid="20482" grpId="0" autoUpdateAnimBg="0"/>
      <p:bldP spid="2049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r>
              <a:rPr lang="ru-RU" sz="3200" b="1" smtClean="0"/>
              <a:t>Воспитательное   пространство</a:t>
            </a:r>
            <a:endParaRPr lang="ru-RU" smtClean="0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429000" y="2971800"/>
            <a:ext cx="24384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/>
              <a:t>ОУ</a:t>
            </a:r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505200" y="1371600"/>
            <a:ext cx="2133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Детский</a:t>
            </a:r>
          </a:p>
          <a:p>
            <a:pPr algn="ctr"/>
            <a:r>
              <a:rPr lang="ru-RU"/>
              <a:t>сад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657600" y="5257800"/>
            <a:ext cx="2133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ЦДЮТ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990600" y="2133600"/>
            <a:ext cx="1752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библиотеки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990600" y="4114800"/>
            <a:ext cx="1828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ДДТ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6324600" y="2209800"/>
            <a:ext cx="1752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Спортшкола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324600" y="4191000"/>
            <a:ext cx="1828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СПК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8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8" grpId="0" animBg="1" autoUpdateAnimBg="0"/>
      <p:bldP spid="21509" grpId="0" animBg="1" autoUpdateAnimBg="0"/>
      <p:bldP spid="21510" grpId="0" animBg="1" autoUpdateAnimBg="0"/>
      <p:bldP spid="21511" grpId="0" animBg="1" autoUpdateAnimBg="0"/>
      <p:bldP spid="21512" grpId="0" animBg="1" autoUpdateAnimBg="0"/>
      <p:bldP spid="21513" grpId="0" animBg="1" autoUpdateAnimBg="0"/>
      <p:bldP spid="21514" grpId="0" animBg="1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CCCC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E2E2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FF66"/>
    </a:dk2>
    <a:lt2>
      <a:srgbClr val="FFFF00"/>
    </a:lt2>
    <a:accent1>
      <a:srgbClr val="FF9900"/>
    </a:accent1>
    <a:accent2>
      <a:srgbClr val="00FFFF"/>
    </a:accent2>
    <a:accent3>
      <a:srgbClr val="FFFFB8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E2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CCEC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E2F4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389</Words>
  <Application>Microsoft PowerPoint</Application>
  <PresentationFormat>Экран (4:3)</PresentationFormat>
  <Paragraphs>148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Лист</vt:lpstr>
      <vt:lpstr>МОУ «Краснополянская сош» </vt:lpstr>
      <vt:lpstr>Особенности работы в сельской школе</vt:lpstr>
      <vt:lpstr>Шольный      коллектив</vt:lpstr>
      <vt:lpstr>Деятельность педагогов и родителей</vt:lpstr>
      <vt:lpstr>Взаимодействие с семьей</vt:lpstr>
      <vt:lpstr>Родители   в  воспитательной  системе  школы</vt:lpstr>
      <vt:lpstr>Слайд 7</vt:lpstr>
      <vt:lpstr>Дети  и</vt:lpstr>
      <vt:lpstr>Воспитательное   пространство</vt:lpstr>
      <vt:lpstr>Уровень воспитанности учащихся 11 класса</vt:lpstr>
      <vt:lpstr>Ценности, имеющие наибольший               приоритет у учащихся, родителей, учителей</vt:lpstr>
      <vt:lpstr>Работа с неблагополучными семьями</vt:lpstr>
      <vt:lpstr>Поступление выпускников</vt:lpstr>
      <vt:lpstr>Баринова Евгения Владимировна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«Краснополянская сош» </dc:title>
  <dc:creator/>
  <cp:lastModifiedBy>Евгения</cp:lastModifiedBy>
  <cp:revision>49</cp:revision>
  <dcterms:created xsi:type="dcterms:W3CDTF">1601-01-01T00:00:00Z</dcterms:created>
  <dcterms:modified xsi:type="dcterms:W3CDTF">2012-04-06T13:55:04Z</dcterms:modified>
</cp:coreProperties>
</file>