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63" r:id="rId3"/>
    <p:sldId id="269" r:id="rId4"/>
    <p:sldId id="270" r:id="rId5"/>
    <p:sldId id="271" r:id="rId6"/>
    <p:sldId id="257" r:id="rId7"/>
    <p:sldId id="262" r:id="rId8"/>
    <p:sldId id="272" r:id="rId9"/>
    <p:sldId id="258" r:id="rId10"/>
    <p:sldId id="261" r:id="rId11"/>
    <p:sldId id="273" r:id="rId12"/>
    <p:sldId id="275" r:id="rId13"/>
    <p:sldId id="277" r:id="rId14"/>
    <p:sldId id="276" r:id="rId15"/>
    <p:sldId id="278" r:id="rId16"/>
    <p:sldId id="26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100" d="100"/>
          <a:sy n="100" d="100"/>
        </p:scale>
        <p:origin x="-1014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9E94-68EE-42B6-9FE1-3C19757FBAC7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CF87B-ABB9-4B1C-A76C-ED4B2D7A8B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561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CF87B-ABB9-4B1C-A76C-ED4B2D7A8B7D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F47B-604F-4307-A8AE-26C0430FC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260B4-E12B-4ADF-BE46-4BBC761D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DCFB8-0807-4F6E-B11E-42FF20AD7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54570-B874-4B8F-9E05-EF9C13135B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C7ACA-9E5E-4A03-BD8A-DD7B4E6EC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35D00-E7D1-4963-A598-95C654751E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53100-923F-4E00-ABF3-F11AB3B23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8A87A-201E-4164-943F-257B5A1C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FA759-B0E4-4D76-B236-2F5C5CF0F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89D8-975A-48A3-8AF1-07139F548D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92B61-A583-4287-9EE5-D0FB68DF74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F1517D5-52B7-46C7-ABEF-76575E071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ircl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27269"/>
          </a:xfrm>
        </p:spPr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Презентация к уроку английского языка в 5 классе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УМК Биболетовой М. З.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МОУ «Железнодорожная СОШ №1»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п.Железнодорожный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Скорицкая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Т.Н.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072338"/>
            <a:ext cx="6400800" cy="7143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776"/>
            <a:ext cx="7772400" cy="2143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429528"/>
            <a:ext cx="6400800" cy="3571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7154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sz="4000" dirty="0" smtClean="0">
                <a:latin typeface="Franklin Gothic Demi" pitchFamily="34" charset="0"/>
              </a:rPr>
              <a:t>Check your answers :</a:t>
            </a:r>
          </a:p>
          <a:p>
            <a:pPr eaLnBrk="1" hangingPunct="1">
              <a:lnSpc>
                <a:spcPct val="150000"/>
              </a:lnSpc>
            </a:pPr>
            <a:r>
              <a:rPr lang="ru-RU" sz="4000" dirty="0" smtClean="0">
                <a:latin typeface="Franklin Gothic Demi" pitchFamily="34" charset="0"/>
              </a:rPr>
              <a:t>1</a:t>
            </a:r>
            <a:r>
              <a:rPr lang="en-US" sz="4000" dirty="0" smtClean="0">
                <a:latin typeface="Franklin Gothic Demi" pitchFamily="34" charset="0"/>
              </a:rPr>
              <a:t>. I have got a pen, haven’t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I</a:t>
            </a:r>
            <a:r>
              <a:rPr lang="en-US" sz="4000" dirty="0" smtClean="0">
                <a:latin typeface="Franklin Gothic Demi" pitchFamily="34" charset="0"/>
              </a:rPr>
              <a:t> ?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 smtClean="0">
                <a:latin typeface="Franklin Gothic Demi" pitchFamily="34" charset="0"/>
              </a:rPr>
              <a:t>2. The pupils must read, mustn’t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they</a:t>
            </a:r>
            <a:r>
              <a:rPr lang="en-US" sz="4000" dirty="0" smtClean="0">
                <a:latin typeface="Franklin Gothic Demi" pitchFamily="34" charset="0"/>
              </a:rPr>
              <a:t>?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 smtClean="0">
                <a:latin typeface="Franklin Gothic Demi" pitchFamily="34" charset="0"/>
              </a:rPr>
              <a:t>3. She laughs a lot, doesn’t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she</a:t>
            </a:r>
            <a:r>
              <a:rPr lang="en-US" sz="4000" dirty="0" smtClean="0">
                <a:latin typeface="Franklin Gothic Demi" pitchFamily="34" charset="0"/>
              </a:rPr>
              <a:t>?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 smtClean="0">
                <a:latin typeface="Franklin Gothic Demi" pitchFamily="34" charset="0"/>
              </a:rPr>
              <a:t>4. Sam is at home, isn’t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he</a:t>
            </a:r>
            <a:r>
              <a:rPr lang="en-US" sz="4000" dirty="0" smtClean="0">
                <a:latin typeface="Franklin Gothic Demi" pitchFamily="34" charset="0"/>
              </a:rPr>
              <a:t>?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 smtClean="0">
                <a:latin typeface="Franklin Gothic Demi" pitchFamily="34" charset="0"/>
              </a:rPr>
              <a:t>5. We are at school, aren’t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we</a:t>
            </a:r>
            <a:r>
              <a:rPr lang="en-US" sz="4000" dirty="0" smtClean="0">
                <a:latin typeface="Franklin Gothic Demi" pitchFamily="34" charset="0"/>
              </a:rPr>
              <a:t>? </a:t>
            </a:r>
          </a:p>
          <a:p>
            <a:pPr eaLnBrk="1" hangingPunct="1">
              <a:lnSpc>
                <a:spcPct val="150000"/>
              </a:lnSpc>
            </a:pPr>
            <a:r>
              <a:rPr lang="en-US" sz="4000" dirty="0" smtClean="0">
                <a:latin typeface="Franklin Gothic Demi" pitchFamily="34" charset="0"/>
              </a:rPr>
              <a:t>6. You will meet her, won’t </a:t>
            </a:r>
            <a:r>
              <a:rPr lang="en-US" sz="4000" dirty="0" smtClean="0">
                <a:solidFill>
                  <a:srgbClr val="FF0000"/>
                </a:solidFill>
                <a:latin typeface="Franklin Gothic Demi" pitchFamily="34" charset="0"/>
              </a:rPr>
              <a:t>you</a:t>
            </a:r>
            <a:r>
              <a:rPr lang="en-US" sz="4000" dirty="0" smtClean="0">
                <a:latin typeface="Franklin Gothic Demi" pitchFamily="34" charset="0"/>
              </a:rPr>
              <a:t>?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500329"/>
          </a:xfrm>
        </p:spPr>
        <p:txBody>
          <a:bodyPr/>
          <a:lstStyle/>
          <a:p>
            <a:r>
              <a:rPr lang="ru-RU" sz="4800" b="1" dirty="0" smtClean="0">
                <a:solidFill>
                  <a:srgbClr val="C00000"/>
                </a:solidFill>
                <a:latin typeface="Franklin Gothic Demi" pitchFamily="34" charset="0"/>
              </a:rPr>
              <a:t>Схема разделительного вопроса</a:t>
            </a:r>
            <a:endParaRPr lang="ru-RU" sz="4800" dirty="0">
              <a:solidFill>
                <a:srgbClr val="C00000"/>
              </a:solidFill>
              <a:latin typeface="Franklin Gothic Dem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20888"/>
            <a:ext cx="10574797" cy="3284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143007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Franklin Gothic Demi" pitchFamily="34" charset="0"/>
              </a:rPr>
              <a:t>Add the tag endings:</a:t>
            </a:r>
            <a:endParaRPr lang="ru-RU" sz="5400" dirty="0">
              <a:solidFill>
                <a:srgbClr val="C00000"/>
              </a:solidFill>
              <a:latin typeface="Franklin Gothic Dem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214422"/>
            <a:ext cx="8143932" cy="4424378"/>
          </a:xfrm>
        </p:spPr>
        <p:txBody>
          <a:bodyPr/>
          <a:lstStyle/>
          <a:p>
            <a:pPr algn="l"/>
            <a:r>
              <a:rPr lang="en-US" sz="4400" dirty="0" smtClean="0">
                <a:latin typeface="Franklin Gothic Demi" pitchFamily="34" charset="0"/>
              </a:rPr>
              <a:t>It's a lovely evening,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</a:p>
          <a:p>
            <a:pPr algn="l"/>
            <a:r>
              <a:rPr lang="en-US" sz="4400" dirty="0" smtClean="0">
                <a:latin typeface="Franklin Gothic Demi" pitchFamily="34" charset="0"/>
              </a:rPr>
              <a:t>The</a:t>
            </a:r>
            <a:r>
              <a:rPr lang="ru-RU" sz="4400" dirty="0" smtClean="0">
                <a:latin typeface="Franklin Gothic Demi" pitchFamily="34" charset="0"/>
              </a:rPr>
              <a:t> </a:t>
            </a:r>
            <a:r>
              <a:rPr lang="en-US" sz="4400" dirty="0" smtClean="0">
                <a:latin typeface="Franklin Gothic Demi" pitchFamily="34" charset="0"/>
              </a:rPr>
              <a:t>sportsman runs very fast,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</a:p>
          <a:p>
            <a:pPr algn="l"/>
            <a:r>
              <a:rPr lang="en-US" sz="4400" dirty="0" smtClean="0">
                <a:latin typeface="Franklin Gothic Demi" pitchFamily="34" charset="0"/>
              </a:rPr>
              <a:t>It was a wonderful game,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</a:p>
          <a:p>
            <a:pPr algn="l"/>
            <a:r>
              <a:rPr lang="en-US" sz="4400" dirty="0" smtClean="0">
                <a:latin typeface="Franklin Gothic Demi" pitchFamily="34" charset="0"/>
              </a:rPr>
              <a:t>You will come here again,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</a:p>
          <a:p>
            <a:pPr algn="l"/>
            <a:r>
              <a:rPr lang="en-US" sz="4400" dirty="0" smtClean="0">
                <a:latin typeface="Franklin Gothic Demi" pitchFamily="34" charset="0"/>
              </a:rPr>
              <a:t>We could go there together,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</a:p>
          <a:p>
            <a:pPr algn="l"/>
            <a:r>
              <a:rPr lang="en-US" sz="4400" dirty="0" smtClean="0">
                <a:latin typeface="Franklin Gothic Demi" pitchFamily="34" charset="0"/>
              </a:rPr>
              <a:t>You know my family,</a:t>
            </a:r>
            <a:r>
              <a:rPr lang="ru-RU" sz="4400" dirty="0" smtClean="0">
                <a:latin typeface="Franklin Gothic Demi" pitchFamily="34" charset="0"/>
              </a:rPr>
              <a:t> …</a:t>
            </a:r>
            <a:endParaRPr lang="ru-RU" sz="44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57297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  <a:latin typeface="Franklin Gothic Demi" pitchFamily="34" charset="0"/>
              </a:rPr>
              <a:t>Add the tag endings: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142984"/>
            <a:ext cx="8786874" cy="4495816"/>
          </a:xfrm>
        </p:spPr>
        <p:txBody>
          <a:bodyPr/>
          <a:lstStyle/>
          <a:p>
            <a:pPr algn="l"/>
            <a:r>
              <a:rPr lang="en-US" sz="4000" dirty="0" smtClean="0">
                <a:latin typeface="Franklin Gothic Demi" pitchFamily="34" charset="0"/>
              </a:rPr>
              <a:t>You don't need any help, …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She doesn't speak German at all, …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Paul isn't good at Maths, …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Your parents aren't from Britain, …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Our match wasn't interesting today, …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Your teacher won't give you much</a:t>
            </a: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homework for the weekend, …</a:t>
            </a:r>
            <a:endParaRPr lang="ru-RU" sz="40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/>
          <a:lstStyle/>
          <a:p>
            <a:r>
              <a:rPr lang="en-US" sz="5400" b="1" dirty="0" smtClean="0">
                <a:solidFill>
                  <a:srgbClr val="C00000"/>
                </a:solidFill>
                <a:latin typeface="Franklin Gothic Demi" pitchFamily="34" charset="0"/>
              </a:rPr>
              <a:t>Check your answers:</a:t>
            </a:r>
            <a:endParaRPr lang="ru-RU" sz="5400" b="1" dirty="0">
              <a:solidFill>
                <a:srgbClr val="C00000"/>
              </a:solidFill>
              <a:latin typeface="Franklin Gothic Dem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428736"/>
            <a:ext cx="9001156" cy="4929222"/>
          </a:xfrm>
        </p:spPr>
        <p:txBody>
          <a:bodyPr/>
          <a:lstStyle/>
          <a:p>
            <a:pPr algn="l"/>
            <a:r>
              <a:rPr lang="en-US" sz="4000" dirty="0" smtClean="0">
                <a:latin typeface="Franklin Gothic Demi" pitchFamily="34" charset="0"/>
              </a:rPr>
              <a:t>It's a lovely evening,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isn’t it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The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sportsman runs very fast,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do they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It was a wonderful game,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wasn’t it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You will come here again,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won’t you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We could go there together,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couldn’t we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pPr algn="l"/>
            <a:r>
              <a:rPr lang="en-US" sz="4000" dirty="0" smtClean="0">
                <a:latin typeface="Franklin Gothic Demi" pitchFamily="34" charset="0"/>
              </a:rPr>
              <a:t>You know my family,</a:t>
            </a: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solidFill>
                  <a:srgbClr val="C00000"/>
                </a:solidFill>
                <a:latin typeface="Franklin Gothic Demi" pitchFamily="34" charset="0"/>
              </a:rPr>
              <a:t>do you</a:t>
            </a:r>
            <a:r>
              <a:rPr lang="en-US" sz="4000" dirty="0" smtClean="0">
                <a:latin typeface="Franklin Gothic Demi" pitchFamily="34" charset="0"/>
              </a:rPr>
              <a:t>?</a:t>
            </a:r>
            <a:endParaRPr lang="ru-RU" sz="4000" dirty="0" smtClean="0">
              <a:latin typeface="Franklin Gothic Dem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-142900"/>
            <a:ext cx="7772400" cy="1285884"/>
          </a:xfrm>
        </p:spPr>
        <p:txBody>
          <a:bodyPr/>
          <a:lstStyle/>
          <a:p>
            <a:r>
              <a:rPr lang="en-US" sz="5400" b="1" dirty="0" smtClean="0">
                <a:solidFill>
                  <a:srgbClr val="C00000"/>
                </a:solidFill>
                <a:latin typeface="Franklin Gothic Demi" pitchFamily="34" charset="0"/>
              </a:rPr>
              <a:t>Check your answers: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785794"/>
            <a:ext cx="9001156" cy="4853006"/>
          </a:xfrm>
        </p:spPr>
        <p:txBody>
          <a:bodyPr/>
          <a:lstStyle/>
          <a:p>
            <a:pPr algn="l"/>
            <a:r>
              <a:rPr lang="en-US" sz="3600" b="1" dirty="0" smtClean="0">
                <a:latin typeface="Franklin Gothic Demi" pitchFamily="34" charset="0"/>
              </a:rPr>
              <a:t>You don't need any help,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do you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She doesn't speak German at all,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does she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Paul isn't good at Maths,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isn’t he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Your parents aren't from Britain,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are they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Our match wasn't interesting today,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was it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Your teacher won't give you much</a:t>
            </a:r>
          </a:p>
          <a:p>
            <a:pPr algn="l"/>
            <a:r>
              <a:rPr lang="en-US" sz="3600" b="1" dirty="0" smtClean="0">
                <a:latin typeface="Franklin Gothic Demi" pitchFamily="34" charset="0"/>
              </a:rPr>
              <a:t>homework for the weekend, </a:t>
            </a:r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</a:rPr>
              <a:t>will she</a:t>
            </a:r>
            <a:r>
              <a:rPr lang="en-US" sz="3600" b="1" dirty="0" smtClean="0">
                <a:latin typeface="Franklin Gothic Demi" pitchFamily="34" charset="0"/>
              </a:rPr>
              <a:t>?</a:t>
            </a:r>
            <a:endParaRPr lang="ru-RU" sz="3600" b="1" dirty="0" smtClean="0">
              <a:latin typeface="Franklin Gothic Dem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55897"/>
          </a:xfrm>
        </p:spPr>
        <p:txBody>
          <a:bodyPr/>
          <a:lstStyle/>
          <a:p>
            <a:r>
              <a:rPr lang="en-US" sz="6000" b="1" dirty="0" smtClean="0">
                <a:solidFill>
                  <a:srgbClr val="C00000"/>
                </a:solidFill>
                <a:latin typeface="Franklin Gothic Demi" pitchFamily="34" charset="0"/>
              </a:rPr>
              <a:t>Your homework: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TB</a:t>
            </a:r>
            <a:r>
              <a:rPr lang="en-US" b="1" dirty="0" smtClean="0"/>
              <a:t> Ex</a:t>
            </a:r>
            <a:r>
              <a:rPr lang="ru-RU" b="1" dirty="0" smtClean="0"/>
              <a:t> 6 </a:t>
            </a:r>
            <a:r>
              <a:rPr lang="en-US" b="1" dirty="0" smtClean="0"/>
              <a:t>p </a:t>
            </a:r>
            <a:r>
              <a:rPr lang="ru-RU" b="1" dirty="0" smtClean="0"/>
              <a:t>36,</a:t>
            </a:r>
            <a:br>
              <a:rPr lang="ru-RU" b="1" dirty="0" smtClean="0"/>
            </a:br>
            <a:r>
              <a:rPr lang="en-US" b="1" dirty="0" smtClean="0"/>
              <a:t>WB Ex 9 p14.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715280"/>
            <a:ext cx="6400800" cy="21431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2857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914044"/>
            <a:ext cx="864396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smtClean="0">
                <a:latin typeface="Franklin Gothic Heavy" pitchFamily="34" charset="0"/>
                <a:ea typeface="Times New Roman" pitchFamily="18" charset="0"/>
              </a:rPr>
              <a:t>    </a:t>
            </a:r>
            <a:r>
              <a:rPr lang="en-US" sz="4000" dirty="0" smtClean="0">
                <a:solidFill>
                  <a:srgbClr val="C00000"/>
                </a:solidFill>
                <a:latin typeface="Franklin Gothic Heavy" pitchFamily="34" charset="0"/>
                <a:ea typeface="Times New Roman" pitchFamily="18" charset="0"/>
              </a:rPr>
              <a:t>F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Franklin Gothic Heavy" pitchFamily="34" charset="0"/>
                <a:ea typeface="Times New Roman" pitchFamily="18" charset="0"/>
              </a:rPr>
              <a:t>ind the odd word in each list: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Franklin Gothic Heavy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Heavy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</a:rPr>
              <a:t>1-world, what, why, when, where, whom, who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Heavy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</a:rPr>
              <a:t>2- does, do, play, skate, sky, fly, went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Franklin Gothic Heavy" pitchFamily="34" charset="0"/>
                <a:ea typeface="Times New Roman" pitchFamily="18" charset="0"/>
              </a:rPr>
              <a:t>3- meet, can, go, bring, flower, run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00438"/>
            <a:ext cx="8358246" cy="2071701"/>
          </a:xfrm>
        </p:spPr>
        <p:txBody>
          <a:bodyPr/>
          <a:lstStyle/>
          <a:p>
            <a:pPr algn="l"/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tx1"/>
                </a:solidFill>
                <a:latin typeface="Franklin Gothic Demi" pitchFamily="34" charset="0"/>
                <a:cs typeface="Times New Roman" pitchFamily="18" charset="0"/>
              </a:rPr>
              <a:t>3) Do you have a pen or </a:t>
            </a:r>
            <a:r>
              <a:rPr lang="ru-RU" sz="5400" b="1" dirty="0" smtClean="0">
                <a:solidFill>
                  <a:schemeClr val="tx1"/>
                </a:solidFill>
                <a:latin typeface="Franklin Gothic Demi" pitchFamily="34" charset="0"/>
                <a:cs typeface="Times New Roman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Franklin Gothic Demi" pitchFamily="34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Franklin Gothic Demi" pitchFamily="34" charset="0"/>
                <a:cs typeface="Times New Roman" pitchFamily="18" charset="0"/>
              </a:rPr>
              <a:t>      </a:t>
            </a:r>
            <a:r>
              <a:rPr lang="en-US" sz="5400" b="1" dirty="0" smtClean="0">
                <a:solidFill>
                  <a:schemeClr val="tx1"/>
                </a:solidFill>
                <a:latin typeface="Franklin Gothic Demi" pitchFamily="34" charset="0"/>
                <a:cs typeface="Times New Roman" pitchFamily="18" charset="0"/>
              </a:rPr>
              <a:t>a pencil?</a:t>
            </a:r>
            <a: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2852"/>
            <a:ext cx="6400800" cy="135732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C00000"/>
                </a:solidFill>
                <a:latin typeface="Franklin Gothic Demi" pitchFamily="34" charset="0"/>
                <a:cs typeface="Times New Roman" pitchFamily="18" charset="0"/>
              </a:rPr>
              <a:t>Ask questions:</a:t>
            </a:r>
            <a:r>
              <a:rPr lang="en-US" b="1" dirty="0" smtClean="0">
                <a:solidFill>
                  <a:srgbClr val="C00000"/>
                </a:solidFill>
                <a:latin typeface="Franklin Gothic Demi" pitchFamily="34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C00000"/>
                </a:solidFill>
                <a:latin typeface="Franklin Gothic Demi" pitchFamily="34" charset="0"/>
                <a:cs typeface="Times New Roman" pitchFamily="18" charset="0"/>
              </a:rPr>
            </a:br>
            <a:r>
              <a:rPr lang="en-US" sz="5400" b="1" dirty="0" smtClean="0">
                <a:solidFill>
                  <a:schemeClr val="accent6"/>
                </a:solidFill>
                <a:latin typeface="Franklin Gothic Demi" pitchFamily="34" charset="0"/>
                <a:cs typeface="Times New Roman" pitchFamily="18" charset="0"/>
              </a:rPr>
              <a:t> </a:t>
            </a:r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  <a:cs typeface="Times New Roman" pitchFamily="18" charset="0"/>
              </a:rPr>
              <a:t>I have a pen.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046" t="20833" r="14772" b="8333"/>
          <a:stretch>
            <a:fillRect/>
          </a:stretch>
        </p:blipFill>
        <p:spPr bwMode="auto">
          <a:xfrm>
            <a:off x="1000100" y="214290"/>
            <a:ext cx="8572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4786322"/>
            <a:ext cx="1409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1785926"/>
            <a:ext cx="70009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arenR"/>
            </a:pPr>
            <a:r>
              <a:rPr lang="en-US" sz="5400" b="1" dirty="0" smtClean="0">
                <a:latin typeface="Franklin Gothic Demi" pitchFamily="34" charset="0"/>
                <a:cs typeface="Times New Roman" pitchFamily="18" charset="0"/>
              </a:rPr>
              <a:t>Do you have a pen?</a:t>
            </a:r>
          </a:p>
          <a:p>
            <a:pPr marL="914400" indent="-914400"/>
            <a:endParaRPr lang="ru-RU" sz="5400" dirty="0">
              <a:latin typeface="Franklin Gothic Dem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714620"/>
            <a:ext cx="70723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latin typeface="Franklin Gothic Demi" pitchFamily="34" charset="0"/>
                <a:cs typeface="Times New Roman" pitchFamily="18" charset="0"/>
              </a:rPr>
              <a:t>2) What do you have?</a:t>
            </a:r>
            <a:endParaRPr lang="ru-RU" sz="5400" dirty="0">
              <a:latin typeface="Franklin Gothic Demi" pitchFamily="34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571480"/>
            <a:ext cx="8786874" cy="1428760"/>
          </a:xfrm>
        </p:spPr>
        <p:txBody>
          <a:bodyPr/>
          <a:lstStyle/>
          <a:p>
            <a:pPr algn="l"/>
            <a:r>
              <a:rPr lang="en-US" sz="4800" b="1" i="1" dirty="0" smtClean="0">
                <a:latin typeface="Franklin Gothic Heavy" pitchFamily="34" charset="0"/>
              </a:rPr>
              <a:t> </a:t>
            </a:r>
            <a:br>
              <a:rPr lang="en-US" sz="4800" b="1" i="1" dirty="0" smtClean="0">
                <a:latin typeface="Franklin Gothic Heavy" pitchFamily="34" charset="0"/>
              </a:rPr>
            </a:br>
            <a:r>
              <a:rPr lang="en-US" sz="4800" b="1" i="1" dirty="0" smtClean="0">
                <a:latin typeface="Franklin Gothic Heavy" pitchFamily="34" charset="0"/>
              </a:rPr>
              <a:t/>
            </a:r>
            <a:br>
              <a:rPr lang="en-US" sz="4800" b="1" i="1" dirty="0" smtClean="0">
                <a:latin typeface="Franklin Gothic Heavy" pitchFamily="34" charset="0"/>
              </a:rPr>
            </a:b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Heavy" pitchFamily="34" charset="0"/>
              </a:rPr>
              <a:t>We played tennis</a:t>
            </a:r>
            <a:r>
              <a:rPr lang="ru-RU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Heavy" pitchFamily="34" charset="0"/>
              </a:rPr>
              <a:t> </a:t>
            </a:r>
            <a:r>
              <a:rPr lang="en-US" sz="4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Heavy" pitchFamily="34" charset="0"/>
              </a:rPr>
              <a:t>yesterday.</a:t>
            </a:r>
            <a:r>
              <a:rPr lang="en-US" b="1" dirty="0" smtClean="0">
                <a:latin typeface="Franklin Gothic Heavy" pitchFamily="34" charset="0"/>
              </a:rPr>
              <a:t/>
            </a:r>
            <a:br>
              <a:rPr lang="en-US" b="1" dirty="0" smtClean="0">
                <a:latin typeface="Franklin Gothic Heavy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785926"/>
            <a:ext cx="8786874" cy="642942"/>
          </a:xfrm>
        </p:spPr>
        <p:txBody>
          <a:bodyPr/>
          <a:lstStyle/>
          <a:p>
            <a:pPr algn="l"/>
            <a:endParaRPr lang="en-US" sz="4800" b="1" dirty="0" smtClean="0">
              <a:latin typeface="Franklin Gothic Demi" pitchFamily="34" charset="0"/>
            </a:endParaRPr>
          </a:p>
          <a:p>
            <a:pPr algn="l"/>
            <a:r>
              <a:rPr lang="en-US" sz="4800" b="1" dirty="0" smtClean="0">
                <a:latin typeface="Franklin Gothic Demi" pitchFamily="34" charset="0"/>
              </a:rPr>
              <a:t>1) Did we play tennis yesterday?</a:t>
            </a:r>
            <a:endParaRPr lang="ru-RU" sz="4800" b="1" dirty="0">
              <a:latin typeface="Franklin Gothic Dem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928934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b="1" dirty="0" smtClean="0">
              <a:latin typeface="Franklin Gothic Demi" pitchFamily="34" charset="0"/>
            </a:endParaRPr>
          </a:p>
          <a:p>
            <a:r>
              <a:rPr lang="en-US" sz="4800" b="1" dirty="0" smtClean="0">
                <a:latin typeface="Franklin Gothic Demi" pitchFamily="34" charset="0"/>
              </a:rPr>
              <a:t>2) When did we play tennis?</a:t>
            </a:r>
            <a:endParaRPr lang="ru-RU" sz="4800" dirty="0">
              <a:latin typeface="Franklin Gothic Dem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7194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Franklin Gothic Demi" pitchFamily="34" charset="0"/>
              </a:rPr>
              <a:t> </a:t>
            </a:r>
          </a:p>
          <a:p>
            <a:r>
              <a:rPr lang="en-US" sz="4800" b="1" dirty="0" smtClean="0">
                <a:latin typeface="Franklin Gothic Demi" pitchFamily="34" charset="0"/>
              </a:rPr>
              <a:t> 3)Did we or he play tennis</a:t>
            </a:r>
          </a:p>
          <a:p>
            <a:r>
              <a:rPr lang="en-US" sz="4800" b="1" dirty="0" smtClean="0">
                <a:latin typeface="Franklin Gothic Demi" pitchFamily="34" charset="0"/>
              </a:rPr>
              <a:t>     yesterday?</a:t>
            </a:r>
          </a:p>
          <a:p>
            <a:endParaRPr lang="ru-RU" sz="4800" dirty="0">
              <a:latin typeface="Franklin Gothic Dem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857760"/>
            <a:ext cx="1171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85728"/>
            <a:ext cx="1619250" cy="12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/>
          <a:lstStyle/>
          <a:p>
            <a:r>
              <a:rPr lang="en-US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Heavy" pitchFamily="34" charset="0"/>
              </a:rPr>
              <a:t>They will see him soon.</a:t>
            </a:r>
            <a:endParaRPr lang="ru-RU" sz="5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429684" cy="857256"/>
          </a:xfrm>
        </p:spPr>
        <p:txBody>
          <a:bodyPr/>
          <a:lstStyle/>
          <a:p>
            <a:pPr algn="l"/>
            <a:r>
              <a:rPr lang="en-US" sz="4800" b="1" dirty="0" smtClean="0">
                <a:latin typeface="Franklin Gothic Demi" pitchFamily="34" charset="0"/>
              </a:rPr>
              <a:t>1) Will they see him soon?</a:t>
            </a:r>
            <a:endParaRPr lang="ru-RU" sz="4800" b="1" dirty="0">
              <a:latin typeface="Franklin Gothic Dem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928934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Franklin Gothic Demi" pitchFamily="34" charset="0"/>
              </a:rPr>
              <a:t>2) Whom will they see soon?</a:t>
            </a:r>
            <a:endParaRPr lang="ru-RU" sz="4800" dirty="0">
              <a:latin typeface="Franklin Gothic Dem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4143380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Franklin Gothic Demi" pitchFamily="34" charset="0"/>
              </a:rPr>
              <a:t>3) Will they see him or her</a:t>
            </a:r>
          </a:p>
          <a:p>
            <a:r>
              <a:rPr lang="en-US" sz="4800" b="1" dirty="0" smtClean="0">
                <a:latin typeface="Franklin Gothic Demi" pitchFamily="34" charset="0"/>
              </a:rPr>
              <a:t>     soon?</a:t>
            </a:r>
            <a:endParaRPr lang="ru-RU" sz="4800" dirty="0">
              <a:latin typeface="Franklin Gothic Dem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357826"/>
            <a:ext cx="20193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28"/>
            <a:ext cx="8229600" cy="638336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Franklin Gothic Demi" pitchFamily="34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Franklin Gothic Demi" pitchFamily="34" charset="0"/>
              </a:rPr>
              <a:t> «Его сестра умеет бегать хорошо».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Franklin Gothic Demi" pitchFamily="34" charset="0"/>
              </a:rPr>
              <a:t>   </a:t>
            </a:r>
            <a:r>
              <a:rPr lang="ru-RU" sz="3600" b="1" dirty="0" smtClean="0">
                <a:latin typeface="Franklin Gothic Demi" pitchFamily="34" charset="0"/>
              </a:rPr>
              <a:t>       </a:t>
            </a:r>
            <a:r>
              <a:rPr lang="en-US" sz="3600" b="1" dirty="0" smtClean="0">
                <a:solidFill>
                  <a:schemeClr val="accent6"/>
                </a:solidFill>
                <a:latin typeface="Franklin Gothic Demi" pitchFamily="34" charset="0"/>
              </a:rPr>
              <a:t>His sister can run well.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1)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Общий вопрос: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latin typeface="Franklin Gothic Demi" pitchFamily="34" charset="0"/>
              </a:rPr>
              <a:t>   </a:t>
            </a:r>
            <a:r>
              <a:rPr lang="en-US" sz="3600" b="1" dirty="0" smtClean="0">
                <a:latin typeface="Franklin Gothic Demi" pitchFamily="34" charset="0"/>
              </a:rPr>
              <a:t>Can his sister run well?</a:t>
            </a:r>
            <a:endParaRPr lang="ru-RU" sz="3600" b="1" dirty="0" smtClean="0"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2) Специальный вопрос:</a:t>
            </a:r>
            <a:endParaRPr lang="en-US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latin typeface="Franklin Gothic Demi" pitchFamily="34" charset="0"/>
              </a:rPr>
              <a:t>   </a:t>
            </a:r>
            <a:r>
              <a:rPr lang="en-US" sz="3600" b="1" dirty="0" smtClean="0">
                <a:latin typeface="Franklin Gothic Demi" pitchFamily="34" charset="0"/>
              </a:rPr>
              <a:t>How can his sister run? </a:t>
            </a:r>
            <a:endParaRPr lang="ru-RU" sz="3600" b="1" dirty="0" smtClean="0"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3) Альтернативный вопрос:</a:t>
            </a:r>
            <a:endParaRPr lang="en-US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latin typeface="Franklin Gothic Demi" pitchFamily="34" charset="0"/>
              </a:rPr>
              <a:t>   </a:t>
            </a:r>
            <a:r>
              <a:rPr lang="en-US" sz="3600" b="1" dirty="0" smtClean="0">
                <a:latin typeface="Franklin Gothic Demi" pitchFamily="34" charset="0"/>
              </a:rPr>
              <a:t>Can his sister or he run well?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4) </a:t>
            </a:r>
            <a:r>
              <a:rPr lang="ru-RU" sz="36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Demi" pitchFamily="34" charset="0"/>
              </a:rPr>
              <a:t>?</a:t>
            </a:r>
            <a:endParaRPr lang="ru-RU" sz="36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3600" b="1" dirty="0" smtClean="0">
                <a:latin typeface="Franklin Gothic Demi" pitchFamily="34" charset="0"/>
              </a:rPr>
              <a:t>His </a:t>
            </a:r>
            <a:r>
              <a:rPr lang="en-US" sz="3600" b="1" dirty="0" smtClean="0">
                <a:latin typeface="Franklin Gothic Demi" pitchFamily="34" charset="0"/>
              </a:rPr>
              <a:t>sister can run well, can’t  she?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1250" t="12295" r="9999" b="6557"/>
          <a:stretch>
            <a:fillRect/>
          </a:stretch>
        </p:blipFill>
        <p:spPr bwMode="auto">
          <a:xfrm>
            <a:off x="6429388" y="1357298"/>
            <a:ext cx="150019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071678"/>
            <a:ext cx="7772400" cy="2298707"/>
          </a:xfrm>
        </p:spPr>
        <p:txBody>
          <a:bodyPr/>
          <a:lstStyle/>
          <a:p>
            <a:r>
              <a:rPr lang="en-US" sz="7200" b="1" dirty="0" smtClean="0">
                <a:solidFill>
                  <a:srgbClr val="FF0000"/>
                </a:solidFill>
                <a:latin typeface="Franklin Gothic Demi" pitchFamily="34" charset="0"/>
              </a:rPr>
              <a:t>Tag questions</a:t>
            </a:r>
            <a:br>
              <a:rPr lang="en-US" sz="7200" b="1" dirty="0" smtClean="0">
                <a:solidFill>
                  <a:srgbClr val="FF0000"/>
                </a:solidFill>
                <a:latin typeface="Franklin Gothic Demi" pitchFamily="34" charset="0"/>
              </a:rPr>
            </a:br>
            <a:r>
              <a:rPr lang="ru-RU" sz="6600" b="1" dirty="0" smtClean="0">
                <a:solidFill>
                  <a:schemeClr val="tx1"/>
                </a:solidFill>
                <a:latin typeface="Franklin Gothic Demi" pitchFamily="34" charset="0"/>
              </a:rPr>
              <a:t>Разделительные вопросы</a:t>
            </a:r>
            <a:r>
              <a:rPr lang="ru-RU" b="1" i="1" u="sng" dirty="0" smtClean="0">
                <a:latin typeface="Franklin Gothic Demi" pitchFamily="34" charset="0"/>
              </a:rPr>
              <a:t/>
            </a:r>
            <a:br>
              <a:rPr lang="ru-RU" b="1" i="1" u="sng" dirty="0" smtClean="0">
                <a:latin typeface="Franklin Gothic Demi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7572404"/>
            <a:ext cx="6400800" cy="21431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501122" cy="1470025"/>
          </a:xfrm>
        </p:spPr>
        <p:txBody>
          <a:bodyPr/>
          <a:lstStyle/>
          <a:p>
            <a:pPr algn="l"/>
            <a:r>
              <a:rPr lang="en-US" b="1" dirty="0" smtClean="0">
                <a:latin typeface="Franklin Gothic Demi" pitchFamily="34" charset="0"/>
              </a:rPr>
              <a:t>His sister can run well, can’t she?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087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800" dirty="0" smtClean="0">
              <a:latin typeface="Franklin Gothic Demi" pitchFamily="34" charset="0"/>
            </a:endParaRPr>
          </a:p>
          <a:p>
            <a:pPr algn="r"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    </a:t>
            </a:r>
            <a:r>
              <a:rPr lang="en-US" sz="4400" dirty="0" smtClean="0">
                <a:solidFill>
                  <a:srgbClr val="C00000"/>
                </a:solidFill>
                <a:latin typeface="Franklin Gothic Demi" pitchFamily="34" charset="0"/>
              </a:rPr>
              <a:t>Complete the questions</a:t>
            </a:r>
            <a:r>
              <a:rPr lang="ru-RU" sz="4400" dirty="0" smtClean="0">
                <a:solidFill>
                  <a:srgbClr val="C00000"/>
                </a:solidFill>
                <a:latin typeface="Franklin Gothic Demi" pitchFamily="34" charset="0"/>
              </a:rPr>
              <a:t>:</a:t>
            </a:r>
            <a:endParaRPr lang="en-US" sz="4400" dirty="0" smtClean="0">
              <a:solidFill>
                <a:srgbClr val="C00000"/>
              </a:solidFill>
              <a:latin typeface="Franklin Gothic Demi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1</a:t>
            </a:r>
            <a:r>
              <a:rPr lang="en-US" sz="4000" dirty="0" smtClean="0">
                <a:latin typeface="Franklin Gothic Demi" pitchFamily="34" charset="0"/>
              </a:rPr>
              <a:t>. I have got a pen, haven’t…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2. The pupils must read, mustn’t…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3. She laughs a lot, doesn’t…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4. Sam is at home, isn’t…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5. We are at school, aren’t…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4000" dirty="0" smtClean="0">
                <a:latin typeface="Franklin Gothic Demi" pitchFamily="34" charset="0"/>
              </a:rPr>
              <a:t> </a:t>
            </a:r>
            <a:r>
              <a:rPr lang="en-US" sz="4000" dirty="0" smtClean="0">
                <a:latin typeface="Franklin Gothic Demi" pitchFamily="34" charset="0"/>
              </a:rPr>
              <a:t>6. You will meet her, won’t…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566</Words>
  <Application>Microsoft Office PowerPoint</Application>
  <PresentationFormat>Экран (4:3)</PresentationFormat>
  <Paragraphs>84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Презентация к уроку английского языка в 5 классе  УМК Биболетовой М. З. Учитель английского языка  МОУ «Железнодорожная СОШ №1»  п.Железнодорожный Скорицкая Т.Н.</vt:lpstr>
      <vt:lpstr>Презентация PowerPoint</vt:lpstr>
      <vt:lpstr>  3) Do you have a pen or        a pencil? </vt:lpstr>
      <vt:lpstr>   We played tennis yesterday. </vt:lpstr>
      <vt:lpstr>They will see him soon.</vt:lpstr>
      <vt:lpstr>Презентация PowerPoint</vt:lpstr>
      <vt:lpstr>Tag questions Разделительные вопросы </vt:lpstr>
      <vt:lpstr>His sister can run well, can’t she?</vt:lpstr>
      <vt:lpstr>Презентация PowerPoint</vt:lpstr>
      <vt:lpstr>Презентация PowerPoint</vt:lpstr>
      <vt:lpstr>Схема разделительного вопроса</vt:lpstr>
      <vt:lpstr>Add the tag endings:</vt:lpstr>
      <vt:lpstr>Add the tag endings:</vt:lpstr>
      <vt:lpstr>Check your answers:</vt:lpstr>
      <vt:lpstr>Check your answers:</vt:lpstr>
      <vt:lpstr>Your homework: TB Ex 6 p 36, WB Ex 9 p14.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проблемного урока</dc:title>
  <dc:creator>Жаглин Евгений</dc:creator>
  <cp:lastModifiedBy>u</cp:lastModifiedBy>
  <cp:revision>105</cp:revision>
  <dcterms:created xsi:type="dcterms:W3CDTF">2008-01-06T18:47:32Z</dcterms:created>
  <dcterms:modified xsi:type="dcterms:W3CDTF">2015-03-10T12:06:10Z</dcterms:modified>
</cp:coreProperties>
</file>