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62" r:id="rId4"/>
    <p:sldId id="259" r:id="rId5"/>
    <p:sldId id="256" r:id="rId6"/>
    <p:sldId id="257" r:id="rId7"/>
    <p:sldId id="258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382489"/>
            <a:ext cx="9144000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89500" algn="l"/>
              </a:tabLst>
            </a:pPr>
            <a:r>
              <a:rPr kumimoji="0" lang="ru-RU" sz="6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itchFamily="18" charset="0"/>
                <a:ea typeface="Times New Roman" pitchFamily="18" charset="0"/>
              </a:rPr>
              <a:t>Наркомания: болезнь, </a:t>
            </a:r>
            <a:endParaRPr kumimoji="0" lang="ru-RU" sz="66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Book Antiqua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89500" algn="l"/>
              </a:tabLst>
            </a:pPr>
            <a:r>
              <a:rPr kumimoji="0" lang="ru-RU" sz="6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itchFamily="18" charset="0"/>
                <a:ea typeface="Times New Roman" pitchFamily="18" charset="0"/>
              </a:rPr>
              <a:t>порок или преступление?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89500" algn="l"/>
              </a:tabLst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89500" algn="l"/>
              </a:tabLst>
            </a:pPr>
            <a:endParaRPr lang="ru-RU" sz="36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89500" algn="l"/>
              </a:tabLst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895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Выполнила: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895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Лукьяненко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 А.С.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89500" algn="l"/>
              </a:tabLst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МБОУ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СОШ №37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</a:endParaRPr>
          </a:p>
        </p:txBody>
      </p:sp>
      <p:pic>
        <p:nvPicPr>
          <p:cNvPr id="18435" name="Picture 3" descr="C:\Documents and Settings\User\Мои документы\наркомания,алкоголизм,курение\1218037416_20050328_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418750">
            <a:off x="308609" y="3348800"/>
            <a:ext cx="3119697" cy="3132176"/>
          </a:xfrm>
          <a:prstGeom prst="rect">
            <a:avLst/>
          </a:prstGeom>
          <a:noFill/>
        </p:spPr>
      </p:pic>
      <p:pic>
        <p:nvPicPr>
          <p:cNvPr id="18436" name="Picture 4" descr="C:\Documents and Settings\User\Мои документы\наркомания,алкоголизм,курение\i[17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99933">
            <a:off x="3551615" y="3494504"/>
            <a:ext cx="2995643" cy="29956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Разрушение личности.</a:t>
            </a:r>
            <a:endParaRPr lang="ru-RU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pic>
        <p:nvPicPr>
          <p:cNvPr id="4" name="Содержимое 3" descr="http://www.oolife.ru/photos/narkoman/11895984211153920431so4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066800"/>
            <a:ext cx="4343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oolife.ru/photos/narkoman/11895984321153984451ec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066800"/>
            <a:ext cx="428625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oolife.ru/photos/narkoman/11895983981148570401ze8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4010025"/>
            <a:ext cx="428625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Book Antiqua" pitchFamily="18" charset="0"/>
              </a:rPr>
              <a:t>                        Страдания детей.</a:t>
            </a:r>
            <a:endParaRPr lang="ru-RU" dirty="0">
              <a:solidFill>
                <a:srgbClr val="FF0000"/>
              </a:solidFill>
              <a:latin typeface="Book Antiqua" pitchFamily="18" charset="0"/>
            </a:endParaRPr>
          </a:p>
        </p:txBody>
      </p:sp>
      <p:pic>
        <p:nvPicPr>
          <p:cNvPr id="20482" name="Picture 2" descr="C:\Documents and Settings\User\Мои документы\наркомания,алкоголизм,курение\25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3481398" cy="3733800"/>
          </a:xfrm>
          <a:prstGeom prst="rect">
            <a:avLst/>
          </a:prstGeom>
          <a:noFill/>
        </p:spPr>
      </p:pic>
      <p:pic>
        <p:nvPicPr>
          <p:cNvPr id="5" name="Рисунок 4" descr="http://www.oolife.ru/photos/narkoman/11895986001157678kopiyawj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581400"/>
            <a:ext cx="5181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oolife.ru/photos/narkoman/11895985881154657591xz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1066800"/>
            <a:ext cx="3124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228600"/>
            <a:ext cx="91440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itchFamily="18" charset="0"/>
                <a:ea typeface="Times New Roman" pitchFamily="18" charset="0"/>
              </a:rPr>
              <a:t>Причины употребления наркотиков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ea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2800" dirty="0" smtClean="0">
              <a:latin typeface="Book Antiqua" pitchFamily="18" charset="0"/>
              <a:ea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Book Antiqua" pitchFamily="18" charset="0"/>
                <a:ea typeface="Times New Roman" pitchFamily="18" charset="0"/>
              </a:rPr>
              <a:t>Социальная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Book Antiqua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Book Antiqua" pitchFamily="18" charset="0"/>
                <a:ea typeface="Times New Roman" pitchFamily="18" charset="0"/>
              </a:rPr>
              <a:t>согласованность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Book Antiqua" pitchFamily="18" charset="0"/>
                <a:ea typeface="Times New Roman" pitchFamily="18" charset="0"/>
              </a:rPr>
              <a:t>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Book Antiqua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Book Antiqua" pitchFamily="18" charset="0"/>
                <a:ea typeface="Times New Roman" pitchFamily="18" charset="0"/>
              </a:rPr>
              <a:t>Удовольствие.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Book Antiqua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Book Antiqua" pitchFamily="18" charset="0"/>
                <a:ea typeface="Times New Roman" pitchFamily="18" charset="0"/>
              </a:rPr>
              <a:t>Доступность.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Book Antiqua" pitchFamily="18" charset="0"/>
                <a:ea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Book Antiqua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Book Antiqua" pitchFamily="18" charset="0"/>
                <a:ea typeface="Times New Roman" pitchFamily="18" charset="0"/>
              </a:rPr>
              <a:t>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Book Antiqua" pitchFamily="18" charset="0"/>
                <a:ea typeface="Times New Roman" pitchFamily="18" charset="0"/>
              </a:rPr>
              <a:t>Любопытство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Book Antiqua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Book Antiqua" pitchFamily="18" charset="0"/>
                <a:ea typeface="Times New Roman" pitchFamily="18" charset="0"/>
              </a:rPr>
              <a:t>Враждебность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Book Antiqua" pitchFamily="18" charset="0"/>
                <a:ea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Book Antiqua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Book Antiqua" pitchFamily="18" charset="0"/>
                <a:ea typeface="Times New Roman" pitchFamily="18" charset="0"/>
              </a:rPr>
              <a:t>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Book Antiqua" pitchFamily="18" charset="0"/>
                <a:ea typeface="Times New Roman" pitchFamily="18" charset="0"/>
              </a:rPr>
              <a:t>Достаток и досуг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Book Antiqua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Book Antiqua" pitchFamily="18" charset="0"/>
                <a:ea typeface="Times New Roman" pitchFamily="18" charset="0"/>
              </a:rPr>
              <a:t>Уход от физического стресса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oolife.ru/photos/narkoman/11895984591154148471cj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33400"/>
            <a:ext cx="4191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www.oolife.ru/photos/narkoman/11895984261153950441jf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533400"/>
            <a:ext cx="4267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www.oolife.ru/photos/narkoman/11895982101145728231zg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3810000"/>
            <a:ext cx="4267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Book Antiqua" pitchFamily="18" charset="0"/>
              </a:rPr>
              <a:t>Признаки употребления наркотиков</a:t>
            </a:r>
            <a:endParaRPr lang="ru-RU" dirty="0">
              <a:solidFill>
                <a:srgbClr val="FF0000"/>
              </a:solidFill>
              <a:latin typeface="Book Antiqua" pitchFamily="18" charset="0"/>
            </a:endParaRPr>
          </a:p>
        </p:txBody>
      </p:sp>
      <p:pic>
        <p:nvPicPr>
          <p:cNvPr id="6" name="Рисунок 5" descr="http://www.oolife.ru/photos/narkoman/11895980231143532081tf8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406907">
            <a:off x="618721" y="3504058"/>
            <a:ext cx="2667881" cy="3114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457200"/>
            <a:ext cx="914400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8150" algn="l"/>
                <a:tab pos="457200" algn="l"/>
                <a:tab pos="466725" algn="l"/>
                <a:tab pos="504825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itchFamily="18" charset="0"/>
                <a:ea typeface="Times New Roman" pitchFamily="18" charset="0"/>
              </a:rPr>
              <a:t>Анкетирование учащихся 8-11 классов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8150" algn="l"/>
                <a:tab pos="457200" algn="l"/>
                <a:tab pos="466725" algn="l"/>
                <a:tab pos="504825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itchFamily="18" charset="0"/>
                <a:ea typeface="Times New Roman" pitchFamily="18" charset="0"/>
              </a:rPr>
              <a:t>МОУ СОШ № 37.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Book Antiqua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8150" algn="l"/>
                <a:tab pos="457200" algn="l"/>
                <a:tab pos="466725" algn="l"/>
                <a:tab pos="5048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      Мною была разработана анкета и проведено анкетирование учащихся 8-11 классов.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8150" algn="l"/>
                <a:tab pos="457200" algn="l"/>
                <a:tab pos="466725" algn="l"/>
                <a:tab pos="5048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      В анкетировании участвовало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itchFamily="18" charset="0"/>
                <a:ea typeface="Times New Roman" pitchFamily="18" charset="0"/>
              </a:rPr>
              <a:t>60 человек.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Book Antiqua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8150" algn="l"/>
                <a:tab pos="457200" algn="l"/>
                <a:tab pos="466725" algn="l"/>
                <a:tab pos="5048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      В результате опроса я выяснила, что четкого представления что такое</a:t>
            </a:r>
            <a:r>
              <a:rPr lang="ru-RU" sz="2400" dirty="0" smtClean="0">
                <a:latin typeface="Book Antiqua" pitchFamily="18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наркоман,  наркомания у учащихся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itchFamily="18" charset="0"/>
                <a:ea typeface="Times New Roman" pitchFamily="18" charset="0"/>
              </a:rPr>
              <a:t>нет.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8150" algn="l"/>
                <a:tab pos="457200" algn="l"/>
                <a:tab pos="466725" algn="l"/>
                <a:tab pos="504825" algn="l"/>
              </a:tabLst>
            </a:pPr>
            <a:r>
              <a:rPr lang="ru-RU" sz="2400" dirty="0" smtClean="0">
                <a:latin typeface="Book Antiqua" pitchFamily="18" charset="0"/>
                <a:ea typeface="Times New Roman" pitchFamily="18" charset="0"/>
              </a:rPr>
              <a:t>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На вопрос что такое наркотики, все ребята  отвечают, что это яд, зло, что они вызывают зависимость у человека, но более точно ответить затрудняются.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itchFamily="18" charset="0"/>
                <a:ea typeface="Times New Roman" pitchFamily="18" charset="0"/>
              </a:rPr>
              <a:t>Вред от  употребления наркотиков ребята четко представляют.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itchFamily="18" charset="0"/>
                <a:ea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8150" algn="l"/>
                <a:tab pos="457200" algn="l"/>
                <a:tab pos="466725" algn="l"/>
                <a:tab pos="504825" algn="l"/>
              </a:tabLst>
            </a:pPr>
            <a:r>
              <a:rPr lang="ru-RU" sz="2400" dirty="0" smtClean="0">
                <a:solidFill>
                  <a:srgbClr val="FF0000"/>
                </a:solidFill>
                <a:latin typeface="Book Antiqua" pitchFamily="18" charset="0"/>
                <a:ea typeface="Times New Roman" pitchFamily="18" charset="0"/>
              </a:rPr>
              <a:t>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Абсолютно все считают, что человек не имеет права употреблять наркотики, так как этим он приносит вред себе, близким и окружающим его людям.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09600" y="1219200"/>
          <a:ext cx="7467600" cy="16002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5224789"/>
                <a:gridCol w="2242811"/>
              </a:tblGrid>
              <a:tr h="40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38150" algn="l"/>
                          <a:tab pos="457200" algn="l"/>
                          <a:tab pos="466725" algn="l"/>
                          <a:tab pos="504825" algn="l"/>
                        </a:tabLs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latin typeface="Book Antiqua" pitchFamily="18" charset="0"/>
                        </a:rPr>
                        <a:t>Ваше отношение к наркоманам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38150" algn="l"/>
                          <a:tab pos="457200" algn="l"/>
                          <a:tab pos="466725" algn="l"/>
                          <a:tab pos="504825" algn="l"/>
                        </a:tabLs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latin typeface="Book Antiqua" pitchFamily="18" charset="0"/>
                        </a:rPr>
                        <a:t>% ответов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00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38150" algn="l"/>
                          <a:tab pos="457200" algn="l"/>
                          <a:tab pos="466725" algn="l"/>
                          <a:tab pos="504825" algn="l"/>
                        </a:tabLs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Book Antiqua" pitchFamily="18" charset="0"/>
                        </a:rPr>
                        <a:t>Мне жаль этих людей.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38150" algn="l"/>
                          <a:tab pos="457200" algn="l"/>
                          <a:tab pos="466725" algn="l"/>
                          <a:tab pos="504825" algn="l"/>
                        </a:tabLs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Book Antiqua" pitchFamily="18" charset="0"/>
                        </a:rPr>
                        <a:t>30%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00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38150" algn="l"/>
                          <a:tab pos="457200" algn="l"/>
                          <a:tab pos="466725" algn="l"/>
                          <a:tab pos="504825" algn="l"/>
                        </a:tabLs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Book Antiqua" pitchFamily="18" charset="0"/>
                        </a:rPr>
                        <a:t>Я их ненавижу.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38150" algn="l"/>
                          <a:tab pos="457200" algn="l"/>
                          <a:tab pos="466725" algn="l"/>
                          <a:tab pos="504825" algn="l"/>
                        </a:tabLs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Book Antiqua" pitchFamily="18" charset="0"/>
                        </a:rPr>
                        <a:t>15%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00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38150" algn="l"/>
                          <a:tab pos="457200" algn="l"/>
                          <a:tab pos="466725" algn="l"/>
                          <a:tab pos="504825" algn="l"/>
                        </a:tabLs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Book Antiqua" pitchFamily="18" charset="0"/>
                        </a:rPr>
                        <a:t>Мне безразличны они и их проблемы.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38150" algn="l"/>
                          <a:tab pos="457200" algn="l"/>
                          <a:tab pos="466725" algn="l"/>
                          <a:tab pos="504825" algn="l"/>
                        </a:tabLs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Book Antiqua" pitchFamily="18" charset="0"/>
                        </a:rPr>
                        <a:t>65%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04800" y="0"/>
            <a:ext cx="8610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8150" algn="l"/>
                <a:tab pos="457200" algn="l"/>
                <a:tab pos="466725" algn="l"/>
                <a:tab pos="504825" algn="l"/>
              </a:tabLs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itchFamily="18" charset="0"/>
              </a:rPr>
              <a:t>Ваше</a:t>
            </a:r>
            <a:r>
              <a:rPr kumimoji="0" lang="ru-RU" sz="36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itchFamily="18" charset="0"/>
              </a:rPr>
              <a:t> отношение к людям, употребляющим наркотики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Book Antiqua" pitchFamily="18" charset="0"/>
            </a:endParaRPr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838200" y="3048000"/>
          <a:ext cx="7391400" cy="3538436"/>
        </p:xfrm>
        <a:graphic>
          <a:graphicData uri="http://schemas.openxmlformats.org/presentationml/2006/ole">
            <p:oleObj spid="_x0000_s1025" name="Диаграмма" r:id="rId3" imgW="4676775" imgH="2371725" progId="MSGraph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66800" y="762000"/>
          <a:ext cx="6934200" cy="22098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5185371"/>
                <a:gridCol w="1748829"/>
              </a:tblGrid>
              <a:tr h="4419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38150" algn="l"/>
                          <a:tab pos="457200" algn="l"/>
                          <a:tab pos="466725" algn="l"/>
                          <a:tab pos="504825" algn="l"/>
                        </a:tabLst>
                      </a:pPr>
                      <a:r>
                        <a:rPr lang="ru-RU" sz="2400" b="1" dirty="0">
                          <a:latin typeface="Book Antiqua" pitchFamily="18" charset="0"/>
                        </a:rPr>
                        <a:t>Причина</a:t>
                      </a:r>
                      <a:endParaRPr lang="ru-RU" sz="2400" b="1" dirty="0"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38150" algn="l"/>
                          <a:tab pos="457200" algn="l"/>
                          <a:tab pos="466725" algn="l"/>
                          <a:tab pos="504825" algn="l"/>
                        </a:tabLst>
                      </a:pPr>
                      <a:r>
                        <a:rPr lang="ru-RU" sz="2400" b="1" dirty="0">
                          <a:latin typeface="Book Antiqua" pitchFamily="18" charset="0"/>
                        </a:rPr>
                        <a:t>%</a:t>
                      </a:r>
                      <a:endParaRPr lang="ru-RU" sz="2400" b="1" dirty="0"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19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38150" algn="l"/>
                          <a:tab pos="457200" algn="l"/>
                          <a:tab pos="466725" algn="l"/>
                          <a:tab pos="504825" algn="l"/>
                        </a:tabLst>
                      </a:pPr>
                      <a:r>
                        <a:rPr lang="ru-RU" sz="1800" dirty="0">
                          <a:latin typeface="Book Antiqua" pitchFamily="18" charset="0"/>
                        </a:rPr>
                        <a:t>Одиночество </a:t>
                      </a:r>
                      <a:endParaRPr lang="ru-RU" sz="1800" dirty="0"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38150" algn="l"/>
                          <a:tab pos="457200" algn="l"/>
                          <a:tab pos="466725" algn="l"/>
                          <a:tab pos="504825" algn="l"/>
                        </a:tabLst>
                      </a:pPr>
                      <a:r>
                        <a:rPr lang="ru-RU" sz="1800" dirty="0">
                          <a:latin typeface="Book Antiqua" pitchFamily="18" charset="0"/>
                        </a:rPr>
                        <a:t>32%</a:t>
                      </a:r>
                      <a:endParaRPr lang="ru-RU" sz="1800" dirty="0"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19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38150" algn="l"/>
                          <a:tab pos="457200" algn="l"/>
                          <a:tab pos="466725" algn="l"/>
                          <a:tab pos="504825" algn="l"/>
                        </a:tabLst>
                      </a:pPr>
                      <a:r>
                        <a:rPr lang="ru-RU" sz="1800" dirty="0">
                          <a:latin typeface="Book Antiqua" pitchFamily="18" charset="0"/>
                        </a:rPr>
                        <a:t>От нечего делать</a:t>
                      </a:r>
                      <a:endParaRPr lang="ru-RU" sz="1800" dirty="0"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38150" algn="l"/>
                          <a:tab pos="457200" algn="l"/>
                          <a:tab pos="466725" algn="l"/>
                          <a:tab pos="504825" algn="l"/>
                        </a:tabLst>
                      </a:pPr>
                      <a:r>
                        <a:rPr lang="ru-RU" sz="1800" dirty="0">
                          <a:latin typeface="Book Antiqua" pitchFamily="18" charset="0"/>
                        </a:rPr>
                        <a:t>18%</a:t>
                      </a:r>
                      <a:endParaRPr lang="ru-RU" sz="1800" dirty="0"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19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38150" algn="l"/>
                          <a:tab pos="457200" algn="l"/>
                          <a:tab pos="466725" algn="l"/>
                          <a:tab pos="504825" algn="l"/>
                        </a:tabLst>
                      </a:pPr>
                      <a:r>
                        <a:rPr lang="ru-RU" sz="1800">
                          <a:latin typeface="Book Antiqua" pitchFamily="18" charset="0"/>
                        </a:rPr>
                        <a:t>Любопытство </a:t>
                      </a:r>
                      <a:endParaRPr lang="ru-RU" sz="1800"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38150" algn="l"/>
                          <a:tab pos="457200" algn="l"/>
                          <a:tab pos="466725" algn="l"/>
                          <a:tab pos="504825" algn="l"/>
                        </a:tabLst>
                      </a:pPr>
                      <a:r>
                        <a:rPr lang="ru-RU" sz="1800" dirty="0">
                          <a:latin typeface="Book Antiqua" pitchFamily="18" charset="0"/>
                        </a:rPr>
                        <a:t>21%</a:t>
                      </a:r>
                      <a:endParaRPr lang="ru-RU" sz="1800" dirty="0"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19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38150" algn="l"/>
                          <a:tab pos="457200" algn="l"/>
                          <a:tab pos="466725" algn="l"/>
                          <a:tab pos="504825" algn="l"/>
                        </a:tabLst>
                      </a:pPr>
                      <a:r>
                        <a:rPr lang="ru-RU" sz="1800">
                          <a:latin typeface="Book Antiqua" pitchFamily="18" charset="0"/>
                        </a:rPr>
                        <a:t>Проблемы в семье, с друзьями</a:t>
                      </a:r>
                      <a:endParaRPr lang="ru-RU" sz="1800"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38150" algn="l"/>
                          <a:tab pos="457200" algn="l"/>
                          <a:tab pos="466725" algn="l"/>
                          <a:tab pos="504825" algn="l"/>
                        </a:tabLst>
                      </a:pPr>
                      <a:r>
                        <a:rPr lang="ru-RU" sz="1800" dirty="0">
                          <a:latin typeface="Book Antiqua" pitchFamily="18" charset="0"/>
                        </a:rPr>
                        <a:t>29%</a:t>
                      </a:r>
                      <a:endParaRPr lang="ru-RU" sz="1800" dirty="0"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881042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8150" algn="l"/>
                <a:tab pos="457200" algn="l"/>
                <a:tab pos="466725" algn="l"/>
                <a:tab pos="504825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itchFamily="18" charset="0"/>
                <a:ea typeface="Times New Roman" pitchFamily="18" charset="0"/>
              </a:rPr>
              <a:t>Причины  употребления наркотиков.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Book Antiqu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8150" algn="l"/>
                <a:tab pos="457200" algn="l"/>
                <a:tab pos="466725" algn="l"/>
                <a:tab pos="5048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4337" name="Object 1"/>
          <p:cNvGraphicFramePr>
            <a:graphicFrameLocks noChangeAspect="1"/>
          </p:cNvGraphicFramePr>
          <p:nvPr/>
        </p:nvGraphicFramePr>
        <p:xfrm>
          <a:off x="685801" y="3200400"/>
          <a:ext cx="7931062" cy="3276600"/>
        </p:xfrm>
        <a:graphic>
          <a:graphicData uri="http://schemas.openxmlformats.org/presentationml/2006/ole">
            <p:oleObj spid="_x0000_s14337" name="Диаграмма" r:id="rId3" imgW="5229225" imgH="2085975" progId="MSGraph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5800" y="1143000"/>
          <a:ext cx="8077200" cy="219456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6168790"/>
                <a:gridCol w="1908410"/>
              </a:tblGrid>
              <a:tr h="292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38150" algn="l"/>
                          <a:tab pos="457200" algn="l"/>
                          <a:tab pos="466725" algn="l"/>
                          <a:tab pos="504825" algn="l"/>
                        </a:tabLst>
                      </a:pPr>
                      <a:r>
                        <a:rPr lang="ru-RU" sz="2400" b="1" dirty="0">
                          <a:solidFill>
                            <a:srgbClr val="7030A0"/>
                          </a:solidFill>
                          <a:latin typeface="Book Antiqua" pitchFamily="18" charset="0"/>
                        </a:rPr>
                        <a:t>Причина 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38150" algn="l"/>
                          <a:tab pos="457200" algn="l"/>
                          <a:tab pos="466725" algn="l"/>
                          <a:tab pos="504825" algn="l"/>
                        </a:tabLst>
                      </a:pPr>
                      <a:r>
                        <a:rPr lang="ru-RU" sz="2400" b="1" dirty="0">
                          <a:solidFill>
                            <a:srgbClr val="7030A0"/>
                          </a:solidFill>
                          <a:latin typeface="Book Antiqua" pitchFamily="18" charset="0"/>
                        </a:rPr>
                        <a:t>%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2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38150" algn="l"/>
                          <a:tab pos="457200" algn="l"/>
                          <a:tab pos="466725" algn="l"/>
                          <a:tab pos="504825" algn="l"/>
                        </a:tabLst>
                      </a:pPr>
                      <a:r>
                        <a:rPr lang="ru-RU" sz="2000" dirty="0">
                          <a:latin typeface="Book Antiqua" pitchFamily="18" charset="0"/>
                        </a:rPr>
                        <a:t>Потеря друзей и близких.</a:t>
                      </a:r>
                      <a:endParaRPr lang="ru-RU" sz="2000" dirty="0"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38150" algn="l"/>
                          <a:tab pos="457200" algn="l"/>
                          <a:tab pos="466725" algn="l"/>
                          <a:tab pos="504825" algn="l"/>
                        </a:tabLst>
                      </a:pPr>
                      <a:r>
                        <a:rPr lang="ru-RU" sz="2000" dirty="0">
                          <a:latin typeface="Book Antiqua" pitchFamily="18" charset="0"/>
                        </a:rPr>
                        <a:t>28%</a:t>
                      </a:r>
                      <a:endParaRPr lang="ru-RU" sz="2000" dirty="0"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2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38150" algn="l"/>
                          <a:tab pos="457200" algn="l"/>
                          <a:tab pos="466725" algn="l"/>
                          <a:tab pos="504825" algn="l"/>
                        </a:tabLst>
                      </a:pPr>
                      <a:r>
                        <a:rPr lang="ru-RU" sz="2000" dirty="0">
                          <a:latin typeface="Book Antiqua" pitchFamily="18" charset="0"/>
                        </a:rPr>
                        <a:t>Хочу остаться полноценным гражданином общества.</a:t>
                      </a:r>
                      <a:endParaRPr lang="ru-RU" sz="2000" dirty="0"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38150" algn="l"/>
                          <a:tab pos="457200" algn="l"/>
                          <a:tab pos="466725" algn="l"/>
                          <a:tab pos="504825" algn="l"/>
                        </a:tabLst>
                      </a:pPr>
                      <a:r>
                        <a:rPr lang="ru-RU" sz="2000">
                          <a:latin typeface="Book Antiqua" pitchFamily="18" charset="0"/>
                        </a:rPr>
                        <a:t>11%</a:t>
                      </a:r>
                      <a:endParaRPr lang="ru-RU" sz="2000"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2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38150" algn="l"/>
                          <a:tab pos="457200" algn="l"/>
                          <a:tab pos="466725" algn="l"/>
                          <a:tab pos="504825" algn="l"/>
                        </a:tabLst>
                      </a:pPr>
                      <a:r>
                        <a:rPr lang="ru-RU" sz="2000" dirty="0">
                          <a:latin typeface="Book Antiqua" pitchFamily="18" charset="0"/>
                        </a:rPr>
                        <a:t>Быть здоровым, иметь семью, хорошую работу.</a:t>
                      </a:r>
                      <a:endParaRPr lang="ru-RU" sz="2000" dirty="0"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38150" algn="l"/>
                          <a:tab pos="457200" algn="l"/>
                          <a:tab pos="466725" algn="l"/>
                          <a:tab pos="504825" algn="l"/>
                        </a:tabLst>
                      </a:pPr>
                      <a:r>
                        <a:rPr lang="ru-RU" sz="2000" dirty="0">
                          <a:latin typeface="Book Antiqua" pitchFamily="18" charset="0"/>
                        </a:rPr>
                        <a:t>30%</a:t>
                      </a:r>
                      <a:endParaRPr lang="ru-RU" sz="2000" dirty="0"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2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38150" algn="l"/>
                          <a:tab pos="457200" algn="l"/>
                          <a:tab pos="466725" algn="l"/>
                          <a:tab pos="504825" algn="l"/>
                        </a:tabLst>
                      </a:pPr>
                      <a:r>
                        <a:rPr lang="ru-RU" sz="2000">
                          <a:latin typeface="Book Antiqua" pitchFamily="18" charset="0"/>
                        </a:rPr>
                        <a:t>Добиться в жизни всего, что запланировал.</a:t>
                      </a:r>
                      <a:endParaRPr lang="ru-RU" sz="2000"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38150" algn="l"/>
                          <a:tab pos="457200" algn="l"/>
                          <a:tab pos="466725" algn="l"/>
                          <a:tab pos="504825" algn="l"/>
                        </a:tabLst>
                      </a:pPr>
                      <a:r>
                        <a:rPr lang="ru-RU" sz="2000" dirty="0">
                          <a:latin typeface="Book Antiqua" pitchFamily="18" charset="0"/>
                        </a:rPr>
                        <a:t>21%</a:t>
                      </a:r>
                      <a:endParaRPr lang="ru-RU" sz="2000" dirty="0"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2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38150" algn="l"/>
                          <a:tab pos="457200" algn="l"/>
                          <a:tab pos="466725" algn="l"/>
                          <a:tab pos="504825" algn="l"/>
                        </a:tabLst>
                      </a:pPr>
                      <a:r>
                        <a:rPr lang="ru-RU" sz="2000">
                          <a:latin typeface="Book Antiqua" pitchFamily="18" charset="0"/>
                        </a:rPr>
                        <a:t>Это не модно и не престижно.</a:t>
                      </a:r>
                      <a:endParaRPr lang="ru-RU" sz="2000"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38150" algn="l"/>
                          <a:tab pos="457200" algn="l"/>
                          <a:tab pos="466725" algn="l"/>
                          <a:tab pos="504825" algn="l"/>
                        </a:tabLst>
                      </a:pPr>
                      <a:r>
                        <a:rPr lang="ru-RU" sz="2000" dirty="0">
                          <a:latin typeface="Book Antiqua" pitchFamily="18" charset="0"/>
                        </a:rPr>
                        <a:t>10%</a:t>
                      </a:r>
                      <a:endParaRPr lang="ru-RU" sz="2000" dirty="0"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8915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8150" algn="l"/>
                <a:tab pos="457200" algn="l"/>
                <a:tab pos="466725" algn="l"/>
                <a:tab pos="504825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Book Antiqua" pitchFamily="18" charset="0"/>
                <a:ea typeface="Times New Roman" pitchFamily="18" charset="0"/>
              </a:rPr>
              <a:t>Причины, по которым </a:t>
            </a:r>
            <a:r>
              <a:rPr lang="ru-RU" sz="3200" b="1" dirty="0" smtClean="0">
                <a:solidFill>
                  <a:srgbClr val="7030A0"/>
                </a:solidFill>
                <a:latin typeface="Book Antiqua" pitchFamily="18" charset="0"/>
                <a:ea typeface="Times New Roman" pitchFamily="18" charset="0"/>
              </a:rPr>
              <a:t>вы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Book Antiqua" pitchFamily="18" charset="0"/>
                <a:ea typeface="Times New Roman" pitchFamily="18" charset="0"/>
              </a:rPr>
              <a:t>хотели бы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8150" algn="l"/>
                <a:tab pos="457200" algn="l"/>
                <a:tab pos="466725" algn="l"/>
                <a:tab pos="504825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Book Antiqua" pitchFamily="18" charset="0"/>
                <a:ea typeface="Times New Roman" pitchFamily="18" charset="0"/>
              </a:rPr>
              <a:t> оставаться свободными от наркотиков.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Book Antiqua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8150" algn="l"/>
                <a:tab pos="457200" algn="l"/>
                <a:tab pos="466725" algn="l"/>
                <a:tab pos="504825" algn="l"/>
              </a:tabLst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685800" y="3581400"/>
          <a:ext cx="8077200" cy="2914650"/>
        </p:xfrm>
        <a:graphic>
          <a:graphicData uri="http://schemas.openxmlformats.org/presentationml/2006/ole">
            <p:oleObj spid="_x0000_s15361" name="Диаграмма" r:id="rId3" imgW="5181600" imgH="2152650" progId="MSGraph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990599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                           Последствия…</a:t>
            </a:r>
            <a:endParaRPr lang="ru-RU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8610600" cy="609600"/>
          </a:xfrm>
        </p:spPr>
        <p:txBody>
          <a:bodyPr>
            <a:noAutofit/>
          </a:bodyPr>
          <a:lstStyle/>
          <a:p>
            <a:pPr algn="r"/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                                            Гангрена конечностей, заражение крови, СПИД 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pic>
        <p:nvPicPr>
          <p:cNvPr id="3" name="Рисунок 2" descr="http://www.oolife.ru/photos/narkoman/11895979661157587kopiyaom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www.oolife.ru/photos/narkoman/11895979761142927031mo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05200"/>
            <a:ext cx="4572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oolife.ru/photos/narkoman/11895980691143674101oa7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2514600"/>
            <a:ext cx="4495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Book Antiqua" pitchFamily="18" charset="0"/>
              </a:rPr>
              <a:t>                    Горе в семье.</a:t>
            </a:r>
            <a:endParaRPr lang="ru-RU" sz="48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pic>
        <p:nvPicPr>
          <p:cNvPr id="4" name="Содержимое 3" descr="http://www.oolife.ru/photos/narkoman/11895980031143365051zd8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1374330">
            <a:off x="152400" y="152400"/>
            <a:ext cx="25431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oolife.ru/photos/narkoman/11895980111143454061xt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990600"/>
            <a:ext cx="45720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oolife.ru/photos/narkoman/11895980181143499071vh6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3886201"/>
            <a:ext cx="4343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299</Words>
  <Application>Microsoft Office PowerPoint</Application>
  <PresentationFormat>Экран 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Office Theme</vt:lpstr>
      <vt:lpstr>Диаграмма</vt:lpstr>
      <vt:lpstr>Слайд 1</vt:lpstr>
      <vt:lpstr>Слайд 2</vt:lpstr>
      <vt:lpstr>Признаки употребления наркотиков</vt:lpstr>
      <vt:lpstr>Слайд 4</vt:lpstr>
      <vt:lpstr>Слайд 5</vt:lpstr>
      <vt:lpstr>Слайд 6</vt:lpstr>
      <vt:lpstr>Слайд 7</vt:lpstr>
      <vt:lpstr>                           Последствия…</vt:lpstr>
      <vt:lpstr>                    Горе в семье.</vt:lpstr>
      <vt:lpstr>Разрушение личности.</vt:lpstr>
      <vt:lpstr>                        Страдания детей.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Игорь</cp:lastModifiedBy>
  <cp:revision>13</cp:revision>
  <dcterms:modified xsi:type="dcterms:W3CDTF">2015-02-23T01:18:42Z</dcterms:modified>
</cp:coreProperties>
</file>