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71" r:id="rId8"/>
    <p:sldId id="264" r:id="rId9"/>
    <p:sldId id="272" r:id="rId10"/>
    <p:sldId id="273" r:id="rId11"/>
    <p:sldId id="274" r:id="rId12"/>
    <p:sldId id="262" r:id="rId13"/>
    <p:sldId id="261" r:id="rId14"/>
    <p:sldId id="276" r:id="rId15"/>
    <p:sldId id="263" r:id="rId16"/>
    <p:sldId id="266" r:id="rId17"/>
    <p:sldId id="268" r:id="rId18"/>
    <p:sldId id="278" r:id="rId19"/>
    <p:sldId id="275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6CF1-44D9-4FA7-9018-AA21CB29E10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45B0-C74E-49C2-B577-217102ED6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6CF1-44D9-4FA7-9018-AA21CB29E10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45B0-C74E-49C2-B577-217102ED6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6CF1-44D9-4FA7-9018-AA21CB29E10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45B0-C74E-49C2-B577-217102ED6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6CF1-44D9-4FA7-9018-AA21CB29E10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45B0-C74E-49C2-B577-217102ED6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6CF1-44D9-4FA7-9018-AA21CB29E10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45B0-C74E-49C2-B577-217102ED6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6CF1-44D9-4FA7-9018-AA21CB29E10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45B0-C74E-49C2-B577-217102ED6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6CF1-44D9-4FA7-9018-AA21CB29E10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45B0-C74E-49C2-B577-217102ED6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6CF1-44D9-4FA7-9018-AA21CB29E10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45B0-C74E-49C2-B577-217102ED6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6CF1-44D9-4FA7-9018-AA21CB29E10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45B0-C74E-49C2-B577-217102ED6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6CF1-44D9-4FA7-9018-AA21CB29E10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45B0-C74E-49C2-B577-217102ED6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6CF1-44D9-4FA7-9018-AA21CB29E10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3545B0-C74E-49C2-B577-217102ED6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F26CF1-44D9-4FA7-9018-AA21CB29E10F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3545B0-C74E-49C2-B577-217102ED63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итание и здоровье - презентация п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06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Витамин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kzbydocs.com/tw_files2/urls_8/17/d-16539/7z-docs/1_html_6e949d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12776"/>
            <a:ext cx="2520280" cy="2628681"/>
          </a:xfrm>
          <a:prstGeom prst="rect">
            <a:avLst/>
          </a:prstGeom>
          <a:noFill/>
        </p:spPr>
      </p:pic>
      <p:pic>
        <p:nvPicPr>
          <p:cNvPr id="27652" name="Picture 4" descr="http://skachatkartinki.ru/img/picture/Sep/27/a3cf2119505e1d5ce6b31cf21bdbbe1f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3095191" cy="3089013"/>
          </a:xfrm>
          <a:prstGeom prst="rect">
            <a:avLst/>
          </a:prstGeom>
          <a:noFill/>
        </p:spPr>
      </p:pic>
      <p:pic>
        <p:nvPicPr>
          <p:cNvPr id="27654" name="Picture 6" descr="http://medimir.ru/wp-content/uploads/2012/05/vitami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01008"/>
            <a:ext cx="3096344" cy="3158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Витамин 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tvoy-sekret.at.ua/_ld/0/s35422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48680"/>
            <a:ext cx="3096344" cy="1989402"/>
          </a:xfrm>
          <a:prstGeom prst="rect">
            <a:avLst/>
          </a:prstGeom>
          <a:noFill/>
        </p:spPr>
      </p:pic>
      <p:pic>
        <p:nvPicPr>
          <p:cNvPr id="26628" name="Picture 4" descr="http://fatless.ru/wp-content/uploads/2014/02/vita-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46952"/>
            <a:ext cx="3168352" cy="2112235"/>
          </a:xfrm>
          <a:prstGeom prst="rect">
            <a:avLst/>
          </a:prstGeom>
          <a:noFill/>
        </p:spPr>
      </p:pic>
      <p:pic>
        <p:nvPicPr>
          <p:cNvPr id="26630" name="Picture 6" descr="http://www.trawka.ru/images/vitamin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996952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Каша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7 Сентября 2009 - Lineage 2 Reborn C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276872"/>
            <a:ext cx="3024336" cy="2254506"/>
          </a:xfrm>
          <a:prstGeom prst="rect">
            <a:avLst/>
          </a:prstGeom>
          <a:noFill/>
        </p:spPr>
      </p:pic>
      <p:pic>
        <p:nvPicPr>
          <p:cNvPr id="2052" name="Picture 4" descr="http://www.spp.ru/club/kas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05064"/>
            <a:ext cx="3528392" cy="2250871"/>
          </a:xfrm>
          <a:prstGeom prst="rect">
            <a:avLst/>
          </a:prstGeom>
          <a:noFill/>
        </p:spPr>
      </p:pic>
      <p:pic>
        <p:nvPicPr>
          <p:cNvPr id="2054" name="Picture 6" descr="Пшенная каша - враг старения. Комментарии : Дневники на К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3203848" cy="2402886"/>
          </a:xfrm>
          <a:prstGeom prst="rect">
            <a:avLst/>
          </a:prstGeom>
          <a:noFill/>
        </p:spPr>
      </p:pic>
      <p:pic>
        <p:nvPicPr>
          <p:cNvPr id="2056" name="Picture 8" descr="Дневник zha-nn-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60648"/>
            <a:ext cx="2880320" cy="1918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Эксперимент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Эксперимент №1 с Кока-колой:</a:t>
            </a:r>
            <a:r>
              <a:rPr lang="ru-RU" sz="2000" dirty="0" smtClean="0"/>
              <a:t>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dirty="0" smtClean="0"/>
              <a:t>Мы взяли 2 ржавых гвоздя, поместили их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dirty="0" smtClean="0"/>
              <a:t>на 4 часа в Кока - Колу. </a:t>
            </a:r>
            <a:endParaRPr lang="ru-RU" sz="2000" u="sng" dirty="0" smtClean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u="sng" dirty="0" smtClean="0"/>
              <a:t>Результат:</a:t>
            </a:r>
            <a:r>
              <a:rPr lang="ru-RU" sz="2000" dirty="0" smtClean="0"/>
              <a:t> ржавчина с гвоздей сошла легко.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ru-RU" sz="2000" u="sng" dirty="0" smtClean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Эксперимент №2 с сухими  концентратами</a:t>
            </a:r>
            <a:r>
              <a:rPr lang="ru-RU" sz="2000" u="sng" dirty="0" smtClean="0"/>
              <a:t>  </a:t>
            </a:r>
            <a:r>
              <a:rPr lang="ru-RU" sz="2000" b="1" i="1" u="sng" dirty="0" smtClean="0"/>
              <a:t>«</a:t>
            </a:r>
            <a:r>
              <a:rPr lang="en-US" sz="2000" b="1" i="1" u="sng" dirty="0" smtClean="0"/>
              <a:t>INVITE</a:t>
            </a:r>
            <a:r>
              <a:rPr lang="ru-RU" sz="2000" b="1" i="1" u="sng" dirty="0" smtClean="0"/>
              <a:t>+» апельсин и «</a:t>
            </a:r>
            <a:r>
              <a:rPr lang="en-US" sz="2000" b="1" i="1" u="sng" dirty="0" smtClean="0"/>
              <a:t>YUPI</a:t>
            </a:r>
            <a:r>
              <a:rPr lang="ru-RU" sz="2000" b="1" i="1" u="sng" dirty="0" smtClean="0"/>
              <a:t>» фруктовый коктейль.</a:t>
            </a:r>
            <a:r>
              <a:rPr lang="ru-RU" sz="2000" u="sng" dirty="0" smtClean="0"/>
              <a:t> </a:t>
            </a:r>
            <a:endParaRPr lang="ru-RU" sz="2000" dirty="0" smtClean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dirty="0" smtClean="0"/>
              <a:t>Взяли 3 яйца и сварили их: одно яйцо варили в обычной воде, а другое – в разведенном в воде концентрате </a:t>
            </a:r>
            <a:r>
              <a:rPr lang="ru-RU" sz="2000" u="sng" dirty="0" smtClean="0"/>
              <a:t>«</a:t>
            </a:r>
            <a:r>
              <a:rPr lang="en-US" sz="2000" u="sng" dirty="0" smtClean="0"/>
              <a:t>INVITE</a:t>
            </a:r>
            <a:r>
              <a:rPr lang="ru-RU" sz="2000" u="sng" dirty="0" smtClean="0"/>
              <a:t>+»</a:t>
            </a:r>
            <a:r>
              <a:rPr lang="ru-RU" sz="2000" dirty="0" smtClean="0"/>
              <a:t>, третье -  в разведенном в воде концентрате </a:t>
            </a:r>
            <a:r>
              <a:rPr lang="ru-RU" sz="2000" u="sng" dirty="0" smtClean="0"/>
              <a:t>«</a:t>
            </a:r>
            <a:r>
              <a:rPr lang="en-US" sz="2000" u="sng" dirty="0" smtClean="0"/>
              <a:t>YUPI</a:t>
            </a:r>
            <a:r>
              <a:rPr lang="ru-RU" sz="2000" dirty="0" smtClean="0"/>
              <a:t>».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u="sng" dirty="0" smtClean="0"/>
              <a:t>Результат:</a:t>
            </a:r>
            <a:r>
              <a:rPr lang="ru-RU" sz="2000" dirty="0" smtClean="0"/>
              <a:t> яйцо сваренное  </a:t>
            </a:r>
            <a:r>
              <a:rPr lang="ru-RU" sz="2000" dirty="0" smtClean="0"/>
              <a:t>в обычной </a:t>
            </a:r>
            <a:r>
              <a:rPr lang="ru-RU" sz="2000" dirty="0" smtClean="0"/>
              <a:t>воде осталось белого цвета, яйцо сваренное в </a:t>
            </a:r>
            <a:r>
              <a:rPr lang="ru-RU" sz="2000" u="sng" dirty="0" smtClean="0"/>
              <a:t>«</a:t>
            </a:r>
            <a:r>
              <a:rPr lang="en-US" sz="2000" u="sng" dirty="0" smtClean="0"/>
              <a:t>INVITE</a:t>
            </a:r>
            <a:r>
              <a:rPr lang="ru-RU" sz="2000" u="sng" dirty="0" smtClean="0"/>
              <a:t>+»</a:t>
            </a:r>
            <a:r>
              <a:rPr lang="ru-RU" sz="2000" dirty="0" smtClean="0"/>
              <a:t> стало оранжевого цвета и яйцо сваренное в </a:t>
            </a:r>
            <a:r>
              <a:rPr lang="ru-RU" sz="2000" u="sng" dirty="0" smtClean="0"/>
              <a:t>«</a:t>
            </a:r>
            <a:r>
              <a:rPr lang="en-US" sz="2000" u="sng" dirty="0" smtClean="0"/>
              <a:t>YUPI</a:t>
            </a:r>
            <a:r>
              <a:rPr lang="ru-RU" sz="2000" dirty="0" smtClean="0"/>
              <a:t>» стало красного цвета.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Georgia" pitchFamily="18" charset="0"/>
              </a:rPr>
              <a:t>  </a:t>
            </a:r>
            <a:r>
              <a:rPr lang="ru-RU" sz="54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54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5400" b="1" dirty="0" smtClean="0">
                <a:solidFill>
                  <a:schemeClr val="tx1"/>
                </a:solidFill>
                <a:latin typeface="Georgia" pitchFamily="18" charset="0"/>
              </a:rPr>
              <a:t>      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ГЛЮТАМАТ   НАТРИЯ – Е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621</a:t>
            </a: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  <a:t> -  </a:t>
            </a:r>
            <a:b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2200" b="1" dirty="0" smtClean="0">
                <a:solidFill>
                  <a:schemeClr val="tx1"/>
                </a:solidFill>
                <a:latin typeface="Georgia" pitchFamily="18" charset="0"/>
              </a:rPr>
              <a:t>  </a:t>
            </a: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  <a:t>усиливает вкусовое восприятия, </a:t>
            </a:r>
            <a:b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  <a:t>воздействуя на центры удовольствия</a:t>
            </a:r>
            <a:endParaRPr lang="ru-RU" sz="2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3600450" cy="18034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" name="Picture 5" descr="КЛАСС 03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00192" y="476672"/>
            <a:ext cx="2643447" cy="1982585"/>
          </a:xfrm>
          <a:solidFill>
            <a:srgbClr val="CCECFF"/>
          </a:solidFill>
          <a:ln w="38100" cmpd="dbl">
            <a:solidFill>
              <a:srgbClr val="0000FF"/>
            </a:solidFill>
          </a:ln>
        </p:spPr>
      </p:pic>
      <p:pic>
        <p:nvPicPr>
          <p:cNvPr id="6" name="Picture 7" descr="1_5_160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08104" y="4581128"/>
            <a:ext cx="2979738" cy="1981200"/>
          </a:xfrm>
          <a:prstGeom prst="rect">
            <a:avLst/>
          </a:prstGeom>
          <a:noFill/>
          <a:ln w="38100" cmpd="dbl">
            <a:solidFill>
              <a:srgbClr val="0000FF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286000" y="24133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</a:rPr>
              <a:t>Е621 - негативно влияет на головной мозг, нарушает психику </a:t>
            </a:r>
            <a:r>
              <a:rPr lang="ru-RU" b="1" dirty="0" smtClean="0">
                <a:latin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</a:rPr>
              <a:t>ухудшает состояние больных бронхиальной астмой, приводит к разрушению сетчатки глаза и глаукоме.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ГЛЮТАМАТ НАТРИЯ действует как НАРКОТИК ! ! !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5" name="Object 4"/>
          <p:cNvGraphicFramePr>
            <a:graphicFrameLocks noChangeAspect="1"/>
          </p:cNvGraphicFramePr>
          <p:nvPr>
            <p:ph idx="1"/>
          </p:nvPr>
        </p:nvGraphicFramePr>
        <p:xfrm>
          <a:off x="1265115" y="1935163"/>
          <a:ext cx="6613769" cy="4389437"/>
        </p:xfrm>
        <a:graphic>
          <a:graphicData uri="http://schemas.openxmlformats.org/presentationml/2006/ole">
            <p:oleObj spid="_x0000_s1025" name="Диаграмма" r:id="rId3" imgW="9572553" imgH="6353092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>
            <p:ph idx="1"/>
          </p:nvPr>
        </p:nvGraphicFramePr>
        <p:xfrm>
          <a:off x="1255822" y="1935163"/>
          <a:ext cx="6632356" cy="4389437"/>
        </p:xfrm>
        <a:graphic>
          <a:graphicData uri="http://schemas.openxmlformats.org/presentationml/2006/ole">
            <p:oleObj spid="_x0000_s21506" name="Диаграмма" r:id="rId3" imgW="9829780" imgH="6505439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50825" y="260350"/>
          <a:ext cx="8604250" cy="5810250"/>
        </p:xfrm>
        <a:graphic>
          <a:graphicData uri="http://schemas.openxmlformats.org/presentationml/2006/ole">
            <p:oleObj spid="_x0000_s22530" name="Диаграмма" r:id="rId3" imgW="6629261" imgH="5810177" progId="MSGraph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5050"/>
                </a:solidFill>
                <a:latin typeface="Times New Roman" pitchFamily="18" charset="0"/>
              </a:rPr>
              <a:t>Рекомендации</a:t>
            </a:r>
            <a:r>
              <a:rPr lang="ru-RU" dirty="0" smtClean="0"/>
              <a:t> 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893175" cy="4456113"/>
          </a:xfrm>
        </p:spPr>
        <p:txBody>
          <a:bodyPr/>
          <a:lstStyle/>
          <a:p>
            <a:pPr marL="609600" indent="-609600" eaLnBrk="1" hangingPunct="1"/>
            <a:r>
              <a:rPr lang="ru-RU" sz="2400" b="1" dirty="0" smtClean="0">
                <a:latin typeface="Times New Roman" pitchFamily="18" charset="0"/>
              </a:rPr>
              <a:t>Внимательно читайте надписи на этикетке продукта.</a:t>
            </a:r>
          </a:p>
          <a:p>
            <a:pPr marL="609600" indent="-609600" eaLnBrk="1" hangingPunct="1"/>
            <a:r>
              <a:rPr lang="ru-RU" sz="2400" b="1" dirty="0" smtClean="0">
                <a:latin typeface="Times New Roman" pitchFamily="18" charset="0"/>
              </a:rPr>
              <a:t>Не покупайте продукты с чрезмерно длительным сроком хранения.</a:t>
            </a:r>
          </a:p>
          <a:p>
            <a:pPr marL="609600" indent="-609600" eaLnBrk="1" hangingPunct="1"/>
            <a:r>
              <a:rPr lang="ru-RU" sz="2400" b="1" dirty="0" smtClean="0">
                <a:latin typeface="Times New Roman" pitchFamily="18" charset="0"/>
              </a:rPr>
              <a:t>Пейте свежеприготовленные соки.</a:t>
            </a:r>
          </a:p>
          <a:p>
            <a:pPr marL="609600" indent="-609600" eaLnBrk="1" hangingPunct="1"/>
            <a:r>
              <a:rPr lang="ru-RU" sz="2400" b="1" dirty="0" smtClean="0">
                <a:latin typeface="Times New Roman" pitchFamily="18" charset="0"/>
              </a:rPr>
              <a:t>Обходитесь без газированной воды.</a:t>
            </a:r>
          </a:p>
          <a:p>
            <a:pPr marL="609600" indent="-609600" eaLnBrk="1" hangingPunct="1"/>
            <a:r>
              <a:rPr lang="ru-RU" sz="2400" b="1" dirty="0" smtClean="0">
                <a:latin typeface="Times New Roman" pitchFamily="18" charset="0"/>
              </a:rPr>
              <a:t>Не перекусывайте чипсами, лучше замените их орехами.</a:t>
            </a:r>
          </a:p>
          <a:p>
            <a:pPr marL="609600" indent="-609600" eaLnBrk="1" hangingPunct="1"/>
            <a:r>
              <a:rPr lang="ru-RU" sz="2400" b="1" dirty="0" smtClean="0">
                <a:latin typeface="Times New Roman" pitchFamily="18" charset="0"/>
              </a:rPr>
              <a:t>Не употребляйте супы и лапшу быстрого приготовления, готовьте сами.</a:t>
            </a:r>
          </a:p>
          <a:p>
            <a:pPr marL="609600" indent="-609600" eaLnBrk="1" hangingPunct="1"/>
            <a:r>
              <a:rPr lang="ru-RU" sz="2400" b="1" dirty="0" smtClean="0">
                <a:latin typeface="Times New Roman" pitchFamily="18" charset="0"/>
              </a:rPr>
              <a:t>В питании все должно быть в меру и по возможности разнообразно.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500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/>
      <p:bldP spid="260098" grpId="1"/>
      <p:bldP spid="260099" grpId="0" build="p"/>
      <p:bldP spid="260099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Пирамида здорового питания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open.az/uploads/posts/2013-06/1371622924_piramida-pita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4536504" cy="445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СОКРАТ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www.vocarstvo.org/Galleries/sokrat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9792" y="1822512"/>
            <a:ext cx="3744415" cy="4614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Здоровый человек - Здоровье человека - Картинки по физкульту…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704856" cy="5778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Здоровый образ жизни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5400" dirty="0" smtClean="0"/>
              <a:t>Правильное питание</a:t>
            </a:r>
          </a:p>
          <a:p>
            <a:r>
              <a:rPr lang="ru-RU" sz="5400" dirty="0" smtClean="0"/>
              <a:t>Закаливание</a:t>
            </a:r>
          </a:p>
          <a:p>
            <a:r>
              <a:rPr lang="ru-RU" sz="5400" dirty="0" smtClean="0"/>
              <a:t>Физический труд</a:t>
            </a:r>
          </a:p>
          <a:p>
            <a:r>
              <a:rPr lang="ru-RU" sz="5400" dirty="0" smtClean="0"/>
              <a:t>Правила личной гигиены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Питание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Питание – поддерживание жизни и здоровья человека с помощью пищи.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Питание дает нам возможность жить.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Питание - представляет собой сложный процесс поступления, переваривания, всасывания и поглощения организмом питательных веществ.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://www.100book.ru/b197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68144" y="2492896"/>
            <a:ext cx="2190750" cy="3429000"/>
          </a:xfrm>
          <a:prstGeom prst="rect">
            <a:avLst/>
          </a:prstGeom>
          <a:noFill/>
        </p:spPr>
      </p:pic>
      <p:pic>
        <p:nvPicPr>
          <p:cNvPr id="6146" name="Picture 2" descr="http://bilosnizhka.ua/media/images/News02.08.201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88266"/>
            <a:ext cx="3384376" cy="4811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Игра «Ромашка»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endParaRPr lang="ru-RU" dirty="0"/>
          </a:p>
        </p:txBody>
      </p:sp>
      <p:pic>
        <p:nvPicPr>
          <p:cNvPr id="5124" name="Picture 4" descr="http://sessiya-ua.com/pars_docs/refs/28/27924/27924_html_m1c811e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28782"/>
            <a:ext cx="4536504" cy="4590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Казимир </a:t>
            </a:r>
            <a:r>
              <a:rPr lang="ru-RU" dirty="0" err="1" smtClean="0">
                <a:solidFill>
                  <a:srgbClr val="FF0000"/>
                </a:solidFill>
              </a:rPr>
              <a:t>Функ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</a:t>
            </a:r>
            <a:endParaRPr lang="ru-RU" dirty="0"/>
          </a:p>
        </p:txBody>
      </p:sp>
      <p:pic>
        <p:nvPicPr>
          <p:cNvPr id="26626" name="Picture 2" descr="http://vitaminslife.ru/wp-content/uploads/2014/04/kazimir-fu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44824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Витамины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nsp-nnpcto.at.ua/LOGOnew/veselye-vitaminyp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5" y="1844824"/>
            <a:ext cx="628870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Витамин 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1.i2g.ru/0/images/diet/what_is/0/8/vitamin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573016"/>
            <a:ext cx="2800350" cy="2800351"/>
          </a:xfrm>
          <a:prstGeom prst="rect">
            <a:avLst/>
          </a:prstGeom>
          <a:noFill/>
        </p:spPr>
      </p:pic>
      <p:pic>
        <p:nvPicPr>
          <p:cNvPr id="28676" name="Picture 4" descr="http://prv3.lori-images.net/soderzhanie-vitamina-s-v-produktah-0002929507-previe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980728"/>
            <a:ext cx="2952328" cy="2403808"/>
          </a:xfrm>
          <a:prstGeom prst="rect">
            <a:avLst/>
          </a:prstGeom>
          <a:noFill/>
        </p:spPr>
      </p:pic>
      <p:pic>
        <p:nvPicPr>
          <p:cNvPr id="28678" name="Picture 6" descr="http://www.hv-life.ru/Media/files/images/files_5798/QlJhPDWW5p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272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Поток</vt:lpstr>
      <vt:lpstr>Диаграмма</vt:lpstr>
      <vt:lpstr>Слайд 1</vt:lpstr>
      <vt:lpstr>СОКРАТ</vt:lpstr>
      <vt:lpstr>Здоровый образ жизни</vt:lpstr>
      <vt:lpstr>Питание</vt:lpstr>
      <vt:lpstr>Слайд 5</vt:lpstr>
      <vt:lpstr>Игра «Ромашка»</vt:lpstr>
      <vt:lpstr>Казимир Функ</vt:lpstr>
      <vt:lpstr>Витамины</vt:lpstr>
      <vt:lpstr>Витамин С</vt:lpstr>
      <vt:lpstr>Витамин D</vt:lpstr>
      <vt:lpstr>Витамин А</vt:lpstr>
      <vt:lpstr>Каша</vt:lpstr>
      <vt:lpstr>Эксперимент</vt:lpstr>
      <vt:lpstr>          ГЛЮТАМАТ   НАТРИЯ – Е621 -       усиливает вкусовое восприятия,  воздействуя на центры удовольствия</vt:lpstr>
      <vt:lpstr>Слайд 15</vt:lpstr>
      <vt:lpstr>Слайд 16</vt:lpstr>
      <vt:lpstr>Слайд 17</vt:lpstr>
      <vt:lpstr>Рекомендации </vt:lpstr>
      <vt:lpstr>Пирамида здорового питания</vt:lpstr>
      <vt:lpstr>Слайд 20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2015-02-15T13:22:57Z</dcterms:created>
  <dcterms:modified xsi:type="dcterms:W3CDTF">2015-02-17T12:48:19Z</dcterms:modified>
</cp:coreProperties>
</file>