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4" r:id="rId3"/>
    <p:sldId id="319" r:id="rId4"/>
    <p:sldId id="305" r:id="rId5"/>
    <p:sldId id="314" r:id="rId6"/>
    <p:sldId id="339" r:id="rId7"/>
    <p:sldId id="308" r:id="rId8"/>
    <p:sldId id="270" r:id="rId9"/>
    <p:sldId id="336" r:id="rId10"/>
    <p:sldId id="276" r:id="rId11"/>
    <p:sldId id="317" r:id="rId12"/>
    <p:sldId id="335" r:id="rId13"/>
    <p:sldId id="278" r:id="rId14"/>
    <p:sldId id="316" r:id="rId15"/>
    <p:sldId id="280" r:id="rId16"/>
    <p:sldId id="312" r:id="rId17"/>
    <p:sldId id="331" r:id="rId18"/>
    <p:sldId id="328" r:id="rId19"/>
    <p:sldId id="327" r:id="rId20"/>
    <p:sldId id="281" r:id="rId21"/>
    <p:sldId id="282" r:id="rId22"/>
    <p:sldId id="283" r:id="rId23"/>
    <p:sldId id="288" r:id="rId24"/>
    <p:sldId id="284" r:id="rId25"/>
    <p:sldId id="285" r:id="rId26"/>
    <p:sldId id="286" r:id="rId27"/>
    <p:sldId id="287" r:id="rId28"/>
    <p:sldId id="337" r:id="rId29"/>
    <p:sldId id="323" r:id="rId30"/>
    <p:sldId id="34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FF6699"/>
    <a:srgbClr val="FF33CC"/>
    <a:srgbClr val="FF3399"/>
    <a:srgbClr val="FF66CC"/>
    <a:srgbClr val="FF0066"/>
    <a:srgbClr val="DEA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0-1-pri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60648"/>
            <a:ext cx="4628371" cy="6386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21328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Медведевой Марии           Евгеньевны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633-10-ru-02837a04b0bba11dca6a5062e87d83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5975" y="191812"/>
            <a:ext cx="4790281" cy="64237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609329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Прадед, Головин Савелий Никитович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7693"/>
            <a:ext cx="87484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Прадед, Головин Савелий Никитович прошел три войны: Гражданскую (воевал за красных), Первую мировую и ВОВ (был в трудовой армии: перегонял в Монголию коней на мясокомбинат для фронта).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Был командиром отряда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Был награжден цирковой лошадью, которая поднималась на второй этаж и танцевала на задних ногах и красной революционной одеждой.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Имел партизанский билет, подписанный М.И. </a:t>
            </a:r>
            <a:r>
              <a:rPr lang="ru-RU" sz="2400" dirty="0" err="1" smtClean="0">
                <a:solidFill>
                  <a:srgbClr val="FFC000"/>
                </a:solidFill>
              </a:rPr>
              <a:t>Калининым</a:t>
            </a:r>
            <a:r>
              <a:rPr lang="ru-RU" sz="2400" dirty="0" smtClean="0">
                <a:solidFill>
                  <a:srgbClr val="FFC000"/>
                </a:solidFill>
              </a:rPr>
              <a:t>. На нем было написано «Герою гражданской войны» и сказано, что Головин Савелий Никитович и его потомки будут пользоваться льготами.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 Первую мировую слышал Ленина, братались с немцами в конце войны.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Его тетрадь воспоминаний находится в </a:t>
            </a:r>
            <a:r>
              <a:rPr lang="ru-RU" sz="2400" dirty="0" err="1" smtClean="0">
                <a:solidFill>
                  <a:srgbClr val="FFC000"/>
                </a:solidFill>
              </a:rPr>
              <a:t>бийском</a:t>
            </a:r>
            <a:r>
              <a:rPr lang="ru-RU" sz="2400" dirty="0" smtClean="0">
                <a:solidFill>
                  <a:srgbClr val="FFC000"/>
                </a:solidFill>
              </a:rPr>
              <a:t> краеведческом музее.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Военкомат выписал большие деньги на похороны Савелия Никитовича.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6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80728"/>
            <a:ext cx="6818102" cy="53408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33265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Первая мировая война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16216" y="1052736"/>
            <a:ext cx="2376264" cy="5544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Брат  бабушки, Владимир Савельевич , мой двоюродный  дед, до войны и после работал учителем математики. 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На войне был  5 лет в трудовых концлагерях (не в лагерях смерти). 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260648"/>
            <a:ext cx="1981200" cy="8313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Брат бабушки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D:\ДРЕВО\002 (4) - коп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428604"/>
            <a:ext cx="5842052" cy="603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Пытался несколько раз бежать, его ловили, травили собаками.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Как-то дошел до линии фронта , осталось только перейти речку, мимо шел дед,  украинец, Владимир Савельевич его спросил где находится мост, чтоб  ему перейти к русским, дед указал, Владимир Савельевич пошел в указанном направлении и попал прямо к полицаям.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Его освободили наши войска. 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копии\4078-9-ru-f519ed2c53baef6109e2029dcd720dc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57456" y="203041"/>
            <a:ext cx="4618799" cy="646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Тимофей  Савельевич до войны работал в с. Смоленское Алтайского края начальником связи на почте, откуда его взяли в томский военкомат и присвоили звание младшего лейтенанта.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1663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Командование 166 с.д.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E:\четырехлетняя война\головин\IMG_0185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20688"/>
            <a:ext cx="3960440" cy="3409501"/>
          </a:xfrm>
          <a:prstGeom prst="rect">
            <a:avLst/>
          </a:prstGeom>
          <a:noFill/>
        </p:spPr>
      </p:pic>
      <p:pic>
        <p:nvPicPr>
          <p:cNvPr id="3075" name="Picture 3" descr="E:\четырехлетняя война\головин\IMG_0174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692696"/>
            <a:ext cx="2088232" cy="3514649"/>
          </a:xfrm>
          <a:prstGeom prst="rect">
            <a:avLst/>
          </a:prstGeom>
          <a:noFill/>
        </p:spPr>
      </p:pic>
      <p:pic>
        <p:nvPicPr>
          <p:cNvPr id="3076" name="Picture 4" descr="E:\четырехлетняя война\головин\IMG_01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01008"/>
            <a:ext cx="4176464" cy="3132348"/>
          </a:xfrm>
          <a:prstGeom prst="rect">
            <a:avLst/>
          </a:prstGeom>
          <a:noFill/>
        </p:spPr>
      </p:pic>
      <p:pic>
        <p:nvPicPr>
          <p:cNvPr id="3077" name="Picture 5" descr="E:\четырехлетняя война\головин\IMG_0176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692696"/>
            <a:ext cx="2016224" cy="3189712"/>
          </a:xfrm>
          <a:prstGeom prst="rect">
            <a:avLst/>
          </a:prstGeom>
          <a:noFill/>
        </p:spPr>
      </p:pic>
      <p:pic>
        <p:nvPicPr>
          <p:cNvPr id="3078" name="Picture 6" descr="E:\четырехлетняя война\головин\IMG_0178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9752" y="3573016"/>
            <a:ext cx="1872208" cy="3057383"/>
          </a:xfrm>
          <a:prstGeom prst="rect">
            <a:avLst/>
          </a:prstGeom>
          <a:noFill/>
        </p:spPr>
      </p:pic>
      <p:pic>
        <p:nvPicPr>
          <p:cNvPr id="3079" name="Picture 7" descr="E:\четырехлетняя война\головин\IMG_0179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3574760"/>
            <a:ext cx="2088232" cy="3107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.jpeg11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204864"/>
            <a:ext cx="2500329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1916832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Окрестности городов Белого, Ярцева, Духовщины, берега озера  Щучьего, район Вязьмы -  места первых сражений дивизии. На этих рубежах 166-я встретила, казалось, всесокрушающий вал «Тайфуна» - генерального наступления фашистских войск на Москву.  Здесь вместе с другими соединениями Западного фронта дивизия попала в окружение.  Ее боевой путь был коротким  и трагичным. 75 суток она сдерживала врага, имевшего многократное  превосходство в танках и авиации.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166-я стрелковая дивизия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76470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166-я стрелковая дивизия была сформирована в Томске осенью 1939г.  В нее вошли 735-й, 423-й, 517-й стрелковые, 359-й артиллерийский, 499-й </a:t>
            </a:r>
            <a:r>
              <a:rPr lang="ru-RU" dirty="0" err="1" smtClean="0">
                <a:solidFill>
                  <a:srgbClr val="FFC000"/>
                </a:solidFill>
              </a:rPr>
              <a:t>гаубично-артиллерийский</a:t>
            </a:r>
            <a:r>
              <a:rPr lang="ru-RU" dirty="0" smtClean="0">
                <a:solidFill>
                  <a:srgbClr val="FFC000"/>
                </a:solidFill>
              </a:rPr>
              <a:t> полки и другие подразделения(командир полковник А.Н. </a:t>
            </a:r>
            <a:r>
              <a:rPr lang="ru-RU" dirty="0" err="1" smtClean="0">
                <a:solidFill>
                  <a:srgbClr val="FFC000"/>
                </a:solidFill>
              </a:rPr>
              <a:t>Холзинев</a:t>
            </a:r>
            <a:r>
              <a:rPr lang="ru-RU" dirty="0" smtClean="0">
                <a:solidFill>
                  <a:srgbClr val="FFC000"/>
                </a:solidFill>
              </a:rPr>
              <a:t>, комиссар </a:t>
            </a:r>
            <a:r>
              <a:rPr lang="ru-RU" dirty="0" err="1" smtClean="0">
                <a:solidFill>
                  <a:srgbClr val="FFC000"/>
                </a:solidFill>
              </a:rPr>
              <a:t>И.И.Русанов</a:t>
            </a:r>
            <a:r>
              <a:rPr lang="ru-RU" dirty="0" smtClean="0">
                <a:solidFill>
                  <a:srgbClr val="FFC000"/>
                </a:solidFill>
              </a:rPr>
              <a:t>, начальник  штаба </a:t>
            </a:r>
            <a:r>
              <a:rPr lang="ru-RU" dirty="0" err="1" smtClean="0">
                <a:solidFill>
                  <a:srgbClr val="FFC000"/>
                </a:solidFill>
              </a:rPr>
              <a:t>А.С.Стафеев</a:t>
            </a:r>
            <a:r>
              <a:rPr lang="ru-RU" dirty="0" smtClean="0">
                <a:solidFill>
                  <a:srgbClr val="FFC000"/>
                </a:solidFill>
              </a:rPr>
              <a:t>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9715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Из окружения 14 ноября вышли только 517 человек. Знамя дивизии вынес капитан </a:t>
            </a:r>
            <a:r>
              <a:rPr lang="ru-RU" dirty="0" err="1" smtClean="0">
                <a:solidFill>
                  <a:srgbClr val="FFC000"/>
                </a:solidFill>
              </a:rPr>
              <a:t>Семенец</a:t>
            </a:r>
            <a:r>
              <a:rPr lang="ru-RU" dirty="0" smtClean="0">
                <a:solidFill>
                  <a:srgbClr val="FFC000"/>
                </a:solidFill>
              </a:rPr>
              <a:t> П.В.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eg1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2060848"/>
            <a:ext cx="314327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4766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166-я стрелковая дивизия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Недолгим был боевой путь 166-й стрелковой дивизии -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628800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первые месяцы войны. Непростая  фронтовая судьба досталась ей - жестокие, кровопролитные бои, окружение. В течение долгих лет несправедливо обходили и замалчивали ее историю. Уцелевшие бойцы дивизии и после Победы длительное время были лишены признания за свои подвиги.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509120"/>
            <a:ext cx="8496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166-я стрелковая дивизия полностью выполнила свой долг и сохранила свою честь ценою беспримерного мужества и героизма, ценою жизни многих своих бойцов. Вместе с другими частями и соединениями Западного фронта она способствовала провалу плана молниеносной войны. Закрыв собою Москву, 166-я шагнула в бессмертие…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 166 с.д. на сайте Томской Думы вышла книга, она представлена в разделе о дивизии.</a:t>
            </a:r>
          </a:p>
          <a:p>
            <a:endParaRPr lang="ru-RU" sz="1600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103-11-ru-f12deee69ab7fc92e126d72662ff501f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60648"/>
            <a:ext cx="6408712" cy="6408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609329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518E"/>
                </a:solidFill>
              </a:rPr>
              <a:t>Бабушка Мария Савельевна</a:t>
            </a:r>
            <a:endParaRPr lang="ru-RU" sz="2800" b="1" i="1" dirty="0">
              <a:solidFill>
                <a:srgbClr val="00518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копии\399-2-ru-04d5d1e6f17e05730f1b74e09035ddc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8576682" cy="599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копии\399-9-ru-59d084973a9be073d3c3a565d3c40f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19" y="357166"/>
            <a:ext cx="8615133" cy="6019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копии\399-10-ru-ef12975c9be1e5ec9cd441633b70f5f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8576665" cy="5992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wnloads\копии\399-9-ru-5fb1089a5dd5a93cf138304de88cd55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00042"/>
            <a:ext cx="8372192" cy="5850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wnloads\копии\399-9-ru-09087d94036a155da28a233ba92b58c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8501122" cy="594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копии\399-9-ru-aa17d46ac83673e975a25b6a0b565d2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28604"/>
            <a:ext cx="8576665" cy="5992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wnloads\копии\399-9-ru-23eb8a26d32c94ad1dfb93c0921e9e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04"/>
            <a:ext cx="8501122" cy="594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wnloads\копии\399-2-ru-5a3f64c85c0323ae73c3275acf1e3da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500042"/>
            <a:ext cx="8206185" cy="5734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РЕВО\21122014468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204864"/>
            <a:ext cx="4104456" cy="3078743"/>
          </a:xfrm>
          <a:prstGeom prst="rect">
            <a:avLst/>
          </a:prstGeom>
          <a:noFill/>
        </p:spPr>
      </p:pic>
      <p:pic>
        <p:nvPicPr>
          <p:cNvPr id="1027" name="Picture 3" descr="D:\ДРЕВО\21122014468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204864"/>
            <a:ext cx="4155235" cy="31168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76470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Имя Головина Тимофея Савельевича увековечено на стене памяти в </a:t>
            </a:r>
            <a:r>
              <a:rPr lang="ru-RU" sz="2400" b="1" dirty="0" err="1" smtClean="0">
                <a:solidFill>
                  <a:srgbClr val="FFC000"/>
                </a:solidFill>
              </a:rPr>
              <a:t>бийском</a:t>
            </a:r>
            <a:r>
              <a:rPr lang="ru-RU" sz="2400" b="1" dirty="0" smtClean="0">
                <a:solidFill>
                  <a:srgbClr val="FFC000"/>
                </a:solidFill>
              </a:rPr>
              <a:t> мемориале  </a:t>
            </a:r>
            <a:r>
              <a:rPr lang="ru-RU" sz="2400" b="1" dirty="0" err="1" smtClean="0">
                <a:solidFill>
                  <a:srgbClr val="FFC000"/>
                </a:solidFill>
              </a:rPr>
              <a:t>воинам-бийчанам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6064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Память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32240" y="1124744"/>
            <a:ext cx="2182688" cy="468052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На Вяземском ратном поле строится монастырь имени павших воинов.</a:t>
            </a:r>
          </a:p>
          <a:p>
            <a:endParaRPr lang="ru-RU" sz="2000" b="1" dirty="0" smtClean="0">
              <a:solidFill>
                <a:srgbClr val="FFC000"/>
              </a:solidFill>
            </a:endParaRP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956376" cy="6754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Монастырь имени павших воинов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user\Desktop\46_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5571" y="1196753"/>
            <a:ext cx="644547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Работала воспитателем детского сада, музыкальным работником, учителем начальных классов 1-4 в школе, завучем детского сада,  директором школы.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Общий стаж - 38 лет без единого пропуска, 5 лет военного стажа, всего 43 года стажа.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Мария Савельевна имеет много наград: «Ветеран труда», свидетельство Ветерана Отечественной войны как Труженика тыла и прочие: их перечисление в трудовой книжке занимает 1,5 листа.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РЕВО\img09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2943984" cy="48999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Двоюродная бабушка, сестра дедушки Аксенова Николая Степановича, Екатерина, - труженик тыла.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копии\1102-11-ru-7e6647de68abe86600eb570483aae75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8280920" cy="626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Служил  в Великую Отечественную войну в войсках НКВД , очищал Прибалтику от </a:t>
            </a:r>
            <a:r>
              <a:rPr lang="ru-RU" sz="2400" dirty="0" err="1" smtClean="0">
                <a:solidFill>
                  <a:srgbClr val="FFC000"/>
                </a:solidFill>
              </a:rPr>
              <a:t>бандеровцев</a:t>
            </a:r>
            <a:r>
              <a:rPr lang="ru-RU" sz="2400" dirty="0" smtClean="0">
                <a:solidFill>
                  <a:srgbClr val="FFC000"/>
                </a:solidFill>
              </a:rPr>
              <a:t> («лесных братьев»).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Однажды проводили спецоперацию по уничтожению бандитов, попали в окружение, Василий Федорович выстрелил в </a:t>
            </a:r>
            <a:r>
              <a:rPr lang="ru-RU" sz="2400" dirty="0" err="1" smtClean="0">
                <a:solidFill>
                  <a:srgbClr val="FFC000"/>
                </a:solidFill>
              </a:rPr>
              <a:t>бандеровца</a:t>
            </a:r>
            <a:r>
              <a:rPr lang="ru-RU" sz="2400" dirty="0" smtClean="0">
                <a:solidFill>
                  <a:srgbClr val="FFC000"/>
                </a:solidFill>
              </a:rPr>
              <a:t>, который оказался своим, внедренным в банду лейтенантом (он даже знал этого лейтенанта).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За это был трибунал, его разжаловали и чуть не расстреляли.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 «Лесные братья» его искали.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После демобилизации он уехал в Алтайский край.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836712"/>
            <a:ext cx="7128791" cy="456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47591" rIns="91440" bIns="7300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Roboto Condensed"/>
                <a:cs typeface="Arial" pitchFamily="34" charset="0"/>
              </a:rPr>
              <a:t>Рыжков Василий Федорович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333333"/>
              </a:solidFill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333333"/>
              </a:solidFill>
              <a:latin typeface="Roboto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C000"/>
              </a:solidFill>
              <a:latin typeface="Roboto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Roboto"/>
                <a:cs typeface="Arial" pitchFamily="34" charset="0"/>
              </a:rPr>
              <a:t>Орден Отечественной войны II степени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Год рождения: __.__.1924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место рождения: Алтайский край, Смоленский р-н, с.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Солоновка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 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№ наградного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документа: 86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Roboto"/>
                <a:cs typeface="Arial" pitchFamily="34" charset="0"/>
              </a:rPr>
              <a:t>дата наградного документа: 06.04.1985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/>
              <a:t>№ записи: 1519513400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Roboto"/>
                <a:cs typeface="Arial" pitchFamily="34" charset="0"/>
              </a:rPr>
              <a:t>№ записи: 1519513400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  <a:cs typeface="Arial" pitchFamily="34" charset="0"/>
              </a:rPr>
              <a:t>  </a:t>
            </a:r>
            <a:endParaRPr kumimoji="0" lang="ru-RU" sz="4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1026" name="Picture 2" descr="http://www.podvignaroda.mil.ru/img/awards/award9_2-s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1412776"/>
            <a:ext cx="1224136" cy="1209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Награда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копии\867-10-ru-c095ed3d8e0f90ccb14c346d513d3a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5065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shop_items_catalog_image3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8572560" cy="6172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sz="2000" b="1" dirty="0" smtClean="0">
                <a:solidFill>
                  <a:srgbClr val="FFC000"/>
                </a:solidFill>
              </a:rPr>
              <a:t>Их теперь не обнять,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Не пожать им ладонь.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Но восстал из земли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Негасимый огонь,-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Скорбный огонь,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Гордый огонь.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Это павших сердца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Отдают до конца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Своё яркое пламя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                     живущим.</a:t>
            </a: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      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C000"/>
                </a:solidFill>
              </a:rPr>
              <a:t>          </a:t>
            </a:r>
            <a:r>
              <a:rPr lang="ru-RU" sz="2000" b="1" i="1" dirty="0" err="1" smtClean="0">
                <a:solidFill>
                  <a:srgbClr val="FFC000"/>
                </a:solidFill>
              </a:rPr>
              <a:t>В.Леднев</a:t>
            </a:r>
            <a:r>
              <a:rPr lang="ru-RU" sz="2000" b="1" i="1" dirty="0" smtClean="0">
                <a:solidFill>
                  <a:srgbClr val="FFC000"/>
                </a:solidFill>
              </a:rPr>
              <a:t> «Вечный огонь»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71934" y="1714488"/>
            <a:ext cx="4590559" cy="454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476672"/>
            <a:ext cx="5652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Никто не забыт,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                       ничто не забыто…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1397</TotalTime>
  <Words>770</Words>
  <Application>Microsoft Office PowerPoint</Application>
  <PresentationFormat>Экран (4:3)</PresentationFormat>
  <Paragraphs>70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Брат бабушки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Монастырь имени павших воинов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291</cp:revision>
  <dcterms:created xsi:type="dcterms:W3CDTF">2014-12-14T10:30:14Z</dcterms:created>
  <dcterms:modified xsi:type="dcterms:W3CDTF">2015-03-15T07:59:27Z</dcterms:modified>
</cp:coreProperties>
</file>