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</p:sldMasterIdLst>
  <p:sldIdLst>
    <p:sldId id="288" r:id="rId6"/>
    <p:sldId id="289" r:id="rId7"/>
    <p:sldId id="264" r:id="rId8"/>
    <p:sldId id="263" r:id="rId9"/>
    <p:sldId id="266" r:id="rId10"/>
    <p:sldId id="278" r:id="rId11"/>
    <p:sldId id="267" r:id="rId12"/>
    <p:sldId id="270" r:id="rId13"/>
    <p:sldId id="269" r:id="rId14"/>
    <p:sldId id="271" r:id="rId15"/>
    <p:sldId id="279" r:id="rId16"/>
    <p:sldId id="268" r:id="rId17"/>
    <p:sldId id="261" r:id="rId18"/>
    <p:sldId id="259" r:id="rId19"/>
    <p:sldId id="272" r:id="rId20"/>
    <p:sldId id="273" r:id="rId21"/>
    <p:sldId id="280" r:id="rId22"/>
    <p:sldId id="274" r:id="rId23"/>
    <p:sldId id="275" r:id="rId24"/>
    <p:sldId id="281" r:id="rId25"/>
    <p:sldId id="276" r:id="rId26"/>
    <p:sldId id="277" r:id="rId27"/>
    <p:sldId id="282" r:id="rId28"/>
    <p:sldId id="283" r:id="rId29"/>
    <p:sldId id="286" r:id="rId30"/>
    <p:sldId id="285" r:id="rId31"/>
    <p:sldId id="287" r:id="rId32"/>
    <p:sldId id="29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5294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6872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462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2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4175" indent="0" algn="ctr">
              <a:buNone/>
              <a:defRPr/>
            </a:lvl2pPr>
            <a:lvl3pPr marL="908353" indent="0" algn="ctr">
              <a:buNone/>
              <a:defRPr/>
            </a:lvl3pPr>
            <a:lvl4pPr marL="1362531" indent="0" algn="ctr">
              <a:buNone/>
              <a:defRPr/>
            </a:lvl4pPr>
            <a:lvl5pPr marL="1816706" indent="0" algn="ctr">
              <a:buNone/>
              <a:defRPr/>
            </a:lvl5pPr>
            <a:lvl6pPr marL="2270887" indent="0" algn="ctr">
              <a:buNone/>
              <a:defRPr/>
            </a:lvl6pPr>
            <a:lvl7pPr marL="2725057" indent="0" algn="ctr">
              <a:buNone/>
              <a:defRPr/>
            </a:lvl7pPr>
            <a:lvl8pPr marL="3179228" indent="0" algn="ctr">
              <a:buNone/>
              <a:defRPr/>
            </a:lvl8pPr>
            <a:lvl9pPr marL="3633412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1FF169-0826-4E60-9973-305EC78C9A1F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1487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5F33AC-B9B5-4BA3-9470-4F7E8C994196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768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6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8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4175" indent="0">
              <a:buNone/>
              <a:defRPr sz="1800"/>
            </a:lvl2pPr>
            <a:lvl3pPr marL="908353" indent="0">
              <a:buNone/>
              <a:defRPr sz="1600"/>
            </a:lvl3pPr>
            <a:lvl4pPr marL="1362531" indent="0">
              <a:buNone/>
              <a:defRPr sz="1400"/>
            </a:lvl4pPr>
            <a:lvl5pPr marL="1816706" indent="0">
              <a:buNone/>
              <a:defRPr sz="1400"/>
            </a:lvl5pPr>
            <a:lvl6pPr marL="2270887" indent="0">
              <a:buNone/>
              <a:defRPr sz="1400"/>
            </a:lvl6pPr>
            <a:lvl7pPr marL="2725057" indent="0">
              <a:buNone/>
              <a:defRPr sz="1400"/>
            </a:lvl7pPr>
            <a:lvl8pPr marL="3179228" indent="0">
              <a:buNone/>
              <a:defRPr sz="1400"/>
            </a:lvl8pPr>
            <a:lvl9pPr marL="3633412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A70D46-9E1F-4A77-87D3-3B41EDE5C223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835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7B80DC-2BD9-4A83-8F4C-07701123B3D0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633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175" indent="0">
              <a:buNone/>
              <a:defRPr sz="2000" b="1"/>
            </a:lvl2pPr>
            <a:lvl3pPr marL="908353" indent="0">
              <a:buNone/>
              <a:defRPr sz="1800" b="1"/>
            </a:lvl3pPr>
            <a:lvl4pPr marL="1362531" indent="0">
              <a:buNone/>
              <a:defRPr sz="1600" b="1"/>
            </a:lvl4pPr>
            <a:lvl5pPr marL="1816706" indent="0">
              <a:buNone/>
              <a:defRPr sz="1600" b="1"/>
            </a:lvl5pPr>
            <a:lvl6pPr marL="2270887" indent="0">
              <a:buNone/>
              <a:defRPr sz="1600" b="1"/>
            </a:lvl6pPr>
            <a:lvl7pPr marL="2725057" indent="0">
              <a:buNone/>
              <a:defRPr sz="1600" b="1"/>
            </a:lvl7pPr>
            <a:lvl8pPr marL="3179228" indent="0">
              <a:buNone/>
              <a:defRPr sz="1600" b="1"/>
            </a:lvl8pPr>
            <a:lvl9pPr marL="363341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4175" indent="0">
              <a:buNone/>
              <a:defRPr sz="2000" b="1"/>
            </a:lvl2pPr>
            <a:lvl3pPr marL="908353" indent="0">
              <a:buNone/>
              <a:defRPr sz="1800" b="1"/>
            </a:lvl3pPr>
            <a:lvl4pPr marL="1362531" indent="0">
              <a:buNone/>
              <a:defRPr sz="1600" b="1"/>
            </a:lvl4pPr>
            <a:lvl5pPr marL="1816706" indent="0">
              <a:buNone/>
              <a:defRPr sz="1600" b="1"/>
            </a:lvl5pPr>
            <a:lvl6pPr marL="2270887" indent="0">
              <a:buNone/>
              <a:defRPr sz="1600" b="1"/>
            </a:lvl6pPr>
            <a:lvl7pPr marL="2725057" indent="0">
              <a:buNone/>
              <a:defRPr sz="1600" b="1"/>
            </a:lvl7pPr>
            <a:lvl8pPr marL="3179228" indent="0">
              <a:buNone/>
              <a:defRPr sz="1600" b="1"/>
            </a:lvl8pPr>
            <a:lvl9pPr marL="3633412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01E6A4-27BD-4EEE-BEAB-025F6C060F37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9127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0765A-7B43-4742-BA1C-2862D5387079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228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0522D-DB8C-42E6-863E-810BDDF722E2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0297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4" y="27311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4175" indent="0">
              <a:buNone/>
              <a:defRPr sz="1200"/>
            </a:lvl2pPr>
            <a:lvl3pPr marL="908353" indent="0">
              <a:buNone/>
              <a:defRPr sz="1000"/>
            </a:lvl3pPr>
            <a:lvl4pPr marL="1362531" indent="0">
              <a:buNone/>
              <a:defRPr sz="900"/>
            </a:lvl4pPr>
            <a:lvl5pPr marL="1816706" indent="0">
              <a:buNone/>
              <a:defRPr sz="900"/>
            </a:lvl5pPr>
            <a:lvl6pPr marL="2270887" indent="0">
              <a:buNone/>
              <a:defRPr sz="900"/>
            </a:lvl6pPr>
            <a:lvl7pPr marL="2725057" indent="0">
              <a:buNone/>
              <a:defRPr sz="900"/>
            </a:lvl7pPr>
            <a:lvl8pPr marL="3179228" indent="0">
              <a:buNone/>
              <a:defRPr sz="900"/>
            </a:lvl8pPr>
            <a:lvl9pPr marL="363341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5417BC-A6AA-4A0E-A3A7-07276C291497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082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572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4175" indent="0">
              <a:buNone/>
              <a:defRPr sz="2800"/>
            </a:lvl2pPr>
            <a:lvl3pPr marL="908353" indent="0">
              <a:buNone/>
              <a:defRPr sz="2400"/>
            </a:lvl3pPr>
            <a:lvl4pPr marL="1362531" indent="0">
              <a:buNone/>
              <a:defRPr sz="2000"/>
            </a:lvl4pPr>
            <a:lvl5pPr marL="1816706" indent="0">
              <a:buNone/>
              <a:defRPr sz="2000"/>
            </a:lvl5pPr>
            <a:lvl6pPr marL="2270887" indent="0">
              <a:buNone/>
              <a:defRPr sz="2000"/>
            </a:lvl6pPr>
            <a:lvl7pPr marL="2725057" indent="0">
              <a:buNone/>
              <a:defRPr sz="2000"/>
            </a:lvl7pPr>
            <a:lvl8pPr marL="3179228" indent="0">
              <a:buNone/>
              <a:defRPr sz="2000"/>
            </a:lvl8pPr>
            <a:lvl9pPr marL="3633412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4175" indent="0">
              <a:buNone/>
              <a:defRPr sz="1200"/>
            </a:lvl2pPr>
            <a:lvl3pPr marL="908353" indent="0">
              <a:buNone/>
              <a:defRPr sz="1000"/>
            </a:lvl3pPr>
            <a:lvl4pPr marL="1362531" indent="0">
              <a:buNone/>
              <a:defRPr sz="900"/>
            </a:lvl4pPr>
            <a:lvl5pPr marL="1816706" indent="0">
              <a:buNone/>
              <a:defRPr sz="900"/>
            </a:lvl5pPr>
            <a:lvl6pPr marL="2270887" indent="0">
              <a:buNone/>
              <a:defRPr sz="900"/>
            </a:lvl6pPr>
            <a:lvl7pPr marL="2725057" indent="0">
              <a:buNone/>
              <a:defRPr sz="900"/>
            </a:lvl7pPr>
            <a:lvl8pPr marL="3179228" indent="0">
              <a:buNone/>
              <a:defRPr sz="900"/>
            </a:lvl8pPr>
            <a:lvl9pPr marL="3633412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475AA-7A6F-40C7-A405-2A671BFBEF52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2495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E9B4BB-69F1-4A0C-AE2F-4EB16BCF65E3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3691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1" y="274702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702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06EE48-258C-45E4-802B-E73E07C24C64}" type="slidenum">
              <a:rPr lang="es-E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2244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131229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14888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2977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50512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8967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43813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326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30072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63737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52732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4191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3802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1907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580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5807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05797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94859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04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49734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504001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26031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891245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8324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283652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AF37F-97B8-4F10-8491-D03AF0ED5939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21.10.2014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EB6BE-5854-4A4F-9325-9F0777952A0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626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AF37F-97B8-4F10-8491-D03AF0ED5939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21.10.2014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EB6BE-5854-4A4F-9325-9F0777952A0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638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AF37F-97B8-4F10-8491-D03AF0ED5939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21.10.2014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EB6BE-5854-4A4F-9325-9F0777952A0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14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AF37F-97B8-4F10-8491-D03AF0ED5939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21.10.2014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EB6BE-5854-4A4F-9325-9F0777952A0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807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AF37F-97B8-4F10-8491-D03AF0ED5939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21.10.2014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EB6BE-5854-4A4F-9325-9F0777952A0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913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657456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AF37F-97B8-4F10-8491-D03AF0ED5939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21.10.2014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EB6BE-5854-4A4F-9325-9F0777952A0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164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AF37F-97B8-4F10-8491-D03AF0ED5939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21.10.2014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EB6BE-5854-4A4F-9325-9F0777952A0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786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AF37F-97B8-4F10-8491-D03AF0ED5939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21.10.2014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EB6BE-5854-4A4F-9325-9F0777952A0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07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AF37F-97B8-4F10-8491-D03AF0ED5939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21.10.2014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EB6BE-5854-4A4F-9325-9F0777952A0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627607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AF37F-97B8-4F10-8491-D03AF0ED5939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21.10.2014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EB6BE-5854-4A4F-9325-9F0777952A0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359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3AF37F-97B8-4F10-8491-D03AF0ED5939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21.10.2014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2EEB6BE-5854-4A4F-9325-9F0777952A0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0805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635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888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665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272578-EAB3-4A5B-B59C-DBD1ED555F1A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DB97C-D448-41E1-B4F1-0A5AFA1E8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3355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72578-EAB3-4A5B-B59C-DBD1ED555F1A}" type="datetimeFigureOut">
              <a:rPr lang="ru-RU" smtClean="0"/>
              <a:t>21.10.2014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B97C-D448-41E1-B4F1-0A5AFA1E87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70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813" tIns="45409" rIns="90813" bIns="454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3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813" tIns="45409" rIns="90813" bIns="45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13" tIns="45409" rIns="90813" bIns="45409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defTabSz="908353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13" tIns="45409" rIns="90813" bIns="45409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defTabSz="908353" fontAlgn="base">
              <a:spcBef>
                <a:spcPct val="0"/>
              </a:spcBef>
              <a:spcAft>
                <a:spcPct val="0"/>
              </a:spcAft>
              <a:defRPr/>
            </a:pPr>
            <a:endParaRPr lang="es-E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813" tIns="45409" rIns="90813" bIns="45409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defTabSz="908353" fontAlgn="base">
              <a:spcBef>
                <a:spcPct val="0"/>
              </a:spcBef>
              <a:spcAft>
                <a:spcPct val="0"/>
              </a:spcAft>
              <a:defRPr/>
            </a:pPr>
            <a:fld id="{F77F9EF5-DA17-4587-8AD5-EEE72A7EBA41}" type="slidenum">
              <a:rPr lang="es-ES">
                <a:solidFill>
                  <a:srgbClr val="000000"/>
                </a:solidFill>
              </a:rPr>
              <a:pPr defTabSz="908353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s-E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752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4175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08353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62531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16706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0631" indent="-340631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38035" indent="-283872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35452" indent="-227084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589597" indent="-22708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43793" indent="-227084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497973" indent="-22708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52148" indent="-22708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06325" indent="-22708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60501" indent="-227084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08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4175" algn="l" defTabSz="908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08353" algn="l" defTabSz="908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2531" algn="l" defTabSz="908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16706" algn="l" defTabSz="908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0887" algn="l" defTabSz="908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25057" algn="l" defTabSz="908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79228" algn="l" defTabSz="908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33412" algn="l" defTabSz="908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06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72578-EAB3-4A5B-B59C-DBD1ED555F1A}" type="datetimeFigureOut">
              <a:rPr lang="ru-RU">
                <a:solidFill>
                  <a:prstClr val="black">
                    <a:tint val="75000"/>
                  </a:prstClr>
                </a:solidFill>
              </a:rPr>
              <a:pPr/>
              <a:t>21.10.2014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DB97C-D448-41E1-B4F1-0A5AFA1E8753}" type="slidenum">
              <a:rPr lang="ru-RU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317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13AF37F-97B8-4F10-8491-D03AF0ED5939}" type="datetimeFigureOut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21.10.2014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2EEB6BE-5854-4A4F-9325-9F0777952A06}" type="slidenum">
              <a:rPr lang="ru-RU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ru-RU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622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5.xml"/><Relationship Id="rId4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ИРИНА\Осен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050" y="0"/>
            <a:ext cx="92130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7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ru-RU" dirty="0" smtClean="0"/>
              <a:t>Словообразовательная 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86" y="1412776"/>
            <a:ext cx="9036496" cy="525658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6000" dirty="0" smtClean="0"/>
              <a:t>Именное</a:t>
            </a:r>
          </a:p>
          <a:p>
            <a:pPr marL="0" indent="0">
              <a:buNone/>
            </a:pPr>
            <a:r>
              <a:rPr lang="ru-RU" sz="6000" dirty="0" smtClean="0"/>
              <a:t>Имена (</a:t>
            </a:r>
            <a:r>
              <a:rPr lang="ru-RU" sz="6000" dirty="0" err="1" smtClean="0"/>
              <a:t>суф</a:t>
            </a:r>
            <a:r>
              <a:rPr lang="ru-RU" sz="6000" dirty="0" smtClean="0"/>
              <a:t>.)</a:t>
            </a:r>
            <a:endParaRPr lang="ru-RU" sz="6000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3934476" y="3127986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Половина рамки 3"/>
          <p:cNvSpPr/>
          <p:nvPr/>
        </p:nvSpPr>
        <p:spPr>
          <a:xfrm rot="2585340">
            <a:off x="2143155" y="2671218"/>
            <a:ext cx="485568" cy="460883"/>
          </a:xfrm>
          <a:prstGeom prst="half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2136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Оцени себя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566124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Нет ошибок – 3 балла</a:t>
            </a:r>
          </a:p>
          <a:p>
            <a:r>
              <a:rPr lang="ru-RU" sz="4400" dirty="0" smtClean="0"/>
              <a:t>1 ошибка – 2 балла</a:t>
            </a:r>
          </a:p>
          <a:p>
            <a:r>
              <a:rPr lang="ru-RU" sz="4400" dirty="0" smtClean="0"/>
              <a:t>2 ошибки -  1 балл</a:t>
            </a:r>
          </a:p>
          <a:p>
            <a:r>
              <a:rPr lang="ru-RU" sz="4400" dirty="0" smtClean="0"/>
              <a:t>3 ошибки – 0 баллов</a:t>
            </a:r>
          </a:p>
        </p:txBody>
      </p:sp>
      <p:pic>
        <p:nvPicPr>
          <p:cNvPr id="2053" name="Picture 5" descr="C:\DOCUME~1\Admin\LOCALS~1\Temp\Temporary Internet Files\Content.IE5\QD07MBUL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744" y="1988840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DOCUME~1\Admin\LOCALS~1\Temp\Temporary Internet Files\Content.IE5\6N8DOB41\MC9004377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46" y="4941168"/>
            <a:ext cx="1930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5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5400" dirty="0" smtClean="0"/>
              <a:t>Типы сказуемых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-23125" y="2539359"/>
            <a:ext cx="2592288" cy="30777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</a:rPr>
              <a:t>Простое глагольное</a:t>
            </a:r>
          </a:p>
          <a:p>
            <a:r>
              <a:rPr lang="ru-RU" sz="3600" b="1" dirty="0">
                <a:solidFill>
                  <a:prstClr val="black"/>
                </a:solidFill>
              </a:rPr>
              <a:t>сказуемое</a:t>
            </a:r>
          </a:p>
          <a:p>
            <a:endParaRPr lang="ru-RU" sz="3200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899592" y="112474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939" y="1124744"/>
            <a:ext cx="542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24744"/>
            <a:ext cx="542591" cy="100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131840" y="2539359"/>
            <a:ext cx="2808312" cy="29763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</a:rPr>
              <a:t>Составное </a:t>
            </a:r>
          </a:p>
          <a:p>
            <a:r>
              <a:rPr lang="ru-RU" sz="3600" b="1" dirty="0">
                <a:solidFill>
                  <a:prstClr val="black"/>
                </a:solidFill>
              </a:rPr>
              <a:t>глагольное </a:t>
            </a:r>
          </a:p>
          <a:p>
            <a:r>
              <a:rPr lang="ru-RU" sz="3600" b="1" dirty="0">
                <a:solidFill>
                  <a:prstClr val="black"/>
                </a:solidFill>
              </a:rPr>
              <a:t>сказуемое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0192" y="2548284"/>
            <a:ext cx="2520280" cy="286232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</a:rPr>
              <a:t>Составное </a:t>
            </a:r>
          </a:p>
          <a:p>
            <a:r>
              <a:rPr lang="ru-RU" sz="3600" b="1" dirty="0">
                <a:solidFill>
                  <a:prstClr val="black"/>
                </a:solidFill>
              </a:rPr>
              <a:t>именное </a:t>
            </a:r>
          </a:p>
          <a:p>
            <a:r>
              <a:rPr lang="ru-RU" sz="3600" b="1" dirty="0">
                <a:solidFill>
                  <a:prstClr val="black"/>
                </a:solidFill>
              </a:rPr>
              <a:t>сказуемое</a:t>
            </a: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08504" cy="69269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4800" b="1" dirty="0" smtClean="0"/>
              <a:t>Составное именное сказуемое</a:t>
            </a:r>
            <a:endParaRPr lang="ru-RU" sz="4800" b="1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22107" y="691998"/>
            <a:ext cx="3679376" cy="127727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prstClr val="white"/>
                </a:solidFill>
              </a:rPr>
              <a:t>язка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496" y="594584"/>
            <a:ext cx="4301539" cy="144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Блок-схема: процесс 14"/>
          <p:cNvSpPr/>
          <p:nvPr/>
        </p:nvSpPr>
        <p:spPr>
          <a:xfrm>
            <a:off x="0" y="2259420"/>
            <a:ext cx="3821144" cy="45539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1145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592" y="1330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607359"/>
            <a:ext cx="3850388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prstClr val="black"/>
                </a:solidFill>
              </a:rPr>
              <a:t>Глагол-связка</a:t>
            </a:r>
          </a:p>
          <a:p>
            <a:r>
              <a:rPr lang="ru-RU" sz="4400" dirty="0" err="1">
                <a:solidFill>
                  <a:prstClr val="black"/>
                </a:solidFill>
              </a:rPr>
              <a:t>грам.знач</a:t>
            </a:r>
            <a:r>
              <a:rPr lang="ru-RU" sz="44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7496" y="594584"/>
            <a:ext cx="4416504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prstClr val="black"/>
                </a:solidFill>
              </a:rPr>
              <a:t>Именная часть</a:t>
            </a:r>
          </a:p>
          <a:p>
            <a:r>
              <a:rPr lang="ru-RU" sz="4400" dirty="0" err="1">
                <a:solidFill>
                  <a:prstClr val="black"/>
                </a:solidFill>
              </a:rPr>
              <a:t>лексич</a:t>
            </a:r>
            <a:r>
              <a:rPr lang="ru-RU" sz="4400" dirty="0">
                <a:solidFill>
                  <a:prstClr val="black"/>
                </a:solidFill>
              </a:rPr>
              <a:t>. знач.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496" y="2259420"/>
            <a:ext cx="430899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84" y="2478868"/>
            <a:ext cx="353536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2464" y="2259420"/>
            <a:ext cx="3770632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prstClr val="black"/>
                </a:solidFill>
              </a:rPr>
              <a:t>Быть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Делаться 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Стать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Становиться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Являться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Считаться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Представляться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Казаться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Называться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88024" y="2259420"/>
            <a:ext cx="4248471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i="1" dirty="0">
                <a:solidFill>
                  <a:prstClr val="black"/>
                </a:solidFill>
              </a:rPr>
              <a:t>Существительное</a:t>
            </a:r>
          </a:p>
          <a:p>
            <a:r>
              <a:rPr lang="ru-RU" sz="3600" b="1" i="1" dirty="0">
                <a:solidFill>
                  <a:prstClr val="black"/>
                </a:solidFill>
              </a:rPr>
              <a:t>Прилагательное</a:t>
            </a:r>
          </a:p>
          <a:p>
            <a:r>
              <a:rPr lang="ru-RU" sz="3600" b="1" i="1" dirty="0">
                <a:solidFill>
                  <a:prstClr val="black"/>
                </a:solidFill>
              </a:rPr>
              <a:t>Причастие Числительное </a:t>
            </a:r>
          </a:p>
          <a:p>
            <a:r>
              <a:rPr lang="ru-RU" sz="3600" b="1" i="1" dirty="0">
                <a:solidFill>
                  <a:prstClr val="black"/>
                </a:solidFill>
              </a:rPr>
              <a:t>Местоимение</a:t>
            </a:r>
          </a:p>
          <a:p>
            <a:r>
              <a:rPr lang="ru-RU" sz="3600" b="1" i="1" dirty="0">
                <a:solidFill>
                  <a:prstClr val="black"/>
                </a:solidFill>
              </a:rPr>
              <a:t>Наречие</a:t>
            </a:r>
          </a:p>
          <a:p>
            <a:r>
              <a:rPr lang="ru-RU" sz="3600" b="1" i="1" dirty="0">
                <a:solidFill>
                  <a:prstClr val="black"/>
                </a:solidFill>
              </a:rPr>
              <a:t>Словосочетание</a:t>
            </a:r>
          </a:p>
          <a:p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28" name="Плюс 27"/>
          <p:cNvSpPr/>
          <p:nvPr/>
        </p:nvSpPr>
        <p:spPr>
          <a:xfrm>
            <a:off x="4121189" y="1040860"/>
            <a:ext cx="360040" cy="55399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7199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44624"/>
            <a:ext cx="8686800" cy="648072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6000" dirty="0" smtClean="0"/>
              <a:t>Глагол-связка</a:t>
            </a:r>
            <a:endParaRPr lang="ru-RU" sz="60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5033" y="764704"/>
            <a:ext cx="542591" cy="100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Стрелка вниз 5"/>
          <p:cNvSpPr/>
          <p:nvPr/>
        </p:nvSpPr>
        <p:spPr>
          <a:xfrm>
            <a:off x="3635896" y="85245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880653"/>
            <a:ext cx="542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07504" y="2060848"/>
            <a:ext cx="2160240" cy="44319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Быть</a:t>
            </a:r>
          </a:p>
          <a:p>
            <a:r>
              <a:rPr lang="ru-RU" sz="3600" dirty="0" smtClean="0"/>
              <a:t>(во всех формах времени)</a:t>
            </a:r>
          </a:p>
          <a:p>
            <a:endParaRPr lang="ru-RU" sz="36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2060848"/>
            <a:ext cx="3240360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Казаться</a:t>
            </a:r>
          </a:p>
          <a:p>
            <a:r>
              <a:rPr lang="ru-RU" sz="3200" b="1" dirty="0" smtClean="0"/>
              <a:t>Являться</a:t>
            </a:r>
          </a:p>
          <a:p>
            <a:r>
              <a:rPr lang="ru-RU" sz="3200" b="1" dirty="0" smtClean="0"/>
              <a:t>Стать</a:t>
            </a:r>
          </a:p>
          <a:p>
            <a:r>
              <a:rPr lang="ru-RU" sz="3200" b="1" dirty="0" smtClean="0"/>
              <a:t>Становиться</a:t>
            </a:r>
          </a:p>
          <a:p>
            <a:r>
              <a:rPr lang="ru-RU" sz="3200" b="1" dirty="0" smtClean="0"/>
              <a:t>Называться</a:t>
            </a:r>
          </a:p>
          <a:p>
            <a:r>
              <a:rPr lang="ru-RU" sz="3200" b="1" dirty="0" smtClean="0"/>
              <a:t>Представляться</a:t>
            </a:r>
          </a:p>
          <a:p>
            <a:r>
              <a:rPr lang="ru-RU" sz="3200" b="1" dirty="0" smtClean="0"/>
              <a:t>Делаться</a:t>
            </a:r>
          </a:p>
          <a:p>
            <a:r>
              <a:rPr lang="ru-RU" sz="3200" b="1" dirty="0" smtClean="0"/>
              <a:t>Считаться</a:t>
            </a:r>
          </a:p>
          <a:p>
            <a:r>
              <a:rPr lang="ru-RU" sz="3200" b="1" dirty="0" smtClean="0"/>
              <a:t>Оставаться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2160" y="1988840"/>
            <a:ext cx="3024336" cy="44012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Ходить</a:t>
            </a:r>
          </a:p>
          <a:p>
            <a:r>
              <a:rPr lang="ru-RU" sz="4000" b="1" dirty="0" smtClean="0"/>
              <a:t>Бродить</a:t>
            </a:r>
          </a:p>
          <a:p>
            <a:r>
              <a:rPr lang="ru-RU" sz="4000" b="1" dirty="0" smtClean="0"/>
              <a:t>Лежать</a:t>
            </a:r>
          </a:p>
          <a:p>
            <a:r>
              <a:rPr lang="ru-RU" sz="4000" b="1" dirty="0" smtClean="0"/>
              <a:t>Стоять</a:t>
            </a:r>
          </a:p>
          <a:p>
            <a:r>
              <a:rPr lang="ru-RU" sz="4000" b="1" dirty="0" smtClean="0"/>
              <a:t>Проснуться</a:t>
            </a:r>
          </a:p>
          <a:p>
            <a:r>
              <a:rPr lang="ru-RU" sz="4000" b="1" dirty="0" smtClean="0"/>
              <a:t>Приехать </a:t>
            </a:r>
          </a:p>
          <a:p>
            <a:r>
              <a:rPr lang="ru-RU" sz="4000" b="1" dirty="0" smtClean="0"/>
              <a:t>Бежать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76423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98072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Найди сказуемые, укажи их вид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7"/>
          </a:xfrm>
        </p:spPr>
        <p:txBody>
          <a:bodyPr/>
          <a:lstStyle/>
          <a:p>
            <a:pPr marL="0" indent="0">
              <a:buNone/>
            </a:pPr>
            <a:r>
              <a:rPr lang="ru-RU" sz="4400" dirty="0" smtClean="0"/>
              <a:t>Читать книги – интереснейшее занятие.</a:t>
            </a:r>
          </a:p>
          <a:p>
            <a:pPr marL="0" indent="0">
              <a:buNone/>
            </a:pPr>
            <a:r>
              <a:rPr lang="ru-RU" sz="4400" dirty="0" smtClean="0"/>
              <a:t>Я был восхищён увиденным.</a:t>
            </a:r>
          </a:p>
          <a:p>
            <a:pPr marL="0" indent="0">
              <a:buNone/>
            </a:pPr>
            <a:r>
              <a:rPr lang="ru-RU" sz="4400" dirty="0" smtClean="0"/>
              <a:t>Сестра вернулась из театра взволнованная.</a:t>
            </a:r>
          </a:p>
          <a:p>
            <a:pPr marL="0" indent="0">
              <a:buNone/>
            </a:pPr>
            <a:r>
              <a:rPr lang="ru-RU" sz="4400" dirty="0" smtClean="0"/>
              <a:t>Эта картина теперь моя.</a:t>
            </a:r>
          </a:p>
          <a:p>
            <a:pPr marL="0" indent="0">
              <a:buNone/>
            </a:pPr>
            <a:r>
              <a:rPr lang="ru-RU" sz="4400" dirty="0" smtClean="0"/>
              <a:t>Появление друзей было некстати.</a:t>
            </a:r>
          </a:p>
          <a:p>
            <a:pPr marL="0" indent="0">
              <a:buNone/>
            </a:pP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6519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980728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Проверяем!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7"/>
          </a:xfrm>
        </p:spPr>
        <p:txBody>
          <a:bodyPr/>
          <a:lstStyle/>
          <a:p>
            <a:pPr marL="0" indent="0">
              <a:buNone/>
            </a:pPr>
            <a:r>
              <a:rPr lang="ru-RU" sz="4400" u="sng" dirty="0" smtClean="0"/>
              <a:t>Читать</a:t>
            </a:r>
            <a:r>
              <a:rPr lang="ru-RU" sz="4400" dirty="0" smtClean="0"/>
              <a:t> книги – интереснейшее занятие.</a:t>
            </a:r>
          </a:p>
          <a:p>
            <a:pPr marL="0" indent="0">
              <a:buNone/>
            </a:pPr>
            <a:r>
              <a:rPr lang="ru-RU" sz="4400" u="sng" dirty="0" smtClean="0"/>
              <a:t>Я </a:t>
            </a:r>
            <a:r>
              <a:rPr lang="ru-RU" sz="4400" dirty="0" smtClean="0"/>
              <a:t>был восхищён увиденным.</a:t>
            </a:r>
          </a:p>
          <a:p>
            <a:pPr marL="0" indent="0">
              <a:buNone/>
            </a:pPr>
            <a:r>
              <a:rPr lang="ru-RU" sz="4400" u="sng" dirty="0" smtClean="0"/>
              <a:t>Сестра</a:t>
            </a:r>
            <a:r>
              <a:rPr lang="ru-RU" sz="4400" dirty="0" smtClean="0"/>
              <a:t> вернулась из театра взволнованная.</a:t>
            </a:r>
          </a:p>
          <a:p>
            <a:pPr marL="0" indent="0">
              <a:buNone/>
            </a:pPr>
            <a:r>
              <a:rPr lang="ru-RU" sz="4400" dirty="0" smtClean="0"/>
              <a:t>Эта </a:t>
            </a:r>
            <a:r>
              <a:rPr lang="ru-RU" sz="4400" u="sng" dirty="0" smtClean="0"/>
              <a:t>картина</a:t>
            </a:r>
            <a:r>
              <a:rPr lang="ru-RU" sz="4400" dirty="0" smtClean="0"/>
              <a:t> теперь моя.</a:t>
            </a:r>
          </a:p>
          <a:p>
            <a:pPr marL="0" indent="0">
              <a:buNone/>
            </a:pPr>
            <a:r>
              <a:rPr lang="ru-RU" sz="4400" u="sng" dirty="0" smtClean="0"/>
              <a:t>Появление</a:t>
            </a:r>
            <a:r>
              <a:rPr lang="ru-RU" sz="4400" dirty="0" smtClean="0"/>
              <a:t> друзей было некстати.</a:t>
            </a:r>
          </a:p>
          <a:p>
            <a:pPr marL="0" indent="0">
              <a:buNone/>
            </a:pPr>
            <a:endParaRPr lang="ru-RU" sz="4400" dirty="0"/>
          </a:p>
        </p:txBody>
      </p:sp>
      <p:sp>
        <p:nvSpPr>
          <p:cNvPr id="2" name="Равно 1"/>
          <p:cNvSpPr/>
          <p:nvPr/>
        </p:nvSpPr>
        <p:spPr>
          <a:xfrm>
            <a:off x="0" y="2132856"/>
            <a:ext cx="2267744" cy="18002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755576" y="2996951"/>
            <a:ext cx="3528392" cy="1453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437112"/>
            <a:ext cx="3816424" cy="151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478" y="3789040"/>
            <a:ext cx="2415530" cy="1990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256168"/>
            <a:ext cx="1368152" cy="11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6093296"/>
            <a:ext cx="1371600" cy="11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6087837"/>
            <a:ext cx="2088232" cy="176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14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Оцени себя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566124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Нет ошибок – 3 балла</a:t>
            </a:r>
          </a:p>
          <a:p>
            <a:r>
              <a:rPr lang="ru-RU" sz="4400" dirty="0" smtClean="0"/>
              <a:t>1 ошибка – 2 балла</a:t>
            </a:r>
          </a:p>
          <a:p>
            <a:r>
              <a:rPr lang="ru-RU" sz="4400" dirty="0" smtClean="0"/>
              <a:t>2 ошибки -  1 балл</a:t>
            </a:r>
          </a:p>
          <a:p>
            <a:r>
              <a:rPr lang="ru-RU" sz="4400" dirty="0" smtClean="0"/>
              <a:t>3 ошибки – 0 баллов</a:t>
            </a:r>
          </a:p>
        </p:txBody>
      </p:sp>
      <p:pic>
        <p:nvPicPr>
          <p:cNvPr id="2053" name="Picture 5" descr="C:\DOCUME~1\Admin\LOCALS~1\Temp\Temporary Internet Files\Content.IE5\QD07MBUL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744" y="1988840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DOCUME~1\Admin\LOCALS~1\Temp\Temporary Internet Files\Content.IE5\6N8DOB41\MC9004377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46" y="4941168"/>
            <a:ext cx="1930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5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/>
              <a:t>Закрепляем знания!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6000" dirty="0" smtClean="0"/>
              <a:t>Упр.140</a:t>
            </a:r>
          </a:p>
          <a:p>
            <a:r>
              <a:rPr lang="ru-RU" sz="6000" dirty="0" smtClean="0"/>
              <a:t>Упр.142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35996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08520" y="44624"/>
            <a:ext cx="9145016" cy="504056"/>
          </a:xfrm>
        </p:spPr>
        <p:txBody>
          <a:bodyPr/>
          <a:lstStyle/>
          <a:p>
            <a:r>
              <a:rPr lang="ru-RU" sz="5400" dirty="0" smtClean="0"/>
              <a:t>Проверяем!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pPr marL="0" indent="0">
              <a:buNone/>
            </a:pPr>
            <a:r>
              <a:rPr lang="ru-RU" sz="6000" u="sng" dirty="0" smtClean="0"/>
              <a:t>Метель</a:t>
            </a:r>
            <a:r>
              <a:rPr lang="ru-RU" sz="6000" dirty="0" smtClean="0"/>
              <a:t> была страшная.</a:t>
            </a:r>
          </a:p>
          <a:p>
            <a:pPr marL="0" indent="0">
              <a:buNone/>
            </a:pPr>
            <a:r>
              <a:rPr lang="ru-RU" sz="6000" u="sng" dirty="0" smtClean="0"/>
              <a:t>Костюм</a:t>
            </a:r>
            <a:r>
              <a:rPr lang="ru-RU" sz="6000" dirty="0" smtClean="0"/>
              <a:t> совсем новый.</a:t>
            </a:r>
          </a:p>
          <a:p>
            <a:pPr marL="0" indent="0">
              <a:buNone/>
            </a:pPr>
            <a:r>
              <a:rPr lang="ru-RU" sz="6000" u="sng" dirty="0" smtClean="0"/>
              <a:t>Иллюминация</a:t>
            </a:r>
            <a:r>
              <a:rPr lang="ru-RU" sz="6000" dirty="0" smtClean="0"/>
              <a:t> будет красивой. </a:t>
            </a:r>
            <a:r>
              <a:rPr lang="ru-RU" sz="6000" u="sng" dirty="0" smtClean="0"/>
              <a:t>Лодка </a:t>
            </a:r>
            <a:r>
              <a:rPr lang="ru-RU" sz="6000" dirty="0" smtClean="0"/>
              <a:t>показалась ненадёжной.</a:t>
            </a:r>
          </a:p>
          <a:p>
            <a:pPr marL="0" indent="0">
              <a:buNone/>
            </a:pPr>
            <a:r>
              <a:rPr lang="ru-RU" sz="6000" u="sng" dirty="0" smtClean="0"/>
              <a:t>Приезд</a:t>
            </a:r>
            <a:r>
              <a:rPr lang="ru-RU" sz="6000" dirty="0" smtClean="0"/>
              <a:t> явился </a:t>
            </a:r>
            <a:r>
              <a:rPr lang="ru-RU" sz="6000" dirty="0" err="1" smtClean="0"/>
              <a:t>сюрпризо</a:t>
            </a:r>
            <a:endParaRPr lang="ru-RU" sz="6000" dirty="0"/>
          </a:p>
        </p:txBody>
      </p:sp>
      <p:sp>
        <p:nvSpPr>
          <p:cNvPr id="4" name="Равно 3"/>
          <p:cNvSpPr/>
          <p:nvPr/>
        </p:nvSpPr>
        <p:spPr>
          <a:xfrm>
            <a:off x="4644008" y="1340768"/>
            <a:ext cx="4320480" cy="144811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2968625" y="1413173"/>
            <a:ext cx="2323455" cy="933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651" y="2564904"/>
            <a:ext cx="23225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2322513" cy="96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504665"/>
            <a:ext cx="3240360" cy="135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22" y="5445224"/>
            <a:ext cx="8424936" cy="87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0782" y="6597352"/>
            <a:ext cx="6023706" cy="124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84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53336"/>
          </a:xfrm>
        </p:spPr>
        <p:txBody>
          <a:bodyPr/>
          <a:lstStyle/>
          <a:p>
            <a:r>
              <a:rPr lang="ru-RU" sz="5400" dirty="0" smtClean="0"/>
              <a:t>Двадцать второе</a:t>
            </a:r>
            <a:r>
              <a:rPr lang="ru-RU" sz="5400" dirty="0" smtClean="0"/>
              <a:t> </a:t>
            </a:r>
            <a:r>
              <a:rPr lang="ru-RU" sz="5400" dirty="0" smtClean="0"/>
              <a:t>октября.</a:t>
            </a:r>
            <a:br>
              <a:rPr lang="ru-RU" sz="5400" dirty="0" smtClean="0"/>
            </a:br>
            <a:r>
              <a:rPr lang="ru-RU" sz="5400" dirty="0" smtClean="0"/>
              <a:t/>
            </a:r>
            <a:br>
              <a:rPr lang="ru-RU" sz="5400" dirty="0" smtClean="0"/>
            </a:br>
            <a:r>
              <a:rPr lang="ru-RU" sz="6000" dirty="0" smtClean="0"/>
              <a:t>Классная </a:t>
            </a:r>
            <a:r>
              <a:rPr lang="ru-RU" sz="6000" dirty="0" smtClean="0"/>
              <a:t>работа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Оцени себя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566124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Нет ошибок – 3 балла</a:t>
            </a:r>
          </a:p>
          <a:p>
            <a:r>
              <a:rPr lang="ru-RU" sz="4400" dirty="0" smtClean="0"/>
              <a:t>1 ошибка – 2 балла</a:t>
            </a:r>
          </a:p>
          <a:p>
            <a:r>
              <a:rPr lang="ru-RU" sz="4400" dirty="0" smtClean="0"/>
              <a:t>2 ошибки -  1 балл</a:t>
            </a:r>
          </a:p>
          <a:p>
            <a:r>
              <a:rPr lang="ru-RU" sz="4400" dirty="0" smtClean="0"/>
              <a:t>3 ошибки – 0 баллов</a:t>
            </a:r>
          </a:p>
        </p:txBody>
      </p:sp>
      <p:pic>
        <p:nvPicPr>
          <p:cNvPr id="2053" name="Picture 5" descr="C:\DOCUME~1\Admin\LOCALS~1\Temp\Temporary Internet Files\Content.IE5\QD07MBUL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744" y="1988840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DOCUME~1\Admin\LOCALS~1\Temp\Temporary Internet Files\Content.IE5\6N8DOB41\MC9004377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46" y="4941168"/>
            <a:ext cx="1930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5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036496" cy="504056"/>
          </a:xfrm>
        </p:spPr>
        <p:txBody>
          <a:bodyPr/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Выполни тест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309320"/>
          </a:xfrm>
        </p:spPr>
        <p:txBody>
          <a:bodyPr/>
          <a:lstStyle/>
          <a:p>
            <a:pPr marL="0" indent="0">
              <a:buNone/>
            </a:pPr>
            <a:r>
              <a:rPr lang="ru-RU" sz="6000" dirty="0" smtClean="0"/>
              <a:t>1а)Анна стояла у стены.</a:t>
            </a:r>
          </a:p>
          <a:p>
            <a:pPr marL="0" indent="0">
              <a:buNone/>
            </a:pPr>
            <a:r>
              <a:rPr lang="ru-RU" sz="6000" dirty="0" smtClean="0"/>
              <a:t>б)Анна стояла бледная.</a:t>
            </a:r>
          </a:p>
          <a:p>
            <a:pPr marL="0" indent="0">
              <a:buNone/>
            </a:pPr>
            <a:r>
              <a:rPr lang="ru-RU" sz="6000" dirty="0" smtClean="0"/>
              <a:t>2а)Я был рад прийти.</a:t>
            </a:r>
          </a:p>
          <a:p>
            <a:pPr marL="0" indent="0">
              <a:buNone/>
            </a:pPr>
            <a:r>
              <a:rPr lang="ru-RU" sz="6000" dirty="0" smtClean="0"/>
              <a:t>б) Я был рад.</a:t>
            </a:r>
          </a:p>
          <a:p>
            <a:pPr marL="0" indent="0">
              <a:buNone/>
            </a:pPr>
            <a:r>
              <a:rPr lang="ru-RU" sz="6000" dirty="0" smtClean="0"/>
              <a:t>3а)Работа сделана.</a:t>
            </a:r>
          </a:p>
          <a:p>
            <a:pPr marL="0" indent="0">
              <a:buNone/>
            </a:pPr>
            <a:r>
              <a:rPr lang="ru-RU" sz="6000" dirty="0" smtClean="0"/>
              <a:t>б) Работу сделали.</a:t>
            </a:r>
          </a:p>
          <a:p>
            <a:pPr marL="0" indent="0">
              <a:buNone/>
            </a:pP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3686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036496" cy="936104"/>
          </a:xfrm>
        </p:spPr>
        <p:txBody>
          <a:bodyPr/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Проверяем!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964488" cy="5589240"/>
          </a:xfrm>
        </p:spPr>
        <p:txBody>
          <a:bodyPr/>
          <a:lstStyle/>
          <a:p>
            <a:pPr marL="0" indent="0">
              <a:buNone/>
            </a:pPr>
            <a:r>
              <a:rPr lang="ru-RU" sz="6000" dirty="0" smtClean="0"/>
              <a:t>1б)</a:t>
            </a:r>
          </a:p>
          <a:p>
            <a:pPr marL="0" indent="0">
              <a:buNone/>
            </a:pPr>
            <a:r>
              <a:rPr lang="ru-RU" sz="6000" dirty="0" smtClean="0"/>
              <a:t>2б)</a:t>
            </a:r>
          </a:p>
          <a:p>
            <a:pPr marL="0" indent="0">
              <a:buNone/>
            </a:pPr>
            <a:r>
              <a:rPr lang="ru-RU" sz="6000" dirty="0" smtClean="0"/>
              <a:t>3а)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84683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Оцени себя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566124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Нет ошибок – 3 балла</a:t>
            </a:r>
          </a:p>
          <a:p>
            <a:r>
              <a:rPr lang="ru-RU" sz="4400" dirty="0" smtClean="0"/>
              <a:t>1 ошибка – 2 балла</a:t>
            </a:r>
          </a:p>
          <a:p>
            <a:r>
              <a:rPr lang="ru-RU" sz="4400" dirty="0" smtClean="0"/>
              <a:t>2 ошибки -  1 балл</a:t>
            </a:r>
          </a:p>
          <a:p>
            <a:r>
              <a:rPr lang="ru-RU" sz="4400" dirty="0" smtClean="0"/>
              <a:t>3 ошибки – 0 баллов</a:t>
            </a:r>
          </a:p>
        </p:txBody>
      </p:sp>
      <p:pic>
        <p:nvPicPr>
          <p:cNvPr id="2053" name="Picture 5" descr="C:\DOCUME~1\Admin\LOCALS~1\Temp\Temporary Internet Files\Content.IE5\QD07MBUL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744" y="1988840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DOCUME~1\Admin\LOCALS~1\Temp\Temporary Internet Files\Content.IE5\6N8DOB41\MC9004377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46" y="4941168"/>
            <a:ext cx="1930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5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Подведём итоги!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5213173"/>
          </a:xfrm>
        </p:spPr>
        <p:txBody>
          <a:bodyPr/>
          <a:lstStyle/>
          <a:p>
            <a:pPr marL="0" indent="0">
              <a:buNone/>
            </a:pPr>
            <a:r>
              <a:rPr lang="ru-RU" sz="4800" dirty="0" smtClean="0"/>
              <a:t>Из каких частей состоит именное сказуемое?</a:t>
            </a:r>
          </a:p>
          <a:p>
            <a:pPr marL="0" indent="0">
              <a:buNone/>
            </a:pPr>
            <a:r>
              <a:rPr lang="ru-RU" sz="4800" dirty="0" smtClean="0"/>
              <a:t>В какой части заключено грамматическое значение сказуемого?</a:t>
            </a:r>
          </a:p>
          <a:p>
            <a:pPr marL="0" indent="0">
              <a:buNone/>
            </a:pPr>
            <a:r>
              <a:rPr lang="ru-RU" sz="4800" dirty="0" smtClean="0"/>
              <a:t>Что значит нулевая связка?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02050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08504" cy="692696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ru-RU" sz="4800" b="1" dirty="0" smtClean="0"/>
              <a:t>Составное именное сказуемое</a:t>
            </a:r>
            <a:endParaRPr lang="ru-RU" sz="4800" b="1" dirty="0"/>
          </a:p>
        </p:txBody>
      </p:sp>
      <p:sp>
        <p:nvSpPr>
          <p:cNvPr id="13" name="Блок-схема: процесс 12"/>
          <p:cNvSpPr/>
          <p:nvPr/>
        </p:nvSpPr>
        <p:spPr>
          <a:xfrm>
            <a:off x="122107" y="691998"/>
            <a:ext cx="3679376" cy="1277272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prstClr val="white"/>
                </a:solidFill>
              </a:rPr>
              <a:t>язка</a:t>
            </a: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496" y="594584"/>
            <a:ext cx="4301539" cy="144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Блок-схема: процесс 14"/>
          <p:cNvSpPr/>
          <p:nvPr/>
        </p:nvSpPr>
        <p:spPr>
          <a:xfrm>
            <a:off x="0" y="2259420"/>
            <a:ext cx="3821144" cy="4553956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1560" y="114596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9592" y="133063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607359"/>
            <a:ext cx="3850388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prstClr val="black"/>
                </a:solidFill>
              </a:rPr>
              <a:t>Глагол-связка</a:t>
            </a:r>
          </a:p>
          <a:p>
            <a:r>
              <a:rPr lang="ru-RU" sz="4400" dirty="0" err="1">
                <a:solidFill>
                  <a:prstClr val="black"/>
                </a:solidFill>
              </a:rPr>
              <a:t>грам.знач</a:t>
            </a:r>
            <a:r>
              <a:rPr lang="ru-RU" sz="44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27496" y="594584"/>
            <a:ext cx="4416504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prstClr val="black"/>
                </a:solidFill>
              </a:rPr>
              <a:t>Именная часть</a:t>
            </a:r>
          </a:p>
          <a:p>
            <a:r>
              <a:rPr lang="ru-RU" sz="4400" dirty="0" err="1">
                <a:solidFill>
                  <a:prstClr val="black"/>
                </a:solidFill>
              </a:rPr>
              <a:t>лексич</a:t>
            </a:r>
            <a:r>
              <a:rPr lang="ru-RU" sz="4400" dirty="0">
                <a:solidFill>
                  <a:prstClr val="black"/>
                </a:solidFill>
              </a:rPr>
              <a:t>. знач.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7496" y="2259420"/>
            <a:ext cx="430899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84" y="2478868"/>
            <a:ext cx="3535360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42464" y="2259420"/>
            <a:ext cx="3770632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200" b="1" i="1" dirty="0">
                <a:solidFill>
                  <a:prstClr val="black"/>
                </a:solidFill>
              </a:rPr>
              <a:t>Быть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Делаться 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Стать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Становиться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Являться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Считаться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Представляться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Казаться</a:t>
            </a:r>
          </a:p>
          <a:p>
            <a:r>
              <a:rPr lang="ru-RU" sz="3200" b="1" i="1" dirty="0">
                <a:solidFill>
                  <a:prstClr val="black"/>
                </a:solidFill>
              </a:rPr>
              <a:t>Называться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788024" y="2259420"/>
            <a:ext cx="4248471" cy="452431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i="1" dirty="0">
                <a:solidFill>
                  <a:prstClr val="black"/>
                </a:solidFill>
              </a:rPr>
              <a:t>Существительное</a:t>
            </a:r>
          </a:p>
          <a:p>
            <a:r>
              <a:rPr lang="ru-RU" sz="3600" b="1" i="1" dirty="0">
                <a:solidFill>
                  <a:prstClr val="black"/>
                </a:solidFill>
              </a:rPr>
              <a:t>Прилагательное</a:t>
            </a:r>
          </a:p>
          <a:p>
            <a:r>
              <a:rPr lang="ru-RU" sz="3600" b="1" i="1" dirty="0">
                <a:solidFill>
                  <a:prstClr val="black"/>
                </a:solidFill>
              </a:rPr>
              <a:t>Причастие Числительное </a:t>
            </a:r>
          </a:p>
          <a:p>
            <a:r>
              <a:rPr lang="ru-RU" sz="3600" b="1" i="1" dirty="0">
                <a:solidFill>
                  <a:prstClr val="black"/>
                </a:solidFill>
              </a:rPr>
              <a:t>Местоимение</a:t>
            </a:r>
          </a:p>
          <a:p>
            <a:r>
              <a:rPr lang="ru-RU" sz="3600" b="1" i="1" dirty="0">
                <a:solidFill>
                  <a:prstClr val="black"/>
                </a:solidFill>
              </a:rPr>
              <a:t>Наречие</a:t>
            </a:r>
          </a:p>
          <a:p>
            <a:r>
              <a:rPr lang="ru-RU" sz="3600" b="1" i="1" dirty="0">
                <a:solidFill>
                  <a:prstClr val="black"/>
                </a:solidFill>
              </a:rPr>
              <a:t>Словосочетание</a:t>
            </a:r>
          </a:p>
          <a:p>
            <a:endParaRPr lang="ru-RU" sz="3600" b="1" dirty="0">
              <a:solidFill>
                <a:prstClr val="black"/>
              </a:solidFill>
            </a:endParaRPr>
          </a:p>
        </p:txBody>
      </p:sp>
      <p:sp>
        <p:nvSpPr>
          <p:cNvPr id="28" name="Плюс 27"/>
          <p:cNvSpPr/>
          <p:nvPr/>
        </p:nvSpPr>
        <p:spPr>
          <a:xfrm>
            <a:off x="4121189" y="1040860"/>
            <a:ext cx="360040" cy="553998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8180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1124744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Оцени себя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24744"/>
            <a:ext cx="8928992" cy="5733255"/>
          </a:xfrm>
        </p:spPr>
        <p:txBody>
          <a:bodyPr>
            <a:normAutofit/>
          </a:bodyPr>
          <a:lstStyle/>
          <a:p>
            <a:r>
              <a:rPr lang="ru-RU" sz="4400" dirty="0" smtClean="0"/>
              <a:t>1 ошибка – 2 балла</a:t>
            </a:r>
          </a:p>
          <a:p>
            <a:r>
              <a:rPr lang="ru-RU" sz="4400" dirty="0" smtClean="0"/>
              <a:t>2 ошибки -  1 балл</a:t>
            </a:r>
          </a:p>
          <a:p>
            <a:r>
              <a:rPr lang="ru-RU" sz="4400" dirty="0" smtClean="0"/>
              <a:t>3 ошибки – 0 баллов</a:t>
            </a:r>
          </a:p>
          <a:p>
            <a:pPr marL="0" indent="0">
              <a:buNone/>
            </a:pPr>
            <a:r>
              <a:rPr lang="ru-RU" sz="3600" dirty="0" smtClean="0"/>
              <a:t>15 </a:t>
            </a:r>
            <a:r>
              <a:rPr lang="ru-RU" sz="3600" dirty="0" smtClean="0"/>
              <a:t>баллов </a:t>
            </a:r>
            <a:r>
              <a:rPr lang="ru-RU" sz="3600" dirty="0" smtClean="0"/>
              <a:t>– оценка «5»</a:t>
            </a:r>
          </a:p>
          <a:p>
            <a:pPr marL="0" indent="0">
              <a:buNone/>
            </a:pPr>
            <a:r>
              <a:rPr lang="ru-RU" sz="3600" dirty="0" smtClean="0"/>
              <a:t>10 </a:t>
            </a:r>
            <a:r>
              <a:rPr lang="ru-RU" sz="3600" dirty="0" smtClean="0"/>
              <a:t>баллов </a:t>
            </a:r>
            <a:r>
              <a:rPr lang="ru-RU" sz="3600" dirty="0" smtClean="0"/>
              <a:t>– оценка «4»</a:t>
            </a:r>
          </a:p>
          <a:p>
            <a:pPr marL="0" indent="0">
              <a:buNone/>
            </a:pPr>
            <a:r>
              <a:rPr lang="ru-RU" dirty="0" smtClean="0"/>
              <a:t>5 </a:t>
            </a:r>
            <a:r>
              <a:rPr lang="ru-RU" dirty="0" smtClean="0"/>
              <a:t>баллов </a:t>
            </a:r>
            <a:r>
              <a:rPr lang="ru-RU" dirty="0" smtClean="0"/>
              <a:t>– оценка «3»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2153443"/>
            <a:ext cx="1865313" cy="1274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2221" y="5373216"/>
            <a:ext cx="1931987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6683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836712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Домашнее задание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692696"/>
            <a:ext cx="8964488" cy="6165304"/>
          </a:xfrm>
        </p:spPr>
        <p:txBody>
          <a:bodyPr/>
          <a:lstStyle/>
          <a:p>
            <a:pPr marL="0" indent="0">
              <a:buNone/>
            </a:pP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На выбор:</a:t>
            </a:r>
          </a:p>
          <a:p>
            <a:pPr marL="0" indent="0">
              <a:buNone/>
            </a:pPr>
            <a:r>
              <a:rPr lang="ru-RU" sz="4400" dirty="0" smtClean="0"/>
              <a:t>1) </a:t>
            </a:r>
            <a:r>
              <a:rPr lang="ru-RU" sz="4400" b="1" dirty="0" smtClean="0"/>
              <a:t>упр. 143</a:t>
            </a:r>
          </a:p>
          <a:p>
            <a:pPr marL="0" indent="0">
              <a:buNone/>
            </a:pPr>
            <a:r>
              <a:rPr lang="ru-RU" sz="4400" dirty="0" smtClean="0"/>
              <a:t>2)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Составить 10 предложений </a:t>
            </a:r>
            <a:r>
              <a:rPr lang="ru-RU" sz="4400" dirty="0" smtClean="0"/>
              <a:t>с разными типами составных именных сказуемых.</a:t>
            </a:r>
          </a:p>
          <a:p>
            <a:pPr marL="0" indent="0">
              <a:buNone/>
            </a:pPr>
            <a:r>
              <a:rPr lang="ru-RU" sz="4400" dirty="0" smtClean="0"/>
              <a:t>3) </a:t>
            </a:r>
            <a:r>
              <a:rPr lang="ru-RU" sz="4400" b="1" dirty="0" smtClean="0">
                <a:solidFill>
                  <a:schemeClr val="accent2">
                    <a:lumMod val="75000"/>
                  </a:schemeClr>
                </a:solidFill>
              </a:rPr>
              <a:t>Составить текст </a:t>
            </a:r>
            <a:r>
              <a:rPr lang="ru-RU" sz="4400" dirty="0" smtClean="0"/>
              <a:t>на школьную тему с использованием составных именных сказуемых.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176493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D:\ИРИНА\Осень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9050" y="0"/>
            <a:ext cx="921305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381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ru-RU" sz="5400" dirty="0" smtClean="0"/>
              <a:t>Типы сказуемых</a:t>
            </a:r>
            <a:endParaRPr lang="ru-RU" sz="5400" dirty="0"/>
          </a:p>
        </p:txBody>
      </p:sp>
      <p:sp>
        <p:nvSpPr>
          <p:cNvPr id="14" name="TextBox 13"/>
          <p:cNvSpPr txBox="1"/>
          <p:nvPr/>
        </p:nvSpPr>
        <p:spPr>
          <a:xfrm>
            <a:off x="-23125" y="2539359"/>
            <a:ext cx="2592288" cy="30777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</a:rPr>
              <a:t>Простое глагольное</a:t>
            </a:r>
          </a:p>
          <a:p>
            <a:r>
              <a:rPr lang="ru-RU" sz="3600" b="1" dirty="0">
                <a:solidFill>
                  <a:prstClr val="black"/>
                </a:solidFill>
              </a:rPr>
              <a:t>сказуемое</a:t>
            </a:r>
          </a:p>
          <a:p>
            <a:endParaRPr lang="ru-RU" sz="3200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15" name="Стрелка вниз 14"/>
          <p:cNvSpPr/>
          <p:nvPr/>
        </p:nvSpPr>
        <p:spPr>
          <a:xfrm>
            <a:off x="899592" y="112474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3939" y="1124744"/>
            <a:ext cx="542925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80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124744"/>
            <a:ext cx="542591" cy="10059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3131840" y="2539359"/>
            <a:ext cx="2808312" cy="29763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3600" b="1" dirty="0">
                <a:solidFill>
                  <a:prstClr val="black"/>
                </a:solidFill>
              </a:rPr>
              <a:t>Составное </a:t>
            </a:r>
          </a:p>
          <a:p>
            <a:r>
              <a:rPr lang="ru-RU" sz="3600" b="1" dirty="0">
                <a:solidFill>
                  <a:prstClr val="black"/>
                </a:solidFill>
              </a:rPr>
              <a:t>глагольное </a:t>
            </a:r>
          </a:p>
          <a:p>
            <a:r>
              <a:rPr lang="ru-RU" sz="3600" b="1" dirty="0">
                <a:solidFill>
                  <a:prstClr val="black"/>
                </a:solidFill>
              </a:rPr>
              <a:t>сказуемое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300192" y="2548284"/>
            <a:ext cx="2520280" cy="295465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prstClr val="black"/>
                </a:solidFill>
              </a:rPr>
              <a:t>   ?</a:t>
            </a: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  <a:p>
            <a:endParaRPr lang="ru-RU" dirty="0" smtClean="0">
              <a:solidFill>
                <a:prstClr val="black"/>
              </a:solidFill>
            </a:endParaRPr>
          </a:p>
          <a:p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4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2">
                    <a:lumMod val="75000"/>
                  </a:schemeClr>
                </a:solidFill>
              </a:rPr>
              <a:t>Укажи грамматическую основу</a:t>
            </a:r>
            <a:endParaRPr lang="ru-RU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6048672"/>
          </a:xfrm>
        </p:spPr>
        <p:txBody>
          <a:bodyPr/>
          <a:lstStyle/>
          <a:p>
            <a:r>
              <a:rPr lang="ru-RU" sz="4400" dirty="0"/>
              <a:t>Мы оба стали вспоминать погибших на фронте друзей</a:t>
            </a:r>
            <a:r>
              <a:rPr lang="ru-RU" sz="4400" dirty="0" smtClean="0"/>
              <a:t>.</a:t>
            </a:r>
          </a:p>
          <a:p>
            <a:r>
              <a:rPr lang="ru-RU" sz="4400" dirty="0"/>
              <a:t>Иван Ефимович, что вы будете делать после войны</a:t>
            </a:r>
            <a:r>
              <a:rPr lang="ru-RU" sz="4400" dirty="0" smtClean="0"/>
              <a:t>?</a:t>
            </a:r>
          </a:p>
          <a:p>
            <a:r>
              <a:rPr lang="ru-RU" sz="4400" dirty="0"/>
              <a:t>Туман начинает понемногу рассеиваться</a:t>
            </a:r>
            <a:r>
              <a:rPr lang="ru-RU" sz="4400" dirty="0" smtClean="0"/>
              <a:t>.</a:t>
            </a:r>
          </a:p>
          <a:p>
            <a:r>
              <a:rPr lang="ru-RU" sz="4400" dirty="0"/>
              <a:t>И у меня есть своя заветная мечта</a:t>
            </a:r>
            <a:r>
              <a:rPr lang="ru-RU" sz="4400" dirty="0" smtClean="0"/>
              <a:t>. Она красива.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6419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</p:spPr>
        <p:txBody>
          <a:bodyPr/>
          <a:lstStyle/>
          <a:p>
            <a:r>
              <a:rPr lang="ru-RU" sz="6000" dirty="0" smtClean="0">
                <a:solidFill>
                  <a:schemeClr val="accent2">
                    <a:lumMod val="75000"/>
                  </a:schemeClr>
                </a:solidFill>
              </a:rPr>
              <a:t>Проверяем!</a:t>
            </a:r>
            <a:endParaRPr lang="ru-RU" sz="6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764704"/>
            <a:ext cx="9036496" cy="6048672"/>
          </a:xfrm>
        </p:spPr>
        <p:txBody>
          <a:bodyPr/>
          <a:lstStyle/>
          <a:p>
            <a:r>
              <a:rPr lang="ru-RU" sz="4400" u="sng" dirty="0"/>
              <a:t>Мы</a:t>
            </a:r>
            <a:r>
              <a:rPr lang="ru-RU" sz="4400" dirty="0"/>
              <a:t> оба стали </a:t>
            </a:r>
            <a:r>
              <a:rPr lang="ru-RU" sz="4400" dirty="0" smtClean="0"/>
              <a:t>вспоминать погибших </a:t>
            </a:r>
            <a:r>
              <a:rPr lang="ru-RU" sz="4400" dirty="0"/>
              <a:t>на фронте </a:t>
            </a:r>
            <a:r>
              <a:rPr lang="ru-RU" sz="4400" dirty="0" err="1" smtClean="0"/>
              <a:t>друзей.</a:t>
            </a:r>
            <a:r>
              <a:rPr lang="ru-RU" sz="4400" b="1" dirty="0" err="1" smtClean="0"/>
              <a:t>СГ</a:t>
            </a:r>
            <a:endParaRPr lang="ru-RU" sz="4400" b="1" dirty="0" smtClean="0"/>
          </a:p>
          <a:p>
            <a:r>
              <a:rPr lang="ru-RU" sz="4400" dirty="0"/>
              <a:t>Иван Ефимович, что </a:t>
            </a:r>
            <a:r>
              <a:rPr lang="ru-RU" sz="4400" u="sng" dirty="0"/>
              <a:t>вы</a:t>
            </a:r>
            <a:r>
              <a:rPr lang="ru-RU" sz="4400" dirty="0"/>
              <a:t> будете делать после войны</a:t>
            </a:r>
            <a:r>
              <a:rPr lang="ru-RU" sz="4400" dirty="0" smtClean="0"/>
              <a:t>?(</a:t>
            </a:r>
            <a:r>
              <a:rPr lang="ru-RU" sz="4400" dirty="0" err="1" smtClean="0"/>
              <a:t>буд.врем</a:t>
            </a:r>
            <a:r>
              <a:rPr lang="ru-RU" sz="4400" dirty="0" smtClean="0"/>
              <a:t>)</a:t>
            </a:r>
          </a:p>
          <a:p>
            <a:r>
              <a:rPr lang="ru-RU" sz="4400" u="sng" dirty="0"/>
              <a:t>Туман</a:t>
            </a:r>
            <a:r>
              <a:rPr lang="ru-RU" sz="4400" dirty="0"/>
              <a:t> начинает понемногу рассеиваться</a:t>
            </a:r>
            <a:r>
              <a:rPr lang="ru-RU" sz="4400" dirty="0" smtClean="0"/>
              <a:t>. (</a:t>
            </a:r>
            <a:r>
              <a:rPr lang="ru-RU" sz="4400" dirty="0" err="1" smtClean="0"/>
              <a:t>вспом</a:t>
            </a:r>
            <a:r>
              <a:rPr lang="ru-RU" sz="4400" dirty="0" smtClean="0"/>
              <a:t>.+ </a:t>
            </a:r>
            <a:r>
              <a:rPr lang="ru-RU" sz="4400" dirty="0" err="1" smtClean="0"/>
              <a:t>н.ф</a:t>
            </a:r>
            <a:r>
              <a:rPr lang="ru-RU" sz="4400" dirty="0" smtClean="0"/>
              <a:t>)</a:t>
            </a:r>
            <a:r>
              <a:rPr lang="ru-RU" sz="4400" b="1" dirty="0" smtClean="0"/>
              <a:t>СГ</a:t>
            </a:r>
            <a:r>
              <a:rPr lang="ru-RU" sz="4400" dirty="0" smtClean="0"/>
              <a:t>С</a:t>
            </a:r>
          </a:p>
          <a:p>
            <a:r>
              <a:rPr lang="ru-RU" sz="4400" dirty="0"/>
              <a:t>И у меня есть своя заветная </a:t>
            </a:r>
            <a:r>
              <a:rPr lang="ru-RU" sz="4400" dirty="0" smtClean="0"/>
              <a:t>мечта. (прост. гл. </a:t>
            </a:r>
            <a:r>
              <a:rPr lang="ru-RU" sz="4400" dirty="0" err="1" smtClean="0"/>
              <a:t>н.ф</a:t>
            </a:r>
            <a:r>
              <a:rPr lang="ru-RU" sz="4400" dirty="0" smtClean="0"/>
              <a:t>) </a:t>
            </a:r>
            <a:r>
              <a:rPr lang="ru-RU" sz="4400" b="1" dirty="0" smtClean="0"/>
              <a:t>ПГС</a:t>
            </a:r>
            <a:endParaRPr lang="ru-RU" sz="4400" b="1" dirty="0"/>
          </a:p>
        </p:txBody>
      </p:sp>
      <p:sp>
        <p:nvSpPr>
          <p:cNvPr id="2" name="Равно 1"/>
          <p:cNvSpPr/>
          <p:nvPr/>
        </p:nvSpPr>
        <p:spPr>
          <a:xfrm>
            <a:off x="1979712" y="1340768"/>
            <a:ext cx="5472608" cy="288032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6804248" y="2996952"/>
            <a:ext cx="1944215" cy="157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3016"/>
            <a:ext cx="1944687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013176"/>
            <a:ext cx="3635697" cy="1424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34" y="4293096"/>
            <a:ext cx="2212458" cy="20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887144"/>
            <a:ext cx="1187425" cy="930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197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solidFill>
                  <a:schemeClr val="accent2"/>
                </a:solidFill>
              </a:rPr>
              <a:t>Оцени себя</a:t>
            </a:r>
            <a:endParaRPr lang="ru-RU" sz="5400" dirty="0">
              <a:solidFill>
                <a:schemeClr val="accent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96752"/>
            <a:ext cx="8579296" cy="5661247"/>
          </a:xfrm>
        </p:spPr>
        <p:txBody>
          <a:bodyPr>
            <a:normAutofit/>
          </a:bodyPr>
          <a:lstStyle/>
          <a:p>
            <a:r>
              <a:rPr lang="ru-RU" sz="4400" dirty="0" smtClean="0"/>
              <a:t>Нет ошибок – 3 балла</a:t>
            </a:r>
          </a:p>
          <a:p>
            <a:r>
              <a:rPr lang="ru-RU" sz="4400" dirty="0" smtClean="0"/>
              <a:t>1 ошибка – 2 балла</a:t>
            </a:r>
          </a:p>
          <a:p>
            <a:r>
              <a:rPr lang="ru-RU" sz="4400" dirty="0" smtClean="0"/>
              <a:t>2 ошибки -  1 балл</a:t>
            </a:r>
          </a:p>
          <a:p>
            <a:r>
              <a:rPr lang="ru-RU" sz="4400" dirty="0" smtClean="0"/>
              <a:t>3 ошибки – 0 баллов</a:t>
            </a:r>
          </a:p>
        </p:txBody>
      </p:sp>
      <p:pic>
        <p:nvPicPr>
          <p:cNvPr id="2053" name="Picture 5" descr="C:\DOCUME~1\Admin\LOCALS~1\Temp\Temporary Internet Files\Content.IE5\QD07MBUL\MC90043800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6744" y="1988840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9" name="Picture 11" descr="C:\DOCUME~1\Admin\LOCALS~1\Temp\Temporary Internet Files\Content.IE5\6N8DOB41\MC90043779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46" y="4941168"/>
            <a:ext cx="19304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357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4624"/>
            <a:ext cx="9144000" cy="864096"/>
          </a:xfrm>
        </p:spPr>
        <p:txBody>
          <a:bodyPr/>
          <a:lstStyle/>
          <a:p>
            <a:r>
              <a:rPr lang="ru-RU" sz="5400" dirty="0" smtClean="0">
                <a:solidFill>
                  <a:schemeClr val="accent2">
                    <a:lumMod val="75000"/>
                  </a:schemeClr>
                </a:solidFill>
              </a:rPr>
              <a:t>Наблюдаем!</a:t>
            </a:r>
            <a:endParaRPr lang="ru-RU" sz="5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3"/>
            <a:ext cx="9036496" cy="5832648"/>
          </a:xfrm>
        </p:spPr>
        <p:txBody>
          <a:bodyPr/>
          <a:lstStyle/>
          <a:p>
            <a:pPr marL="0" indent="0">
              <a:buNone/>
            </a:pPr>
            <a:r>
              <a:rPr lang="ru-RU" sz="5400" dirty="0" smtClean="0"/>
              <a:t>   Она красива.</a:t>
            </a:r>
          </a:p>
          <a:p>
            <a:pPr marL="0" indent="0">
              <a:buNone/>
            </a:pPr>
            <a:r>
              <a:rPr lang="ru-RU" sz="5400" dirty="0" smtClean="0"/>
              <a:t>   </a:t>
            </a:r>
            <a:r>
              <a:rPr lang="ru-RU" sz="5400" u="sng" dirty="0" smtClean="0"/>
              <a:t>Она</a:t>
            </a:r>
            <a:r>
              <a:rPr lang="ru-RU" sz="5400" dirty="0" smtClean="0"/>
              <a:t> </a:t>
            </a:r>
            <a:r>
              <a:rPr lang="ru-RU" sz="5400" dirty="0"/>
              <a:t>красива</a:t>
            </a:r>
            <a:r>
              <a:rPr lang="ru-RU" sz="5400" dirty="0" smtClean="0"/>
              <a:t>.</a:t>
            </a:r>
          </a:p>
          <a:p>
            <a:pPr marL="0" indent="0">
              <a:buNone/>
            </a:pPr>
            <a:r>
              <a:rPr lang="ru-RU" sz="5400" dirty="0" smtClean="0"/>
              <a:t>Что это за сказуемое?</a:t>
            </a:r>
          </a:p>
          <a:p>
            <a:pPr marL="0" indent="0">
              <a:buNone/>
            </a:pPr>
            <a:r>
              <a:rPr lang="ru-RU" sz="5400" dirty="0" smtClean="0"/>
              <a:t>Если составное, то почему</a:t>
            </a:r>
          </a:p>
          <a:p>
            <a:pPr marL="0" indent="0">
              <a:buNone/>
            </a:pPr>
            <a:r>
              <a:rPr lang="ru-RU" sz="5400" dirty="0" smtClean="0"/>
              <a:t>одно слово?</a:t>
            </a:r>
            <a:endParaRPr lang="ru-RU" sz="5400" dirty="0"/>
          </a:p>
          <a:p>
            <a:pPr marL="0" indent="0">
              <a:buNone/>
            </a:pPr>
            <a:endParaRPr lang="ru-RU" sz="5400" dirty="0"/>
          </a:p>
        </p:txBody>
      </p:sp>
      <p:sp>
        <p:nvSpPr>
          <p:cNvPr id="4" name="Равно 3"/>
          <p:cNvSpPr/>
          <p:nvPr/>
        </p:nvSpPr>
        <p:spPr>
          <a:xfrm>
            <a:off x="1979712" y="2564904"/>
            <a:ext cx="2952328" cy="21602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335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363272" cy="2060848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/>
            </a:r>
            <a:br>
              <a:rPr lang="ru-RU" sz="6600" dirty="0" smtClean="0"/>
            </a:br>
            <a:r>
              <a:rPr lang="ru-RU" sz="6600" dirty="0" smtClean="0"/>
              <a:t>Тема </a:t>
            </a:r>
            <a:r>
              <a:rPr lang="ru-RU" sz="6600" dirty="0"/>
              <a:t>урока: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66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6600" dirty="0" smtClean="0">
                <a:solidFill>
                  <a:schemeClr val="accent2">
                    <a:lumMod val="75000"/>
                  </a:schemeClr>
                </a:solidFill>
              </a:rPr>
              <a:t>Составное именное сказуемое</a:t>
            </a:r>
            <a:endParaRPr lang="ru-RU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82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ru-RU" dirty="0" smtClean="0"/>
              <a:t>Словообразовательная минутка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4786" y="1412776"/>
            <a:ext cx="9036496" cy="5256583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sz="6000" dirty="0" smtClean="0"/>
              <a:t>Именное</a:t>
            </a:r>
            <a:endParaRPr lang="ru-RU" sz="6000" dirty="0"/>
          </a:p>
        </p:txBody>
      </p:sp>
      <p:sp>
        <p:nvSpPr>
          <p:cNvPr id="7" name="Стрелка влево 6"/>
          <p:cNvSpPr/>
          <p:nvPr/>
        </p:nvSpPr>
        <p:spPr>
          <a:xfrm>
            <a:off x="3934476" y="3127986"/>
            <a:ext cx="1512168" cy="21602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1099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560</Words>
  <Application>Microsoft Office PowerPoint</Application>
  <PresentationFormat>Экран (4:3)</PresentationFormat>
  <Paragraphs>193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28</vt:i4>
      </vt:variant>
    </vt:vector>
  </HeadingPairs>
  <TitlesOfParts>
    <vt:vector size="33" baseType="lpstr">
      <vt:lpstr>Тема Office</vt:lpstr>
      <vt:lpstr>Diseño predeterminado</vt:lpstr>
      <vt:lpstr>1_Тема Office</vt:lpstr>
      <vt:lpstr>2_Тема Office</vt:lpstr>
      <vt:lpstr>Солнцестояние</vt:lpstr>
      <vt:lpstr>Презентация PowerPoint</vt:lpstr>
      <vt:lpstr>Двадцать второе октября.  Классная работа.</vt:lpstr>
      <vt:lpstr>Типы сказуемых</vt:lpstr>
      <vt:lpstr>Укажи грамматическую основу</vt:lpstr>
      <vt:lpstr>Проверяем!</vt:lpstr>
      <vt:lpstr>Оцени себя</vt:lpstr>
      <vt:lpstr>Наблюдаем!</vt:lpstr>
      <vt:lpstr> Тема урока:</vt:lpstr>
      <vt:lpstr>Словообразовательная минутка</vt:lpstr>
      <vt:lpstr>Словообразовательная минутка</vt:lpstr>
      <vt:lpstr>Оцени себя</vt:lpstr>
      <vt:lpstr>Типы сказуемых</vt:lpstr>
      <vt:lpstr>Составное именное сказуемое</vt:lpstr>
      <vt:lpstr>Глагол-связка</vt:lpstr>
      <vt:lpstr>Найди сказуемые, укажи их вид</vt:lpstr>
      <vt:lpstr>Проверяем!</vt:lpstr>
      <vt:lpstr>Оцени себя</vt:lpstr>
      <vt:lpstr>Закрепляем знания!</vt:lpstr>
      <vt:lpstr>Проверяем!</vt:lpstr>
      <vt:lpstr>Оцени себя</vt:lpstr>
      <vt:lpstr>Выполни тест</vt:lpstr>
      <vt:lpstr>Проверяем!</vt:lpstr>
      <vt:lpstr>Оцени себя</vt:lpstr>
      <vt:lpstr>Подведём итоги!</vt:lpstr>
      <vt:lpstr>Составное именное сказуемое</vt:lpstr>
      <vt:lpstr>Оцени себя</vt:lpstr>
      <vt:lpstr>Домашнее задание</vt:lpstr>
      <vt:lpstr>Презентация PowerPoint</vt:lpstr>
    </vt:vector>
  </TitlesOfParts>
  <Company>Computer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26</cp:revision>
  <dcterms:created xsi:type="dcterms:W3CDTF">2014-10-21T11:11:53Z</dcterms:created>
  <dcterms:modified xsi:type="dcterms:W3CDTF">2014-10-21T15:25:02Z</dcterms:modified>
</cp:coreProperties>
</file>