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89" r:id="rId2"/>
    <p:sldId id="334" r:id="rId3"/>
    <p:sldId id="290" r:id="rId4"/>
    <p:sldId id="324" r:id="rId5"/>
    <p:sldId id="325" r:id="rId6"/>
    <p:sldId id="333" r:id="rId7"/>
    <p:sldId id="291" r:id="rId8"/>
    <p:sldId id="292" r:id="rId9"/>
    <p:sldId id="295" r:id="rId10"/>
    <p:sldId id="293" r:id="rId11"/>
    <p:sldId id="294" r:id="rId12"/>
    <p:sldId id="275" r:id="rId13"/>
    <p:sldId id="273" r:id="rId14"/>
    <p:sldId id="274" r:id="rId15"/>
    <p:sldId id="272" r:id="rId16"/>
    <p:sldId id="307" r:id="rId17"/>
    <p:sldId id="296" r:id="rId18"/>
    <p:sldId id="300" r:id="rId19"/>
    <p:sldId id="298" r:id="rId20"/>
    <p:sldId id="318" r:id="rId21"/>
    <p:sldId id="299" r:id="rId22"/>
    <p:sldId id="332" r:id="rId23"/>
    <p:sldId id="297" r:id="rId24"/>
    <p:sldId id="338" r:id="rId25"/>
    <p:sldId id="340" r:id="rId26"/>
    <p:sldId id="341" r:id="rId27"/>
    <p:sldId id="329" r:id="rId28"/>
    <p:sldId id="302" r:id="rId29"/>
    <p:sldId id="30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FF6699"/>
    <a:srgbClr val="FF33CC"/>
    <a:srgbClr val="FF3399"/>
    <a:srgbClr val="FF66CC"/>
    <a:srgbClr val="FF0066"/>
    <a:srgbClr val="DEA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717" autoAdjust="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wnloads\копии\23-10-ru-7ac0852e3fc139b9fc014e39ecc215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37517"/>
            <a:ext cx="7704856" cy="644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ownloads\копии\407-10-ru-7bd110bea687008c2d80789ff263a2f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8364788" cy="6064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ownloads\копии\399-9-ru-6a1ba54176936a7cc475e176ca18dca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04"/>
            <a:ext cx="8512895" cy="5948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копии\399-10-ru-2eaf560883c4040dc2e711b26f6592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4"/>
            <a:ext cx="8679734" cy="606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копии\23-9-ru-b27e12878b70a60bbab9892ac169c9d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242888"/>
            <a:ext cx="7620000" cy="637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копии\399-9-ru-c1bbda2356a517ec7f8166542fe7f2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8568951" cy="59875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722448">
            <a:off x="976594" y="409992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Картина, посвященная подвигу комиссара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Быстрова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ownloads\копии\1473-9-ru-54ed037e5ac0985930c1505bbe3137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74954"/>
            <a:ext cx="8640960" cy="610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60232" y="1600200"/>
            <a:ext cx="2304256" cy="48531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FFC000"/>
                </a:solidFill>
              </a:rPr>
              <a:t>Мамаев курган — возвышенность на правом берегу реки Волги в Центральном районе города Волгограда, где во время Сталинградской битвы происходили ожесточённые бои (особенно в сентябре 1942 года и январе 1943) продолжительностью 200 дней. На Мамаевом кургане захоронено около 35 000 человек.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Мамаев курган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user\Downloads\Soldat_on_Mamayev_kurga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626469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ownloads\копии\1102-10-ru-9b985287d551bb267ba5d7cc5b5505b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9" y="260647"/>
            <a:ext cx="8472940" cy="635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копии\399-2-ru-77caeae9ff55f0cf44791991a1024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8576681" cy="5992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копии\399-9-ru-76368da9c9fd384b8d0458b2e1d755d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793" y="404664"/>
            <a:ext cx="8656417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четырехлетняя война\filter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725126"/>
            <a:ext cx="4608512" cy="59453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Книга памяти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До войны Павел работал продавцом в с. </a:t>
            </a:r>
            <a:r>
              <a:rPr lang="ru-RU" sz="2000" dirty="0" err="1" smtClean="0">
                <a:solidFill>
                  <a:srgbClr val="FFC000"/>
                </a:solidFill>
              </a:rPr>
              <a:t>Старотырышкино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Служил на Дальнем Востоке.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Когда к Москве подошел Гитлер, </a:t>
            </a:r>
            <a:r>
              <a:rPr lang="ru-RU" sz="2000" dirty="0" err="1" smtClean="0">
                <a:solidFill>
                  <a:srgbClr val="FFC000"/>
                </a:solidFill>
              </a:rPr>
              <a:t>Рихард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Зорге</a:t>
            </a:r>
            <a:r>
              <a:rPr lang="ru-RU" sz="2000" dirty="0" smtClean="0">
                <a:solidFill>
                  <a:srgbClr val="FFC000"/>
                </a:solidFill>
              </a:rPr>
              <a:t> передал сведения, что Япония нападать не будет в 1941 году. Солдат погрузили  с  Дальнего Востока  и направили в Москву. Они ехали две недели. Как-то  их поезд разбомбили, первые 2 вагона всмятку, прадед  был дальше в вагоне, выскочил с теплушки, смотрит, на парашютах немецкий десант летит и стреляет  из  автоматов. У прадеда была винтовка 3-линейка, выше его, которую он не мог поднять (вес Павла был 36 кг, т.к. кормили плохо, все на фронт слали), из винтовки на 3-й раз попал и убил парашютиста в воздухе, схватил немецкий  автомат, который видел 1-й раз в жизни. Немцы окружили  эшелон (в нем была техника: танки и пр., солдат в нем было мало), тут подошел наш эшелон  с солдатами (подкреплением) и бойцы уничтожили всех немцев до одного.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За 2 недели, пока ехали в Москву, прадед отъелся  и набрался  сил.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При бомбежке получил ранение ноги, его отправили в лазарет  и это его спасло от гибели: все отправленные на Москву сибирские дивизии полегли, но они разбили немцев и отстояли столицу.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Прадед был старший сержант, его назначили </a:t>
            </a:r>
            <a:r>
              <a:rPr lang="ru-RU" sz="2000" dirty="0" err="1" smtClean="0">
                <a:solidFill>
                  <a:srgbClr val="FFC000"/>
                </a:solidFill>
              </a:rPr>
              <a:t>помкомвзвода</a:t>
            </a:r>
            <a:r>
              <a:rPr lang="ru-RU" sz="2000" dirty="0" smtClean="0">
                <a:solidFill>
                  <a:srgbClr val="FFC000"/>
                </a:solidFill>
              </a:rPr>
              <a:t>. Потом прошел 3-месячные  курсы и дали мл. лейтенанта, потом лейтенанта.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копии\399-10-ru-0746442ec1f32537e0197c58dac15e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5"/>
            <a:ext cx="8648690" cy="60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580526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Павел Владимирович воевал в кавалерии, имел ранения, награды.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четырехлетняя война\медведев\Военная почтовая марка СССР Доватор. Смерть немецким оккупа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124744"/>
            <a:ext cx="7469838" cy="53633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    Военная почтовая марка  СССР </a:t>
            </a:r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Доватор</a:t>
            </a:r>
            <a:r>
              <a:rPr lang="ru-RU" sz="2400" b="1" dirty="0" smtClean="0">
                <a:solidFill>
                  <a:srgbClr val="FFFF00"/>
                </a:solidFill>
              </a:rPr>
              <a:t>. Смерть немецким оккупантам!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копии\661-9-ru-c68cd7c63e51e7ff6176c1e52f3561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96652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752654"/>
            <a:ext cx="7416824" cy="5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47591" rIns="91440" bIns="7300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Roboto Condensed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Roboto Condensed"/>
                <a:cs typeface="Arial" pitchFamily="34" charset="0"/>
              </a:rPr>
              <a:t>Медведев Павел Владимирович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C000"/>
              </a:solidFill>
              <a:latin typeface="Roboto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Roboto"/>
                <a:cs typeface="Arial" pitchFamily="34" charset="0"/>
              </a:rPr>
              <a:t>Орден Отечественной войны II степени</a:t>
            </a:r>
            <a:r>
              <a:rPr lang="ru-RU" dirty="0" smtClean="0">
                <a:solidFill>
                  <a:srgbClr val="FFC000"/>
                </a:solidFill>
                <a:latin typeface="Roboto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Год рождения: __.__.1909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место рождения: Алтайский край, Смоленский р-н, с. Ст.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Тырышкино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№ наградного документа: 86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дата наградного документа: 06.04.1985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№ записи: 1516604599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№ записи: 1516604599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  </a:t>
            </a:r>
            <a:endParaRPr kumimoji="0" lang="ru-RU" sz="4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</p:txBody>
      </p:sp>
      <p:pic>
        <p:nvPicPr>
          <p:cNvPr id="2050" name="Picture 2" descr="http://podvignaroda.mil.ru/img/awards/award9_2-sm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484784"/>
            <a:ext cx="1080120" cy="10672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332656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Награда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908720"/>
          <a:ext cx="6408712" cy="5400554"/>
        </p:xfrm>
        <a:graphic>
          <a:graphicData uri="http://schemas.openxmlformats.org/drawingml/2006/table">
            <a:tbl>
              <a:tblPr/>
              <a:tblGrid>
                <a:gridCol w="1602178"/>
                <a:gridCol w="3204356"/>
                <a:gridCol w="1602178"/>
              </a:tblGrid>
              <a:tr h="215352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FF6600"/>
                          </a:solidFill>
                          <a:latin typeface="Trebuchet MS"/>
                        </a:rPr>
                        <a:t>Фамилия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latin typeface="Trebuchet MS"/>
                        </a:rPr>
                        <a:t>Давыдов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52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FF6600"/>
                          </a:solidFill>
                          <a:latin typeface="Trebuchet MS"/>
                        </a:rPr>
                        <a:t>Имя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Федор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52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FF6600"/>
                          </a:solidFill>
                          <a:latin typeface="Trebuchet MS"/>
                        </a:rPr>
                        <a:t>Отчество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Николаевич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9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FF6600"/>
                          </a:solidFill>
                          <a:latin typeface="Trebuchet MS"/>
                        </a:rPr>
                        <a:t>Дата рождения/Возраст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__.__.1920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8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rgbClr val="FF6600"/>
                          </a:solidFill>
                          <a:latin typeface="Trebuchet MS"/>
                        </a:rPr>
                        <a:t>Место рождения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Алтайский край, </a:t>
                      </a:r>
                      <a:r>
                        <a:rPr lang="ru-RU" sz="1200" b="1" dirty="0" err="1">
                          <a:latin typeface="Trebuchet MS"/>
                        </a:rPr>
                        <a:t>Быстроистокский</a:t>
                      </a:r>
                      <a:r>
                        <a:rPr lang="ru-RU" sz="1200" b="1" dirty="0">
                          <a:latin typeface="Trebuchet MS"/>
                        </a:rPr>
                        <a:t> р-н, с. </a:t>
                      </a:r>
                      <a:r>
                        <a:rPr lang="ru-RU" sz="1200" b="1" dirty="0" err="1">
                          <a:latin typeface="Trebuchet MS"/>
                        </a:rPr>
                        <a:t>Комышенка</a:t>
                      </a:r>
                      <a:endParaRPr lang="ru-RU" sz="1200" b="1" dirty="0">
                        <a:latin typeface="Trebuchet MS"/>
                      </a:endParaRP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9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FF6600"/>
                          </a:solidFill>
                          <a:latin typeface="Trebuchet MS"/>
                        </a:rPr>
                        <a:t>Дата и место призыва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Смоленский РВК, Алтайский край, Смоленский р-н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9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rgbClr val="FF6600"/>
                          </a:solidFill>
                          <a:latin typeface="Trebuchet MS"/>
                        </a:rPr>
                        <a:t>Последнее место службы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321 танк. </a:t>
                      </a:r>
                      <a:r>
                        <a:rPr lang="ru-RU" sz="1200" b="1" dirty="0" err="1">
                          <a:latin typeface="Trebuchet MS"/>
                        </a:rPr>
                        <a:t>бр</a:t>
                      </a:r>
                      <a:r>
                        <a:rPr lang="ru-RU" sz="1200" b="1" dirty="0">
                          <a:latin typeface="Trebuchet MS"/>
                        </a:rPr>
                        <a:t>.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52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rgbClr val="FF6600"/>
                          </a:solidFill>
                          <a:latin typeface="Trebuchet MS"/>
                        </a:rPr>
                        <a:t>Воинское звание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сержант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52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rgbClr val="FF6600"/>
                          </a:solidFill>
                          <a:latin typeface="Trebuchet MS"/>
                        </a:rPr>
                        <a:t>Причина выбытия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убит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52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rgbClr val="FF6600"/>
                          </a:solidFill>
                          <a:latin typeface="Trebuchet MS"/>
                        </a:rPr>
                        <a:t>Дата выбытия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09.12.1943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9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rgbClr val="FF6600"/>
                          </a:solidFill>
                          <a:latin typeface="Trebuchet MS"/>
                        </a:rPr>
                        <a:t>Название источника информации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ЦАМО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07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rgbClr val="FF6600"/>
                          </a:solidFill>
                          <a:latin typeface="Trebuchet MS"/>
                        </a:rPr>
                        <a:t>Номер фонда источника информации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58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07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rgbClr val="FF6600"/>
                          </a:solidFill>
                          <a:latin typeface="Trebuchet MS"/>
                        </a:rPr>
                        <a:t>Номер описи источника информации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18002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>
                        <a:latin typeface="Trebuchet MS"/>
                      </a:endParaRP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5307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rgbClr val="FF6600"/>
                          </a:solidFill>
                          <a:latin typeface="Trebuchet MS"/>
                        </a:rPr>
                        <a:t>Номер дела источника информации</a:t>
                      </a:r>
                    </a:p>
                  </a:txBody>
                  <a:tcPr marL="71215" marR="71215" marT="23738" marB="237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rebuchet MS"/>
                        </a:rPr>
                        <a:t>32</a:t>
                      </a:r>
                    </a:p>
                  </a:txBody>
                  <a:tcPr marL="14243" marR="14243" marT="14243" marB="142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45578" marR="45578" marT="22789" marB="22789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V="1">
            <a:off x="2267744" y="18864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               Троюродный дед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Материалы ЦАМО из ОБД «Мемориал»</a:t>
            </a:r>
          </a:p>
          <a:p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F:\ПЕЧАТЬ\fullimage - копия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636912"/>
            <a:ext cx="4366498" cy="1618853"/>
          </a:xfrm>
          <a:prstGeom prst="rect">
            <a:avLst/>
          </a:prstGeom>
          <a:noFill/>
        </p:spPr>
      </p:pic>
      <p:pic>
        <p:nvPicPr>
          <p:cNvPr id="99332" name="Picture 4" descr="F:\ПЕЧАТЬ\fullimage - копия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4653136"/>
            <a:ext cx="4845531" cy="15029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22048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Захоронен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F:\ПЕЧАТЬ\fullimage - коп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836712"/>
            <a:ext cx="8173416" cy="5722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Материалы ЦАМО из ОБД «Мемориал»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egв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714488"/>
            <a:ext cx="435771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0" y="1700808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…Провожала нас Родина-мать,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 И шинель и винтовку вручила,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 Не просила в бою погибать,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 И в бою отступать не учила. 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 Пролетели над нами года,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 И салют прогремел многократно,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 Эшелоны ушли в никуда,           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 И никто не вернулся обратно...    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                                                                                          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                                                         		 Дудин М.  «Была война»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ownloads\копии\553-10-ru-c4c830018881f03e1456048404952c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85728"/>
            <a:ext cx="8036745" cy="6429396"/>
          </a:xfrm>
          <a:prstGeom prst="rect">
            <a:avLst/>
          </a:prstGeom>
          <a:noFill/>
        </p:spPr>
      </p:pic>
      <p:pic>
        <p:nvPicPr>
          <p:cNvPr id="4098" name="Picture 2" descr="E:\четырехлетняя война\к 9 мая\img0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2483768" cy="1804832"/>
          </a:xfrm>
          <a:prstGeom prst="rect">
            <a:avLst/>
          </a:prstGeom>
          <a:noFill/>
        </p:spPr>
      </p:pic>
      <p:pic>
        <p:nvPicPr>
          <p:cNvPr id="4099" name="Picture 3" descr="E:\четырехлетняя война\к 9 мая\павел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92019" y="4619724"/>
            <a:ext cx="1651981" cy="2238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0024-024-Spasibo-za-vnimani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428604"/>
            <a:ext cx="8143900" cy="610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ownloads\копии\5199-9-ru-45e28637b57db761e987013d62ddbae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96944" cy="61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232 стрелковая дивизия формировалась с декабря 1941 года как 453-я стрелковая дивизия в Бийске, 07.01.1942 переименована в 232-ю стрелковую дивизию. Личный состав дивизии в своём большинстве состоял из представителей местных народностей и из досрочно освобождённых заключённых.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 В действующей армии во время ВОВ с 03.07.1942 по 11.05.1945.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 Это была свежая сибирская дивизия. Многие её бойцы — юноши 18-19 лет — не имели боевого опыта. Но воинская дисциплина, политико-моральное состояние были крепкими. 23.04.1942 года дивизия эшелонами отправлена в Арзамас, а затем, в конце мая под командованием подполковника И. И. Улитина прибыла в Воронеж и вошла в состав 6-й резервной армии. Штаб обосновался в городе, а полки — в окрестных лесах. Здесь воинам предстояло завершить учёбу и получить тяжёлое вооружение. Но начавшееся летнее наступление гитлеровцев нарушило планы командования. 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За войну дивизия прошла 3 800 километров, по отчётам дивизии уничтожила 70 930 солдат и офицеров противника, 243 танка, 402 орудия, 1 200 </a:t>
            </a:r>
            <a:r>
              <a:rPr lang="ru-RU" dirty="0" err="1" smtClean="0">
                <a:solidFill>
                  <a:srgbClr val="FFC000"/>
                </a:solidFill>
              </a:rPr>
              <a:t>автомащин</a:t>
            </a:r>
            <a:r>
              <a:rPr lang="ru-RU" dirty="0" smtClean="0">
                <a:solidFill>
                  <a:srgbClr val="FFC000"/>
                </a:solidFill>
              </a:rPr>
              <a:t>, 12 самолётов и множество другой техники противника. 13 276 её воинов награждены орденами и медалями, 28 удостоены звания Героя Советского Союза.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886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232 стрелковая дивизия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                                 Полное наименование </a:t>
            </a:r>
            <a:r>
              <a:rPr lang="ru-RU" dirty="0" smtClean="0">
                <a:solidFill>
                  <a:srgbClr val="FFFF00"/>
                </a:solidFill>
              </a:rPr>
              <a:t>-</a:t>
            </a:r>
            <a:r>
              <a:rPr lang="ru-RU" dirty="0" smtClean="0">
                <a:solidFill>
                  <a:srgbClr val="FFC000"/>
                </a:solidFill>
              </a:rPr>
              <a:t> 232-я стрелковая Сибирская Сумско-Киевская ордена Ленина Краснознамённая орденов Суворова и Богдана Хмельницкого дивизия.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                     Награды и наименования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«Сумская» - </a:t>
            </a:r>
            <a:r>
              <a:rPr lang="ru-RU" dirty="0" smtClean="0">
                <a:solidFill>
                  <a:srgbClr val="FFC000"/>
                </a:solidFill>
              </a:rPr>
              <a:t>02.09.1943 (освобождение Сум),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Орден Красного Знамени </a:t>
            </a:r>
            <a:r>
              <a:rPr lang="ru-RU" dirty="0" smtClean="0">
                <a:solidFill>
                  <a:srgbClr val="FFC000"/>
                </a:solidFill>
              </a:rPr>
              <a:t>04.01.1944 (освобождение Белой Церкви),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«Киевская»</a:t>
            </a:r>
            <a:r>
              <a:rPr lang="ru-RU" dirty="0" smtClean="0">
                <a:solidFill>
                  <a:srgbClr val="FFC000"/>
                </a:solidFill>
              </a:rPr>
              <a:t> 06.11.1943 (освобождение Киева),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Орден Богдана Хмельницкого 2 степени</a:t>
            </a:r>
            <a:r>
              <a:rPr lang="ru-RU" dirty="0" smtClean="0">
                <a:solidFill>
                  <a:srgbClr val="FFC000"/>
                </a:solidFill>
              </a:rPr>
              <a:t>  14.03.1944,	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Орден Суворова 2 степени</a:t>
            </a:r>
            <a:r>
              <a:rPr lang="ru-RU" dirty="0" smtClean="0">
                <a:solidFill>
                  <a:srgbClr val="FFC000"/>
                </a:solidFill>
              </a:rPr>
              <a:t> 18.03.1944,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Орден Ленина</a:t>
            </a:r>
            <a:r>
              <a:rPr lang="ru-RU" dirty="0" smtClean="0">
                <a:solidFill>
                  <a:srgbClr val="FFC000"/>
                </a:solidFill>
              </a:rPr>
              <a:t> 26.03.1944	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                                  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Память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- Именем дивизии названа улица в Воронеже и в Бийске.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- Школьный музей в Семилуках и Бийске.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88640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232 стрелковая дивизия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четырехлетняя война\петр\Экспозиция 232-ая стрелковая дивиз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9579" y="1124744"/>
            <a:ext cx="7104793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Экспозиция 232 с.д. в </a:t>
            </a:r>
            <a:r>
              <a:rPr lang="ru-RU" sz="2400" b="1" dirty="0" err="1" smtClean="0">
                <a:solidFill>
                  <a:srgbClr val="FFFF00"/>
                </a:solidFill>
              </a:rPr>
              <a:t>бийской</a:t>
            </a:r>
            <a:r>
              <a:rPr lang="ru-RU" sz="2400" b="1" dirty="0" smtClean="0">
                <a:solidFill>
                  <a:srgbClr val="FFFF00"/>
                </a:solidFill>
              </a:rPr>
              <a:t> школе №4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ownloads\копии\399-9-ru-2faf8a826b8665779df1d113a77d422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8643998" cy="6039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ownloads\копии\3431-10-ru-ad0132a9d74fa18e2e2d4091c23cb88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8358246" cy="62686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 войны работал учителем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ownloads\копии\399-2-ru-86b75a66a2eba9696d06c46a573983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00042"/>
            <a:ext cx="8586474" cy="599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1397</TotalTime>
  <Words>516</Words>
  <Application>Microsoft Office PowerPoint</Application>
  <PresentationFormat>Экран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Мамаев курган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293</cp:revision>
  <dcterms:created xsi:type="dcterms:W3CDTF">2014-12-14T10:30:14Z</dcterms:created>
  <dcterms:modified xsi:type="dcterms:W3CDTF">2015-03-15T08:06:25Z</dcterms:modified>
</cp:coreProperties>
</file>