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84" r:id="rId4"/>
    <p:sldId id="267" r:id="rId5"/>
    <p:sldId id="373" r:id="rId6"/>
    <p:sldId id="374" r:id="rId7"/>
    <p:sldId id="375" r:id="rId8"/>
    <p:sldId id="376" r:id="rId9"/>
    <p:sldId id="377" r:id="rId10"/>
    <p:sldId id="382" r:id="rId11"/>
    <p:sldId id="383" r:id="rId12"/>
    <p:sldId id="381" r:id="rId13"/>
    <p:sldId id="372" r:id="rId14"/>
    <p:sldId id="367" r:id="rId15"/>
    <p:sldId id="366" r:id="rId16"/>
    <p:sldId id="378" r:id="rId17"/>
    <p:sldId id="323" r:id="rId18"/>
    <p:sldId id="324" r:id="rId19"/>
    <p:sldId id="368" r:id="rId20"/>
    <p:sldId id="369" r:id="rId21"/>
    <p:sldId id="370" r:id="rId22"/>
    <p:sldId id="331" r:id="rId23"/>
    <p:sldId id="337" r:id="rId24"/>
    <p:sldId id="371" r:id="rId25"/>
    <p:sldId id="26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6"/>
    <a:srgbClr val="FF3300"/>
    <a:srgbClr val="006600"/>
    <a:srgbClr val="FF9900"/>
    <a:srgbClr val="E5F5A9"/>
    <a:srgbClr val="FFFF66"/>
    <a:srgbClr val="FFCCFF"/>
    <a:srgbClr val="CC00FF"/>
    <a:srgbClr val="9933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5AD2-EF80-4C34-AE29-82E4FEE79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98DA7-E19B-4CB6-8E29-D74E4AE23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3155-FE03-4160-9419-AE5216DB9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A2F1-CD5C-4C92-BA09-0FC697D4C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CD1ED-D9A4-40DF-8CCD-944195D9E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9909-1647-486E-A476-7021D5497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2D4B-0CF5-4D0A-9384-7DF28FF5C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9FD7-BFCA-4679-A07D-B0D0B4E04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F5790-B2ED-4ECD-A142-97B06032F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DB393-2C74-4CE6-B126-9952378E8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437F-45DC-4009-8F03-C2E9F56B6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98F12ED-2E10-4414-A4C3-495648B28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88;&#1077;&#1079;&#1082;&#1080;/dve_ruki_cut_part1_cut.mp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77;&#1089;&#1085;&#1103;%20&#1082;&#1086;&#1079;&#1099;%202.mp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3;&#1072;&#1088;&#1077;&#1079;&#1082;&#1080;/Detskie-Uchat-v-shkole-minus(muzofon.com)_cut_part1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052" name="Picture 4" descr="7_00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-345"/>
          <a:stretch>
            <a:fillRect/>
          </a:stretch>
        </p:blipFill>
        <p:spPr bwMode="auto">
          <a:xfrm>
            <a:off x="6804025" y="1125538"/>
            <a:ext cx="21050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9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94612">
            <a:off x="7696994" y="1699419"/>
            <a:ext cx="20939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Книга"/>
          <p:cNvPicPr>
            <a:picLocks noChangeAspect="1" noChangeArrowheads="1"/>
          </p:cNvPicPr>
          <p:nvPr/>
        </p:nvPicPr>
        <p:blipFill>
          <a:blip r:embed="rId4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solidFill>
                  <a:srgbClr val="FF3300"/>
                </a:solidFill>
                <a:cs typeface="+mn-cs"/>
              </a:rPr>
              <a:t>А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cs typeface="+mn-cs"/>
              </a:rPr>
              <a:t>Б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2627313" y="5395913"/>
            <a:ext cx="6985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1785926"/>
            <a:ext cx="6215106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>
            <a:off x="714348" y="2143125"/>
            <a:ext cx="6072230" cy="2582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Урок русского языка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в 5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28596" y="357166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00034" y="1285860"/>
            <a:ext cx="453231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00E6"/>
                </a:solidFill>
              </a:rPr>
              <a:t>ланды</a:t>
            </a:r>
            <a:r>
              <a:rPr lang="ru-RU" sz="5400" b="1" dirty="0" smtClean="0">
                <a:solidFill>
                  <a:srgbClr val="006600"/>
                </a:solidFill>
              </a:rPr>
              <a:t>ш</a:t>
            </a:r>
            <a:r>
              <a:rPr lang="ru-RU" sz="5400" b="1" dirty="0" smtClean="0">
                <a:solidFill>
                  <a:srgbClr val="0000E6"/>
                </a:solidFill>
              </a:rPr>
              <a:t> </a:t>
            </a:r>
            <a:r>
              <a:rPr lang="ru-RU" sz="5400" b="1" dirty="0" smtClean="0">
                <a:solidFill>
                  <a:srgbClr val="FF3300"/>
                </a:solidFill>
              </a:rPr>
              <a:t>Е</a:t>
            </a:r>
            <a:r>
              <a:rPr lang="ru-RU" sz="5400" b="1" dirty="0" smtClean="0">
                <a:solidFill>
                  <a:srgbClr val="0000E6"/>
                </a:solidFill>
              </a:rPr>
              <a:t>й</a:t>
            </a:r>
          </a:p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endParaRPr lang="ru-RU" sz="2000" b="1" dirty="0" smtClean="0">
              <a:solidFill>
                <a:srgbClr val="006600"/>
              </a:solidFill>
            </a:endParaRPr>
          </a:p>
          <a:p>
            <a:pPr algn="ctr"/>
            <a:endParaRPr lang="ru-RU" sz="2000" b="1" dirty="0" smtClean="0">
              <a:solidFill>
                <a:srgbClr val="006600"/>
              </a:solidFill>
            </a:endParaRPr>
          </a:p>
          <a:p>
            <a:pPr algn="ctr"/>
            <a:endParaRPr lang="ru-RU" sz="20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5400" b="1" dirty="0" smtClean="0">
                <a:solidFill>
                  <a:srgbClr val="0000E6"/>
                </a:solidFill>
              </a:rPr>
              <a:t>камы</a:t>
            </a:r>
            <a:r>
              <a:rPr lang="ru-RU" sz="5400" b="1" dirty="0" smtClean="0">
                <a:solidFill>
                  <a:srgbClr val="006600"/>
                </a:solidFill>
              </a:rPr>
              <a:t>ш</a:t>
            </a:r>
            <a:r>
              <a:rPr lang="ru-RU" sz="5400" b="1" dirty="0" smtClean="0">
                <a:solidFill>
                  <a:srgbClr val="0000E6"/>
                </a:solidFill>
              </a:rPr>
              <a:t>  </a:t>
            </a:r>
            <a:r>
              <a:rPr lang="ru-RU" sz="5400" b="1" dirty="0" smtClean="0">
                <a:solidFill>
                  <a:srgbClr val="FF3300"/>
                </a:solidFill>
              </a:rPr>
              <a:t>О</a:t>
            </a:r>
            <a:r>
              <a:rPr lang="ru-RU" sz="5400" b="1" dirty="0" smtClean="0">
                <a:solidFill>
                  <a:srgbClr val="0000E6"/>
                </a:solidFill>
              </a:rPr>
              <a:t>м</a:t>
            </a:r>
            <a:r>
              <a:rPr lang="ru-RU" sz="5400" b="1" dirty="0" smtClean="0">
                <a:solidFill>
                  <a:srgbClr val="006600"/>
                </a:solidFill>
              </a:rPr>
              <a:t>  </a:t>
            </a:r>
            <a:endParaRPr lang="ru-RU" sz="2800" b="1" dirty="0">
              <a:solidFill>
                <a:srgbClr val="006600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11" name="Picture 2" descr="D:\Мои документы\Загрузки\сам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642918"/>
            <a:ext cx="2071702" cy="241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6123"/>
            <a:ext cx="2214578" cy="328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714744" y="1723606"/>
            <a:ext cx="1143008" cy="785818"/>
          </a:xfrm>
          <a:prstGeom prst="rect">
            <a:avLst/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500430" y="3866746"/>
            <a:ext cx="1428760" cy="928694"/>
          </a:xfrm>
          <a:prstGeom prst="rect">
            <a:avLst/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Дуга 8"/>
          <p:cNvSpPr/>
          <p:nvPr/>
        </p:nvSpPr>
        <p:spPr>
          <a:xfrm rot="20329157">
            <a:off x="-911499" y="1831661"/>
            <a:ext cx="4229022" cy="167692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20329157">
            <a:off x="-605096" y="3996459"/>
            <a:ext cx="3781897" cy="131220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>
            <a:off x="4000496" y="3152366"/>
            <a:ext cx="214314" cy="787404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H="1">
            <a:off x="1357290" y="937788"/>
            <a:ext cx="285752" cy="1000132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5720" y="4000504"/>
            <a:ext cx="8643998" cy="2714644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57158" y="4286256"/>
            <a:ext cx="84296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0000E6"/>
                </a:solidFill>
              </a:rPr>
              <a:t>После шипящих   </a:t>
            </a:r>
            <a:r>
              <a:rPr lang="ru-RU" sz="2800" b="1" dirty="0" smtClean="0">
                <a:solidFill>
                  <a:srgbClr val="FF3300"/>
                </a:solidFill>
              </a:rPr>
              <a:t>Ж, Ч, Ш, Щ</a:t>
            </a:r>
            <a:r>
              <a:rPr lang="ru-RU" sz="2800" b="1" dirty="0" smtClean="0">
                <a:solidFill>
                  <a:srgbClr val="0000E6"/>
                </a:solidFill>
              </a:rPr>
              <a:t>   и  </a:t>
            </a:r>
            <a:r>
              <a:rPr lang="ru-RU" sz="2800" b="1" dirty="0" smtClean="0">
                <a:solidFill>
                  <a:srgbClr val="FF3300"/>
                </a:solidFill>
              </a:rPr>
              <a:t> Ц  </a:t>
            </a:r>
            <a:r>
              <a:rPr lang="ru-RU" sz="2800" b="1" dirty="0" smtClean="0">
                <a:solidFill>
                  <a:srgbClr val="0000E6"/>
                </a:solidFill>
              </a:rPr>
              <a:t> в окончаниях имён существительных пишется  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u="sng" dirty="0" smtClean="0">
                <a:solidFill>
                  <a:srgbClr val="0000E6"/>
                </a:solidFill>
              </a:rPr>
              <a:t>под ударением - </a:t>
            </a:r>
            <a:r>
              <a:rPr lang="ru-RU" sz="2800" b="1" u="sng" dirty="0" smtClean="0">
                <a:solidFill>
                  <a:srgbClr val="FF3300"/>
                </a:solidFill>
              </a:rPr>
              <a:t>О</a:t>
            </a:r>
            <a:r>
              <a:rPr lang="ru-RU" sz="2800" b="1" dirty="0" smtClean="0">
                <a:solidFill>
                  <a:srgbClr val="0000E6"/>
                </a:solidFill>
              </a:rPr>
              <a:t> ,   </a:t>
            </a:r>
            <a:r>
              <a:rPr lang="ru-RU" sz="2800" b="1" u="sng" dirty="0" smtClean="0">
                <a:solidFill>
                  <a:srgbClr val="0000E6"/>
                </a:solidFill>
              </a:rPr>
              <a:t>без ударения - </a:t>
            </a:r>
            <a:r>
              <a:rPr lang="ru-RU" sz="2800" b="1" u="sng" dirty="0" smtClean="0">
                <a:solidFill>
                  <a:srgbClr val="FF3300"/>
                </a:solidFill>
              </a:rPr>
              <a:t>Е</a:t>
            </a:r>
            <a:r>
              <a:rPr lang="ru-RU" sz="2800" b="1" dirty="0" smtClean="0">
                <a:solidFill>
                  <a:srgbClr val="006600"/>
                </a:solidFill>
              </a:rPr>
              <a:t> </a:t>
            </a:r>
            <a:r>
              <a:rPr lang="ru-RU" sz="2800" dirty="0">
                <a:solidFill>
                  <a:srgbClr val="006600"/>
                </a:solidFill>
              </a:rPr>
              <a:t> </a:t>
            </a:r>
          </a:p>
        </p:txBody>
      </p:sp>
      <p:sp>
        <p:nvSpPr>
          <p:cNvPr id="12" name="Параллелограмм 11"/>
          <p:cNvSpPr/>
          <p:nvPr/>
        </p:nvSpPr>
        <p:spPr>
          <a:xfrm>
            <a:off x="500034" y="3429000"/>
            <a:ext cx="8215370" cy="642942"/>
          </a:xfrm>
          <a:prstGeom prst="parallelogram">
            <a:avLst>
              <a:gd name="adj" fmla="val 11119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14422"/>
            <a:ext cx="2714644" cy="2714644"/>
          </a:xfrm>
          <a:prstGeom prst="rect">
            <a:avLst/>
          </a:prstGeom>
        </p:spPr>
      </p:pic>
      <p:pic>
        <p:nvPicPr>
          <p:cNvPr id="8" name="Рисунок 7" descr="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357298"/>
            <a:ext cx="2857524" cy="285749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8104" t="38044" r="5544" b="21593"/>
          <a:stretch>
            <a:fillRect/>
          </a:stretch>
        </p:blipFill>
        <p:spPr bwMode="auto">
          <a:xfrm rot="16200000">
            <a:off x="1976841" y="594871"/>
            <a:ext cx="1171955" cy="8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57188" y="214313"/>
            <a:ext cx="8351837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1060" y="214290"/>
            <a:ext cx="22443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Содержимое 5"/>
          <p:cNvSpPr>
            <a:spLocks noGrp="1"/>
          </p:cNvSpPr>
          <p:nvPr>
            <p:ph idx="1"/>
          </p:nvPr>
        </p:nvSpPr>
        <p:spPr>
          <a:xfrm>
            <a:off x="428596" y="357166"/>
            <a:ext cx="8143902" cy="5483225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0000E6"/>
                </a:solidFill>
              </a:rPr>
              <a:t>		</a:t>
            </a:r>
            <a:endParaRPr lang="ru-RU" b="1" u="sng" dirty="0" smtClean="0">
              <a:solidFill>
                <a:srgbClr val="0000E6"/>
              </a:solidFill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		</a:t>
            </a:r>
            <a:r>
              <a:rPr lang="ru-RU" sz="2800" b="1" dirty="0" smtClean="0">
                <a:solidFill>
                  <a:srgbClr val="0000E6"/>
                </a:solidFill>
                <a:hlinkClick r:id="rId3" action="ppaction://hlinkfile"/>
              </a:rPr>
              <a:t>Физминутка </a:t>
            </a:r>
          </a:p>
          <a:p>
            <a:pPr>
              <a:buFontTx/>
              <a:buNone/>
            </a:pPr>
            <a:endParaRPr lang="ru-RU" sz="2800" b="1" dirty="0" smtClean="0">
              <a:solidFill>
                <a:srgbClr val="0000E6"/>
              </a:solidFill>
              <a:hlinkClick r:id="rId3" action="ppaction://hlinkfile"/>
            </a:endParaRPr>
          </a:p>
          <a:p>
            <a:r>
              <a:rPr lang="ru-RU" sz="2800" b="1" dirty="0" smtClean="0">
                <a:solidFill>
                  <a:srgbClr val="0000E6"/>
                </a:solidFill>
                <a:hlinkClick r:id="rId3" action="ppaction://hlinkfile"/>
              </a:rPr>
              <a:t>Две сестрицы – две руки, левая и правая,</a:t>
            </a:r>
          </a:p>
          <a:p>
            <a:r>
              <a:rPr lang="ru-RU" sz="2800" b="1" dirty="0" smtClean="0">
                <a:solidFill>
                  <a:srgbClr val="0000E6"/>
                </a:solidFill>
                <a:hlinkClick r:id="rId3" action="ppaction://hlinkfile"/>
              </a:rPr>
              <a:t>Рвут на грядке сорняки левая и правая.</a:t>
            </a:r>
          </a:p>
          <a:p>
            <a:pPr>
              <a:buFontTx/>
              <a:buNone/>
            </a:pPr>
            <a:endParaRPr lang="ru-RU" sz="2800" b="1" dirty="0" smtClean="0">
              <a:solidFill>
                <a:srgbClr val="0000E6"/>
              </a:solidFill>
              <a:hlinkClick r:id="rId3" action="ppaction://hlinkfile"/>
            </a:endParaRPr>
          </a:p>
          <a:p>
            <a:r>
              <a:rPr lang="ru-RU" sz="2800" b="1" dirty="0" smtClean="0">
                <a:solidFill>
                  <a:srgbClr val="0000E6"/>
                </a:solidFill>
                <a:hlinkClick r:id="rId3" action="ppaction://hlinkfile"/>
              </a:rPr>
              <a:t>Две сестрицы – две руки, левая и правая,</a:t>
            </a:r>
          </a:p>
          <a:p>
            <a:r>
              <a:rPr lang="ru-RU" sz="2800" b="1" dirty="0" smtClean="0">
                <a:solidFill>
                  <a:srgbClr val="0000E6"/>
                </a:solidFill>
                <a:hlinkClick r:id="rId3" action="ppaction://hlinkfile"/>
              </a:rPr>
              <a:t>Воду моря и реки загребают, плавая.</a:t>
            </a:r>
          </a:p>
          <a:p>
            <a:endParaRPr lang="ru-RU" sz="2800" b="1" dirty="0" smtClean="0">
              <a:solidFill>
                <a:srgbClr val="0000E6"/>
              </a:solidFill>
              <a:hlinkClick r:id="rId3" action="ppaction://hlinkfile"/>
            </a:endParaRPr>
          </a:p>
          <a:p>
            <a:r>
              <a:rPr lang="ru-RU" sz="2800" b="1" dirty="0" smtClean="0">
                <a:solidFill>
                  <a:srgbClr val="0000E6"/>
                </a:solidFill>
                <a:hlinkClick r:id="rId3" action="ppaction://hlinkfile"/>
              </a:rPr>
              <a:t>Две сестрицы – две руки, левая и правая,</a:t>
            </a:r>
          </a:p>
          <a:p>
            <a:r>
              <a:rPr lang="ru-RU" sz="2800" b="1" dirty="0" smtClean="0">
                <a:solidFill>
                  <a:srgbClr val="0000E6"/>
                </a:solidFill>
                <a:hlinkClick r:id="rId3" action="ppaction://hlinkfile"/>
              </a:rPr>
              <a:t>Стряхивают капельки, левая и правая</a:t>
            </a:r>
            <a:endParaRPr lang="ru-RU" sz="2800" b="1" dirty="0" smtClean="0">
              <a:solidFill>
                <a:srgbClr val="0000E6"/>
              </a:solidFill>
            </a:endParaRPr>
          </a:p>
          <a:p>
            <a:endParaRPr lang="ru-RU" sz="2400" b="1" dirty="0" smtClean="0">
              <a:solidFill>
                <a:srgbClr val="0000E6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00E6"/>
              </a:solidFill>
            </a:endParaRPr>
          </a:p>
          <a:p>
            <a:endParaRPr lang="ru-RU" sz="2000" b="1" dirty="0" smtClean="0">
              <a:solidFill>
                <a:srgbClr val="0000E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68313" y="1500174"/>
            <a:ext cx="45323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Еще на одну медаль стало больше!</a:t>
            </a:r>
            <a:endParaRPr lang="ru-RU" sz="3200" b="1" dirty="0">
              <a:solidFill>
                <a:srgbClr val="006600"/>
              </a:solidFill>
            </a:endParaRPr>
          </a:p>
          <a:p>
            <a:r>
              <a:rPr lang="ru-RU" sz="3200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99" y="2777326"/>
            <a:ext cx="4496391" cy="3652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402" y="571480"/>
            <a:ext cx="3333775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3672"/>
            <a:ext cx="2621021" cy="114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786190"/>
            <a:ext cx="3137601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28596" y="357166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57158" y="1428736"/>
            <a:ext cx="5072098" cy="1714512"/>
          </a:xfrm>
          <a:prstGeom prst="wedgeRoundRectCallout">
            <a:avLst>
              <a:gd name="adj1" fmla="val -1926"/>
              <a:gd name="adj2" fmla="val 73460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0" y="1571612"/>
            <a:ext cx="635795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100" b="1" dirty="0" smtClean="0">
                <a:solidFill>
                  <a:srgbClr val="006600"/>
                </a:solidFill>
              </a:rPr>
              <a:t>   Профессии наших </a:t>
            </a:r>
          </a:p>
          <a:p>
            <a:r>
              <a:rPr lang="ru-RU" sz="3100" b="1" dirty="0" smtClean="0">
                <a:solidFill>
                  <a:srgbClr val="006600"/>
                </a:solidFill>
              </a:rPr>
              <a:t>    ветеранов - тружеников </a:t>
            </a:r>
          </a:p>
          <a:p>
            <a:r>
              <a:rPr lang="ru-RU" sz="3100" b="1" dirty="0" smtClean="0">
                <a:solidFill>
                  <a:srgbClr val="006600"/>
                </a:solidFill>
              </a:rPr>
              <a:t>				      тыла</a:t>
            </a:r>
            <a:endParaRPr lang="ru-RU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642918"/>
            <a:ext cx="2714644" cy="22048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3672"/>
            <a:ext cx="2621021" cy="114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642910" y="3571876"/>
            <a:ext cx="7715304" cy="257176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  <a:tileRect/>
          </a:gradFill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3571876"/>
            <a:ext cx="6500858" cy="280076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торож			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</a:t>
            </a:r>
          </a:p>
          <a:p>
            <a:pPr lvl="0"/>
            <a:r>
              <a:rPr lang="ru-RU" sz="36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птичница		</a:t>
            </a:r>
            <a:r>
              <a:rPr lang="ru-RU" sz="3600" b="1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ткач</a:t>
            </a:r>
            <a:endParaRPr lang="ru-RU" sz="3600" b="1" dirty="0" smtClean="0">
              <a:solidFill>
                <a:srgbClr val="0000E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земледелец		  продавец</a:t>
            </a:r>
          </a:p>
          <a:p>
            <a:pPr lvl="0"/>
            <a:r>
              <a:rPr lang="ru-RU" sz="36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живописец		  трубач </a:t>
            </a:r>
          </a:p>
          <a:p>
            <a:pPr lvl="0"/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71472" y="357166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143240" y="571481"/>
            <a:ext cx="52149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Составить словосочетания, собрать ромашку </a:t>
            </a:r>
            <a:endParaRPr lang="ru-RU" sz="2800" b="1" dirty="0">
              <a:solidFill>
                <a:srgbClr val="006600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3000396" cy="2436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3672"/>
            <a:ext cx="2621021" cy="114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3500430" y="1500174"/>
            <a:ext cx="5214974" cy="4857784"/>
          </a:xfrm>
          <a:prstGeom prst="roundRect">
            <a:avLst/>
          </a:prstGeom>
          <a:gradFill>
            <a:gsLst>
              <a:gs pos="0">
                <a:srgbClr val="FF9900">
                  <a:tint val="66000"/>
                  <a:satMod val="160000"/>
                  <a:alpha val="51000"/>
                </a:srgbClr>
              </a:gs>
              <a:gs pos="50000">
                <a:srgbClr val="FF9900">
                  <a:tint val="44500"/>
                  <a:satMod val="160000"/>
                  <a:alpha val="55000"/>
                </a:srgbClr>
              </a:gs>
              <a:gs pos="100000">
                <a:srgbClr val="FF9900">
                  <a:tint val="23500"/>
                  <a:satMod val="160000"/>
                  <a:alpha val="4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28992" y="1571612"/>
            <a:ext cx="54292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сторож</a:t>
            </a:r>
          </a:p>
          <a:p>
            <a:pPr lvl="0"/>
            <a:r>
              <a:rPr lang="ru-RU" sz="32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птичница</a:t>
            </a:r>
          </a:p>
          <a:p>
            <a:pPr lvl="0"/>
            <a:r>
              <a:rPr lang="ru-RU" sz="32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БЫТЬ          земледелец</a:t>
            </a:r>
          </a:p>
          <a:p>
            <a:pPr lvl="0"/>
            <a:r>
              <a:rPr lang="ru-RU" sz="32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живописец </a:t>
            </a:r>
          </a:p>
          <a:p>
            <a:pPr lvl="0"/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врач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ткач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СТАТЬ        продавец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трубач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4"/>
          <p:cNvSpPr>
            <a:spLocks/>
          </p:cNvSpPr>
          <p:nvPr/>
        </p:nvSpPr>
        <p:spPr bwMode="auto">
          <a:xfrm rot="10800000">
            <a:off x="5715008" y="1785926"/>
            <a:ext cx="500066" cy="1714512"/>
          </a:xfrm>
          <a:prstGeom prst="rightBrace">
            <a:avLst>
              <a:gd name="adj1" fmla="val 54155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24"/>
          <p:cNvSpPr>
            <a:spLocks/>
          </p:cNvSpPr>
          <p:nvPr/>
        </p:nvSpPr>
        <p:spPr bwMode="auto">
          <a:xfrm rot="10800000">
            <a:off x="5715008" y="4214818"/>
            <a:ext cx="500066" cy="1857388"/>
          </a:xfrm>
          <a:prstGeom prst="rightBrace">
            <a:avLst>
              <a:gd name="adj1" fmla="val 54155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71472" y="357166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86116" y="500042"/>
            <a:ext cx="5143536" cy="928694"/>
          </a:xfrm>
          <a:prstGeom prst="roundRect">
            <a:avLst/>
          </a:prstGeom>
          <a:gradFill>
            <a:gsLst>
              <a:gs pos="0">
                <a:srgbClr val="FF9900">
                  <a:tint val="66000"/>
                  <a:satMod val="160000"/>
                  <a:alpha val="51000"/>
                </a:srgbClr>
              </a:gs>
              <a:gs pos="50000">
                <a:srgbClr val="FF9900">
                  <a:tint val="44500"/>
                  <a:satMod val="160000"/>
                  <a:alpha val="55000"/>
                </a:srgbClr>
              </a:gs>
              <a:gs pos="100000">
                <a:srgbClr val="FF9900">
                  <a:tint val="23500"/>
                  <a:satMod val="160000"/>
                  <a:alpha val="4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143240" y="571481"/>
            <a:ext cx="52149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Проверь работу товарища («</a:t>
            </a:r>
            <a:r>
              <a:rPr lang="ru-RU" sz="2800" b="1" dirty="0" smtClean="0">
                <a:solidFill>
                  <a:srgbClr val="FF3300"/>
                </a:solidFill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</a:rPr>
              <a:t>», «</a:t>
            </a:r>
            <a:r>
              <a:rPr lang="ru-RU" sz="2800" b="1" dirty="0" smtClean="0">
                <a:solidFill>
                  <a:srgbClr val="FF3300"/>
                </a:solidFill>
              </a:rPr>
              <a:t>-</a:t>
            </a:r>
            <a:r>
              <a:rPr lang="ru-RU" sz="2800" b="1" dirty="0" smtClean="0">
                <a:solidFill>
                  <a:srgbClr val="006600"/>
                </a:solidFill>
              </a:rPr>
              <a:t>»)</a:t>
            </a:r>
          </a:p>
          <a:p>
            <a:r>
              <a:rPr lang="ru-RU" sz="2800" dirty="0"/>
              <a:t> 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3672"/>
            <a:ext cx="2621021" cy="114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Скругленный прямоугольник 19"/>
          <p:cNvSpPr/>
          <p:nvPr/>
        </p:nvSpPr>
        <p:spPr>
          <a:xfrm>
            <a:off x="3500430" y="1500174"/>
            <a:ext cx="5214974" cy="4857784"/>
          </a:xfrm>
          <a:prstGeom prst="roundRect">
            <a:avLst/>
          </a:prstGeom>
          <a:gradFill>
            <a:gsLst>
              <a:gs pos="0">
                <a:srgbClr val="FF9900">
                  <a:tint val="66000"/>
                  <a:satMod val="160000"/>
                  <a:alpha val="51000"/>
                </a:srgbClr>
              </a:gs>
              <a:gs pos="50000">
                <a:srgbClr val="FF9900">
                  <a:tint val="44500"/>
                  <a:satMod val="160000"/>
                  <a:alpha val="55000"/>
                </a:srgbClr>
              </a:gs>
              <a:gs pos="100000">
                <a:srgbClr val="FF9900">
                  <a:tint val="23500"/>
                  <a:satMod val="160000"/>
                  <a:alpha val="4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28992" y="1571612"/>
            <a:ext cx="54292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быть сторож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</a:p>
          <a:p>
            <a:pPr lvl="0"/>
            <a:r>
              <a:rPr lang="ru-RU" sz="32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быть птичниц</a:t>
            </a:r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</a:p>
          <a:p>
            <a:pPr lvl="0"/>
            <a:r>
              <a:rPr lang="ru-RU" sz="32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быть земледельц</a:t>
            </a:r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</a:p>
          <a:p>
            <a:pPr lvl="0"/>
            <a:r>
              <a:rPr lang="ru-RU" sz="32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быть живописц</a:t>
            </a:r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</a:t>
            </a:r>
          </a:p>
          <a:p>
            <a:pPr lvl="0"/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стать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ткач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стать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продавц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стать трубач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E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E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>
            <a:off x="5572132" y="1571612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5643570" y="2071678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>
            <a:off x="6357950" y="2500306"/>
            <a:ext cx="215900" cy="35719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H="1">
            <a:off x="6286512" y="3071810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>
            <a:off x="6143636" y="4000504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6215074" y="4500570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>
            <a:off x="6858016" y="5000636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>
            <a:off x="6572264" y="5429264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3000396" cy="24369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142844" y="142852"/>
            <a:ext cx="8783638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57158" y="357166"/>
            <a:ext cx="828675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42910" y="2357430"/>
            <a:ext cx="7715304" cy="2428892"/>
          </a:xfrm>
          <a:prstGeom prst="snip2DiagRect">
            <a:avLst>
              <a:gd name="adj1" fmla="val 1658"/>
              <a:gd name="adj2" fmla="val 16667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71500" y="2071688"/>
            <a:ext cx="8001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dirty="0">
              <a:solidFill>
                <a:srgbClr val="0000E6"/>
              </a:solidFill>
            </a:endParaRPr>
          </a:p>
          <a:p>
            <a:pPr algn="ctr"/>
            <a:r>
              <a:rPr lang="ru-RU" sz="3600" b="1" dirty="0">
                <a:solidFill>
                  <a:srgbClr val="0000E6"/>
                </a:solidFill>
              </a:rPr>
              <a:t>Запомните девиз такой: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ОГЭ </a:t>
            </a:r>
            <a:r>
              <a:rPr lang="ru-RU" sz="4400" b="1" dirty="0">
                <a:solidFill>
                  <a:srgbClr val="0000E6"/>
                </a:solidFill>
              </a:rPr>
              <a:t>– экзамен непростой, </a:t>
            </a:r>
          </a:p>
          <a:p>
            <a:pPr algn="ctr"/>
            <a:r>
              <a:rPr lang="ru-RU" sz="4400" b="1" dirty="0">
                <a:solidFill>
                  <a:srgbClr val="0000E6"/>
                </a:solidFill>
              </a:rPr>
              <a:t>но мы справимся с тобой!</a:t>
            </a:r>
            <a:endParaRPr lang="ru-RU" sz="2800" b="1" dirty="0">
              <a:solidFill>
                <a:srgbClr val="0000E6"/>
              </a:solidFill>
            </a:endParaRPr>
          </a:p>
        </p:txBody>
      </p:sp>
      <p:pic>
        <p:nvPicPr>
          <p:cNvPr id="6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0063" y="357188"/>
            <a:ext cx="8501062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4820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500034" y="1214422"/>
            <a:ext cx="6858048" cy="4929222"/>
          </a:xfrm>
          <a:prstGeom prst="horizontalScroll">
            <a:avLst>
              <a:gd name="adj" fmla="val 6129"/>
            </a:avLst>
          </a:prstGeom>
          <a:solidFill>
            <a:srgbClr val="7030A0">
              <a:alpha val="11000"/>
            </a:srgbClr>
          </a:solid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785813" y="1428750"/>
            <a:ext cx="70008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Задание 1. </a:t>
            </a:r>
          </a:p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	Укажите слово, в котором</a:t>
            </a:r>
          </a:p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     	 пропущена буква «</a:t>
            </a:r>
            <a:r>
              <a:rPr lang="ru-RU" sz="3200" b="1" dirty="0" smtClean="0">
                <a:solidFill>
                  <a:srgbClr val="FF3300"/>
                </a:solidFill>
              </a:rPr>
              <a:t>О</a:t>
            </a:r>
            <a:r>
              <a:rPr lang="ru-RU" sz="3200" b="1" dirty="0" smtClean="0">
                <a:solidFill>
                  <a:srgbClr val="0000E6"/>
                </a:solidFill>
              </a:rPr>
              <a:t>»:</a:t>
            </a:r>
            <a:r>
              <a:rPr lang="ru-RU" sz="3200" b="1" dirty="0">
                <a:solidFill>
                  <a:srgbClr val="0000E6"/>
                </a:solidFill>
              </a:rPr>
              <a:t> </a:t>
            </a:r>
            <a:r>
              <a:rPr lang="ru-RU" sz="2400" b="1" dirty="0">
                <a:solidFill>
                  <a:srgbClr val="0000E6"/>
                </a:solidFill>
              </a:rPr>
              <a:t> </a:t>
            </a:r>
            <a:r>
              <a:rPr lang="ru-RU" sz="2400" dirty="0">
                <a:solidFill>
                  <a:srgbClr val="0000E6"/>
                </a:solidFill>
              </a:rPr>
              <a:t/>
            </a:r>
            <a:br>
              <a:rPr lang="ru-RU" sz="2400" dirty="0">
                <a:solidFill>
                  <a:srgbClr val="0000E6"/>
                </a:solidFill>
              </a:rPr>
            </a:br>
            <a:endParaRPr lang="ru-RU" sz="2400" dirty="0">
              <a:solidFill>
                <a:srgbClr val="0000E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00E6"/>
                </a:solidFill>
              </a:rPr>
              <a:t>          </a:t>
            </a:r>
            <a:r>
              <a:rPr lang="ru-RU" sz="3600" b="1" dirty="0" smtClean="0">
                <a:solidFill>
                  <a:srgbClr val="0000E6"/>
                </a:solidFill>
              </a:rPr>
              <a:t>1</a:t>
            </a:r>
            <a:r>
              <a:rPr lang="ru-RU" sz="3600" b="1" dirty="0">
                <a:solidFill>
                  <a:srgbClr val="0000E6"/>
                </a:solidFill>
              </a:rPr>
              <a:t>. </a:t>
            </a:r>
            <a:r>
              <a:rPr lang="ru-RU" sz="3600" b="1" dirty="0" smtClean="0">
                <a:solidFill>
                  <a:srgbClr val="0000E6"/>
                </a:solidFill>
              </a:rPr>
              <a:t>Пейзаж…м</a:t>
            </a:r>
            <a:r>
              <a:rPr lang="ru-RU" sz="3600" b="1" dirty="0">
                <a:solidFill>
                  <a:srgbClr val="0000E6"/>
                </a:solidFill>
              </a:rPr>
              <a:t> </a:t>
            </a:r>
            <a:br>
              <a:rPr lang="ru-RU" sz="3600" b="1" dirty="0">
                <a:solidFill>
                  <a:srgbClr val="0000E6"/>
                </a:solidFill>
              </a:rPr>
            </a:br>
            <a:r>
              <a:rPr lang="ru-RU" sz="3600" b="1" dirty="0">
                <a:solidFill>
                  <a:srgbClr val="0000E6"/>
                </a:solidFill>
              </a:rPr>
              <a:t>         2. </a:t>
            </a:r>
            <a:r>
              <a:rPr lang="ru-RU" sz="3600" b="1" dirty="0" err="1" smtClean="0">
                <a:solidFill>
                  <a:srgbClr val="0000E6"/>
                </a:solidFill>
              </a:rPr>
              <a:t>Морозц</a:t>
            </a:r>
            <a:r>
              <a:rPr lang="ru-RU" sz="3600" b="1" dirty="0" smtClean="0">
                <a:solidFill>
                  <a:srgbClr val="0000E6"/>
                </a:solidFill>
              </a:rPr>
              <a:t>…м</a:t>
            </a:r>
            <a:r>
              <a:rPr lang="ru-RU" sz="3600" b="1" dirty="0">
                <a:solidFill>
                  <a:srgbClr val="0000E6"/>
                </a:solidFill>
              </a:rPr>
              <a:t/>
            </a:r>
            <a:br>
              <a:rPr lang="ru-RU" sz="3600" b="1" dirty="0">
                <a:solidFill>
                  <a:srgbClr val="0000E6"/>
                </a:solidFill>
              </a:rPr>
            </a:br>
            <a:r>
              <a:rPr lang="ru-RU" sz="3600" b="1" dirty="0">
                <a:solidFill>
                  <a:srgbClr val="0000E6"/>
                </a:solidFill>
              </a:rPr>
              <a:t>         3. </a:t>
            </a:r>
            <a:r>
              <a:rPr lang="ru-RU" sz="3600" b="1" dirty="0" smtClean="0">
                <a:solidFill>
                  <a:srgbClr val="0000E6"/>
                </a:solidFill>
              </a:rPr>
              <a:t>Шалаш…м</a:t>
            </a:r>
            <a:r>
              <a:rPr lang="ru-RU" sz="3600" dirty="0"/>
              <a:t> </a:t>
            </a:r>
          </a:p>
          <a:p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7" name="Picture 9" descr="fdlrstrain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516021" cy="21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0063" y="357188"/>
            <a:ext cx="8501062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4820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Горизонтальный свиток 13"/>
          <p:cNvSpPr/>
          <p:nvPr/>
        </p:nvSpPr>
        <p:spPr>
          <a:xfrm>
            <a:off x="500034" y="1214422"/>
            <a:ext cx="6858048" cy="4929222"/>
          </a:xfrm>
          <a:prstGeom prst="horizontalScroll">
            <a:avLst>
              <a:gd name="adj" fmla="val 6129"/>
            </a:avLst>
          </a:prstGeom>
          <a:solidFill>
            <a:srgbClr val="7030A0">
              <a:alpha val="11000"/>
            </a:srgbClr>
          </a:solid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4357686" y="4929198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85813" y="1428750"/>
            <a:ext cx="70008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Задание 1. </a:t>
            </a:r>
          </a:p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	Укажите слово, в котором</a:t>
            </a:r>
          </a:p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     	 пропущена буква «</a:t>
            </a:r>
            <a:r>
              <a:rPr lang="ru-RU" sz="3200" b="1" dirty="0" smtClean="0">
                <a:solidFill>
                  <a:srgbClr val="FF3300"/>
                </a:solidFill>
              </a:rPr>
              <a:t>О</a:t>
            </a:r>
            <a:r>
              <a:rPr lang="ru-RU" sz="3200" b="1" dirty="0" smtClean="0">
                <a:solidFill>
                  <a:srgbClr val="0000E6"/>
                </a:solidFill>
              </a:rPr>
              <a:t>»:</a:t>
            </a:r>
            <a:r>
              <a:rPr lang="ru-RU" sz="3200" b="1" dirty="0">
                <a:solidFill>
                  <a:srgbClr val="0000E6"/>
                </a:solidFill>
              </a:rPr>
              <a:t> </a:t>
            </a:r>
            <a:r>
              <a:rPr lang="ru-RU" sz="2400" b="1" dirty="0">
                <a:solidFill>
                  <a:srgbClr val="0000E6"/>
                </a:solidFill>
              </a:rPr>
              <a:t> </a:t>
            </a:r>
            <a:r>
              <a:rPr lang="ru-RU" sz="2400" dirty="0">
                <a:solidFill>
                  <a:srgbClr val="0000E6"/>
                </a:solidFill>
              </a:rPr>
              <a:t/>
            </a:r>
            <a:br>
              <a:rPr lang="ru-RU" sz="2400" dirty="0">
                <a:solidFill>
                  <a:srgbClr val="0000E6"/>
                </a:solidFill>
              </a:rPr>
            </a:br>
            <a:endParaRPr lang="ru-RU" sz="2400" dirty="0">
              <a:solidFill>
                <a:srgbClr val="0000E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00E6"/>
                </a:solidFill>
              </a:rPr>
              <a:t>          </a:t>
            </a:r>
            <a:r>
              <a:rPr lang="ru-RU" sz="3600" b="1" dirty="0" smtClean="0">
                <a:solidFill>
                  <a:srgbClr val="0000E6"/>
                </a:solidFill>
              </a:rPr>
              <a:t>1</a:t>
            </a:r>
            <a:r>
              <a:rPr lang="ru-RU" sz="3600" b="1" dirty="0">
                <a:solidFill>
                  <a:srgbClr val="0000E6"/>
                </a:solidFill>
              </a:rPr>
              <a:t>. </a:t>
            </a:r>
            <a:r>
              <a:rPr lang="ru-RU" sz="3600" b="1" dirty="0" smtClean="0">
                <a:solidFill>
                  <a:srgbClr val="0000E6"/>
                </a:solidFill>
              </a:rPr>
              <a:t>Пейзаж…м</a:t>
            </a:r>
            <a:r>
              <a:rPr lang="ru-RU" sz="3600" b="1" dirty="0">
                <a:solidFill>
                  <a:srgbClr val="0000E6"/>
                </a:solidFill>
              </a:rPr>
              <a:t> </a:t>
            </a:r>
            <a:br>
              <a:rPr lang="ru-RU" sz="3600" b="1" dirty="0">
                <a:solidFill>
                  <a:srgbClr val="0000E6"/>
                </a:solidFill>
              </a:rPr>
            </a:br>
            <a:r>
              <a:rPr lang="ru-RU" sz="3600" b="1" dirty="0">
                <a:solidFill>
                  <a:srgbClr val="0000E6"/>
                </a:solidFill>
              </a:rPr>
              <a:t>         2. </a:t>
            </a:r>
            <a:r>
              <a:rPr lang="ru-RU" sz="3600" b="1" dirty="0" err="1" smtClean="0">
                <a:solidFill>
                  <a:srgbClr val="0000E6"/>
                </a:solidFill>
              </a:rPr>
              <a:t>Морозц</a:t>
            </a:r>
            <a:r>
              <a:rPr lang="ru-RU" sz="3600" b="1" dirty="0" smtClean="0">
                <a:solidFill>
                  <a:srgbClr val="0000E6"/>
                </a:solidFill>
              </a:rPr>
              <a:t>…м</a:t>
            </a:r>
            <a:r>
              <a:rPr lang="ru-RU" sz="3600" b="1" dirty="0">
                <a:solidFill>
                  <a:srgbClr val="0000E6"/>
                </a:solidFill>
              </a:rPr>
              <a:t/>
            </a:r>
            <a:br>
              <a:rPr lang="ru-RU" sz="3600" b="1" dirty="0">
                <a:solidFill>
                  <a:srgbClr val="0000E6"/>
                </a:solidFill>
              </a:rPr>
            </a:br>
            <a:r>
              <a:rPr lang="ru-RU" sz="3600" b="1" dirty="0">
                <a:solidFill>
                  <a:srgbClr val="0000E6"/>
                </a:solidFill>
              </a:rPr>
              <a:t>         </a:t>
            </a:r>
            <a:r>
              <a:rPr lang="ru-RU" sz="3600" b="1" dirty="0">
                <a:solidFill>
                  <a:srgbClr val="006600"/>
                </a:solidFill>
              </a:rPr>
              <a:t>3. </a:t>
            </a:r>
            <a:r>
              <a:rPr lang="ru-RU" sz="3600" b="1" dirty="0" smtClean="0">
                <a:solidFill>
                  <a:srgbClr val="006600"/>
                </a:solidFill>
              </a:rPr>
              <a:t>Шалаш</a:t>
            </a:r>
            <a:r>
              <a:rPr lang="ru-RU" sz="3600" b="1" dirty="0" smtClean="0">
                <a:solidFill>
                  <a:srgbClr val="FF3300"/>
                </a:solidFill>
              </a:rPr>
              <a:t>о</a:t>
            </a:r>
            <a:r>
              <a:rPr lang="ru-RU" sz="3600" b="1" dirty="0" smtClean="0">
                <a:solidFill>
                  <a:srgbClr val="006600"/>
                </a:solidFill>
              </a:rPr>
              <a:t>м</a:t>
            </a:r>
            <a:r>
              <a:rPr lang="ru-RU" sz="3600" dirty="0"/>
              <a:t> </a:t>
            </a:r>
          </a:p>
          <a:p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7" name="Picture 9" descr="fdlrstrain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516021" cy="21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076" name="Picture 4" descr="7_00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-345"/>
          <a:stretch>
            <a:fillRect/>
          </a:stretch>
        </p:blipFill>
        <p:spPr bwMode="auto">
          <a:xfrm>
            <a:off x="6786578" y="1142984"/>
            <a:ext cx="21050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9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94612">
            <a:off x="7696994" y="1699419"/>
            <a:ext cx="20939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Книга"/>
          <p:cNvPicPr>
            <a:picLocks noChangeAspect="1" noChangeArrowheads="1"/>
          </p:cNvPicPr>
          <p:nvPr/>
        </p:nvPicPr>
        <p:blipFill>
          <a:blip r:embed="rId4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solidFill>
                  <a:srgbClr val="FF3300"/>
                </a:solidFill>
                <a:cs typeface="+mn-cs"/>
              </a:rPr>
              <a:t>А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cs typeface="+mn-cs"/>
              </a:rPr>
              <a:t>Б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3084" name="Text Box 15"/>
          <p:cNvSpPr txBox="1">
            <a:spLocks noChangeArrowheads="1"/>
          </p:cNvSpPr>
          <p:nvPr/>
        </p:nvSpPr>
        <p:spPr bwMode="auto">
          <a:xfrm>
            <a:off x="2627313" y="5395913"/>
            <a:ext cx="6985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3085" name="WordArt 17"/>
          <p:cNvSpPr>
            <a:spLocks noChangeArrowheads="1" noChangeShapeType="1" noTextEdit="1"/>
          </p:cNvSpPr>
          <p:nvPr/>
        </p:nvSpPr>
        <p:spPr bwMode="auto">
          <a:xfrm>
            <a:off x="1643063" y="1571612"/>
            <a:ext cx="3643318" cy="4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эпиграф</a:t>
            </a:r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1000125" y="2000250"/>
            <a:ext cx="59293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живем в стране российской,</a:t>
            </a:r>
            <a:endParaRPr lang="ru-RU" sz="1200" b="1">
              <a:solidFill>
                <a:srgbClr val="0000E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Признаем язык английский,</a:t>
            </a:r>
            <a:endParaRPr lang="ru-RU" sz="1200" b="1">
              <a:solidFill>
                <a:srgbClr val="0000E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Итальянский, датский, шведский</a:t>
            </a:r>
            <a:endParaRPr lang="ru-RU" sz="1200" b="1">
              <a:solidFill>
                <a:srgbClr val="0000E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японский признаем,</a:t>
            </a:r>
            <a:endParaRPr lang="ru-RU" sz="1200" b="1">
              <a:solidFill>
                <a:srgbClr val="0000E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 родном краю по-русски</a:t>
            </a:r>
            <a:endParaRPr lang="ru-RU" sz="1200" b="1">
              <a:solidFill>
                <a:srgbClr val="0000E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Пишем, думаем, поем.</a:t>
            </a:r>
            <a:endParaRPr lang="ru-RU" sz="1200" b="1">
              <a:solidFill>
                <a:srgbClr val="0000E6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E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Сергей Михалков</a:t>
            </a:r>
            <a:endParaRPr lang="ru-RU" sz="3200">
              <a:solidFill>
                <a:srgbClr val="0000E6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0063" y="357188"/>
            <a:ext cx="8501062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4820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500034" y="1214422"/>
            <a:ext cx="6858048" cy="4929222"/>
          </a:xfrm>
          <a:prstGeom prst="horizontalScroll">
            <a:avLst>
              <a:gd name="adj" fmla="val 6129"/>
            </a:avLst>
          </a:prstGeom>
          <a:solidFill>
            <a:srgbClr val="7030A0">
              <a:alpha val="11000"/>
            </a:srgbClr>
          </a:solid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785813" y="1428750"/>
            <a:ext cx="70008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Задание 2.</a:t>
            </a:r>
          </a:p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	Укажите слово, в котором</a:t>
            </a:r>
          </a:p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   	     пропущена буква «</a:t>
            </a:r>
            <a:r>
              <a:rPr lang="ru-RU" sz="3200" b="1" dirty="0" smtClean="0">
                <a:solidFill>
                  <a:srgbClr val="FF3300"/>
                </a:solidFill>
              </a:rPr>
              <a:t>Е</a:t>
            </a:r>
            <a:r>
              <a:rPr lang="ru-RU" sz="3200" b="1" dirty="0" smtClean="0">
                <a:solidFill>
                  <a:srgbClr val="0000E6"/>
                </a:solidFill>
              </a:rPr>
              <a:t>»:</a:t>
            </a:r>
            <a:r>
              <a:rPr lang="ru-RU" sz="3200" b="1" dirty="0">
                <a:solidFill>
                  <a:srgbClr val="0000E6"/>
                </a:solidFill>
              </a:rPr>
              <a:t> </a:t>
            </a:r>
            <a:r>
              <a:rPr lang="ru-RU" sz="2400" b="1" dirty="0">
                <a:solidFill>
                  <a:srgbClr val="0000E6"/>
                </a:solidFill>
              </a:rPr>
              <a:t> </a:t>
            </a:r>
            <a:r>
              <a:rPr lang="ru-RU" sz="2400" dirty="0">
                <a:solidFill>
                  <a:srgbClr val="0000E6"/>
                </a:solidFill>
              </a:rPr>
              <a:t/>
            </a:r>
            <a:br>
              <a:rPr lang="ru-RU" sz="2400" dirty="0">
                <a:solidFill>
                  <a:srgbClr val="0000E6"/>
                </a:solidFill>
              </a:rPr>
            </a:br>
            <a:endParaRPr lang="ru-RU" sz="2400" dirty="0">
              <a:solidFill>
                <a:srgbClr val="0000E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00E6"/>
                </a:solidFill>
              </a:rPr>
              <a:t>          </a:t>
            </a:r>
            <a:r>
              <a:rPr lang="ru-RU" sz="3600" b="1" dirty="0">
                <a:solidFill>
                  <a:srgbClr val="0000E6"/>
                </a:solidFill>
              </a:rPr>
              <a:t>1. </a:t>
            </a:r>
            <a:r>
              <a:rPr lang="ru-RU" sz="3600" b="1" dirty="0" smtClean="0">
                <a:solidFill>
                  <a:srgbClr val="0000E6"/>
                </a:solidFill>
              </a:rPr>
              <a:t>Тираж…м</a:t>
            </a:r>
            <a:r>
              <a:rPr lang="ru-RU" sz="3600" b="1" dirty="0">
                <a:solidFill>
                  <a:srgbClr val="0000E6"/>
                </a:solidFill>
              </a:rPr>
              <a:t> </a:t>
            </a:r>
            <a:br>
              <a:rPr lang="ru-RU" sz="3600" b="1" dirty="0">
                <a:solidFill>
                  <a:srgbClr val="0000E6"/>
                </a:solidFill>
              </a:rPr>
            </a:br>
            <a:r>
              <a:rPr lang="ru-RU" sz="3600" b="1" dirty="0">
                <a:solidFill>
                  <a:srgbClr val="0000E6"/>
                </a:solidFill>
              </a:rPr>
              <a:t>         2. </a:t>
            </a:r>
            <a:r>
              <a:rPr lang="ru-RU" sz="3600" b="1" dirty="0" smtClean="0">
                <a:solidFill>
                  <a:srgbClr val="0000E6"/>
                </a:solidFill>
              </a:rPr>
              <a:t>Солнц…м</a:t>
            </a:r>
            <a:r>
              <a:rPr lang="ru-RU" sz="3600" b="1" dirty="0">
                <a:solidFill>
                  <a:srgbClr val="0000E6"/>
                </a:solidFill>
              </a:rPr>
              <a:t/>
            </a:r>
            <a:br>
              <a:rPr lang="ru-RU" sz="3600" b="1" dirty="0">
                <a:solidFill>
                  <a:srgbClr val="0000E6"/>
                </a:solidFill>
              </a:rPr>
            </a:br>
            <a:r>
              <a:rPr lang="ru-RU" sz="3600" b="1" dirty="0">
                <a:solidFill>
                  <a:srgbClr val="0000E6"/>
                </a:solidFill>
              </a:rPr>
              <a:t>         3. </a:t>
            </a:r>
            <a:r>
              <a:rPr lang="ru-RU" sz="3600" b="1" dirty="0" err="1" smtClean="0">
                <a:solidFill>
                  <a:srgbClr val="0000E6"/>
                </a:solidFill>
              </a:rPr>
              <a:t>Лапш</a:t>
            </a:r>
            <a:r>
              <a:rPr lang="ru-RU" sz="3600" b="1" dirty="0" smtClean="0">
                <a:solidFill>
                  <a:srgbClr val="0000E6"/>
                </a:solidFill>
              </a:rPr>
              <a:t>…</a:t>
            </a:r>
            <a:r>
              <a:rPr lang="ru-RU" sz="3600" b="1" dirty="0" err="1" smtClean="0">
                <a:solidFill>
                  <a:srgbClr val="0000E6"/>
                </a:solidFill>
              </a:rPr>
              <a:t>й</a:t>
            </a:r>
            <a:r>
              <a:rPr lang="ru-RU" sz="3600" dirty="0"/>
              <a:t> </a:t>
            </a:r>
          </a:p>
          <a:p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6" name="Picture 9" descr="fdlrstrain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516021" cy="21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0063" y="357188"/>
            <a:ext cx="8501062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4820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3071802" y="4143380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00034" y="1214422"/>
            <a:ext cx="6858048" cy="4929222"/>
          </a:xfrm>
          <a:prstGeom prst="horizontalScroll">
            <a:avLst>
              <a:gd name="adj" fmla="val 6129"/>
            </a:avLst>
          </a:prstGeom>
          <a:solidFill>
            <a:srgbClr val="7030A0">
              <a:alpha val="11000"/>
            </a:srgbClr>
          </a:solidFill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5813" y="1428750"/>
            <a:ext cx="70008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Задание 2.</a:t>
            </a:r>
          </a:p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	Укажите слово, в котором</a:t>
            </a:r>
          </a:p>
          <a:p>
            <a:pPr marL="514350" indent="-514350"/>
            <a:r>
              <a:rPr lang="ru-RU" sz="3200" b="1" dirty="0" smtClean="0">
                <a:solidFill>
                  <a:srgbClr val="0000E6"/>
                </a:solidFill>
              </a:rPr>
              <a:t>   	     пропущена буква «</a:t>
            </a:r>
            <a:r>
              <a:rPr lang="ru-RU" sz="3200" b="1" dirty="0" smtClean="0">
                <a:solidFill>
                  <a:srgbClr val="FF3300"/>
                </a:solidFill>
              </a:rPr>
              <a:t>Е</a:t>
            </a:r>
            <a:r>
              <a:rPr lang="ru-RU" sz="3200" b="1" dirty="0" smtClean="0">
                <a:solidFill>
                  <a:srgbClr val="0000E6"/>
                </a:solidFill>
              </a:rPr>
              <a:t>»:</a:t>
            </a:r>
            <a:r>
              <a:rPr lang="ru-RU" sz="3200" b="1" dirty="0">
                <a:solidFill>
                  <a:srgbClr val="0000E6"/>
                </a:solidFill>
              </a:rPr>
              <a:t> </a:t>
            </a:r>
            <a:r>
              <a:rPr lang="ru-RU" sz="2400" b="1" dirty="0">
                <a:solidFill>
                  <a:srgbClr val="0000E6"/>
                </a:solidFill>
              </a:rPr>
              <a:t> </a:t>
            </a:r>
            <a:r>
              <a:rPr lang="ru-RU" sz="2400" dirty="0">
                <a:solidFill>
                  <a:srgbClr val="0000E6"/>
                </a:solidFill>
              </a:rPr>
              <a:t/>
            </a:r>
            <a:br>
              <a:rPr lang="ru-RU" sz="2400" dirty="0">
                <a:solidFill>
                  <a:srgbClr val="0000E6"/>
                </a:solidFill>
              </a:rPr>
            </a:br>
            <a:endParaRPr lang="ru-RU" sz="2400" dirty="0">
              <a:solidFill>
                <a:srgbClr val="0000E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00E6"/>
                </a:solidFill>
              </a:rPr>
              <a:t>          </a:t>
            </a:r>
            <a:r>
              <a:rPr lang="ru-RU" sz="3600" b="1" dirty="0">
                <a:solidFill>
                  <a:srgbClr val="0000E6"/>
                </a:solidFill>
              </a:rPr>
              <a:t>1. </a:t>
            </a:r>
            <a:r>
              <a:rPr lang="ru-RU" sz="3600" b="1" dirty="0" smtClean="0">
                <a:solidFill>
                  <a:srgbClr val="0000E6"/>
                </a:solidFill>
              </a:rPr>
              <a:t>Тираж…м</a:t>
            </a:r>
            <a:r>
              <a:rPr lang="ru-RU" sz="3600" b="1" dirty="0">
                <a:solidFill>
                  <a:srgbClr val="0000E6"/>
                </a:solidFill>
              </a:rPr>
              <a:t> </a:t>
            </a:r>
            <a:br>
              <a:rPr lang="ru-RU" sz="3600" b="1" dirty="0">
                <a:solidFill>
                  <a:srgbClr val="0000E6"/>
                </a:solidFill>
              </a:rPr>
            </a:br>
            <a:r>
              <a:rPr lang="ru-RU" sz="3600" b="1" dirty="0">
                <a:solidFill>
                  <a:srgbClr val="0000E6"/>
                </a:solidFill>
              </a:rPr>
              <a:t>         </a:t>
            </a:r>
            <a:r>
              <a:rPr lang="ru-RU" sz="3600" b="1" dirty="0">
                <a:solidFill>
                  <a:srgbClr val="006600"/>
                </a:solidFill>
              </a:rPr>
              <a:t>2. </a:t>
            </a:r>
            <a:r>
              <a:rPr lang="ru-RU" sz="3600" b="1" dirty="0" smtClean="0">
                <a:solidFill>
                  <a:srgbClr val="006600"/>
                </a:solidFill>
              </a:rPr>
              <a:t>Солнц</a:t>
            </a:r>
            <a:r>
              <a:rPr lang="ru-RU" sz="3600" b="1" dirty="0" smtClean="0">
                <a:solidFill>
                  <a:srgbClr val="FF3300"/>
                </a:solidFill>
              </a:rPr>
              <a:t>е</a:t>
            </a:r>
            <a:r>
              <a:rPr lang="ru-RU" sz="3600" b="1" dirty="0" smtClean="0">
                <a:solidFill>
                  <a:srgbClr val="006600"/>
                </a:solidFill>
              </a:rPr>
              <a:t>м</a:t>
            </a:r>
            <a:r>
              <a:rPr lang="ru-RU" sz="3600" b="1" dirty="0">
                <a:solidFill>
                  <a:srgbClr val="0000E6"/>
                </a:solidFill>
              </a:rPr>
              <a:t/>
            </a:r>
            <a:br>
              <a:rPr lang="ru-RU" sz="3600" b="1" dirty="0">
                <a:solidFill>
                  <a:srgbClr val="0000E6"/>
                </a:solidFill>
              </a:rPr>
            </a:br>
            <a:r>
              <a:rPr lang="ru-RU" sz="3600" b="1" dirty="0">
                <a:solidFill>
                  <a:srgbClr val="0000E6"/>
                </a:solidFill>
              </a:rPr>
              <a:t>         3. </a:t>
            </a:r>
            <a:r>
              <a:rPr lang="ru-RU" sz="3600" b="1" dirty="0" err="1" smtClean="0">
                <a:solidFill>
                  <a:srgbClr val="0000E6"/>
                </a:solidFill>
              </a:rPr>
              <a:t>Лапш</a:t>
            </a:r>
            <a:r>
              <a:rPr lang="ru-RU" sz="3600" b="1" dirty="0" smtClean="0">
                <a:solidFill>
                  <a:srgbClr val="0000E6"/>
                </a:solidFill>
              </a:rPr>
              <a:t>…</a:t>
            </a:r>
            <a:r>
              <a:rPr lang="ru-RU" sz="3600" b="1" dirty="0" err="1" smtClean="0">
                <a:solidFill>
                  <a:srgbClr val="0000E6"/>
                </a:solidFill>
              </a:rPr>
              <a:t>й</a:t>
            </a:r>
            <a:r>
              <a:rPr lang="ru-RU" sz="3600" dirty="0"/>
              <a:t> </a:t>
            </a:r>
          </a:p>
          <a:p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7" name="Picture 9" descr="fdlrstrain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516021" cy="21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00063" y="357188"/>
            <a:ext cx="8501062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41988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468313" y="1428750"/>
            <a:ext cx="71040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u="sng" dirty="0">
                <a:solidFill>
                  <a:srgbClr val="0000E6"/>
                </a:solidFill>
              </a:rPr>
              <a:t>Оцените свои знания.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00E6"/>
                </a:solidFill>
              </a:rPr>
              <a:t> Если вы </a:t>
            </a:r>
            <a:r>
              <a:rPr lang="ru-RU" sz="3200" dirty="0">
                <a:solidFill>
                  <a:srgbClr val="0000E6"/>
                </a:solidFill>
              </a:rPr>
              <a:t>не </a:t>
            </a:r>
            <a:r>
              <a:rPr lang="ru-RU" sz="3200" dirty="0" smtClean="0">
                <a:solidFill>
                  <a:srgbClr val="0000E6"/>
                </a:solidFill>
              </a:rPr>
              <a:t>допустили </a:t>
            </a:r>
          </a:p>
          <a:p>
            <a:r>
              <a:rPr lang="ru-RU" sz="3200" dirty="0" smtClean="0">
                <a:solidFill>
                  <a:srgbClr val="0000E6"/>
                </a:solidFill>
              </a:rPr>
              <a:t> </a:t>
            </a:r>
            <a:r>
              <a:rPr lang="ru-RU" sz="3200" dirty="0" smtClean="0">
                <a:solidFill>
                  <a:srgbClr val="0000E6"/>
                </a:solidFill>
              </a:rPr>
              <a:t>  </a:t>
            </a:r>
            <a:r>
              <a:rPr lang="ru-RU" sz="3200" dirty="0" smtClean="0">
                <a:solidFill>
                  <a:srgbClr val="0000E6"/>
                </a:solidFill>
              </a:rPr>
              <a:t>ни </a:t>
            </a:r>
            <a:r>
              <a:rPr lang="ru-RU" sz="3200" dirty="0">
                <a:solidFill>
                  <a:srgbClr val="0000E6"/>
                </a:solidFill>
              </a:rPr>
              <a:t>одной ошибки, </a:t>
            </a:r>
            <a:r>
              <a:rPr lang="ru-RU" sz="3200" dirty="0" smtClean="0">
                <a:solidFill>
                  <a:srgbClr val="0000E6"/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0000E6"/>
                </a:solidFill>
              </a:rPr>
              <a:t>  </a:t>
            </a:r>
            <a:r>
              <a:rPr lang="ru-RU" sz="3200" dirty="0" smtClean="0">
                <a:solidFill>
                  <a:srgbClr val="0000E6"/>
                </a:solidFill>
              </a:rPr>
              <a:t> заслужили </a:t>
            </a:r>
            <a:r>
              <a:rPr lang="ru-RU" sz="3200" dirty="0">
                <a:solidFill>
                  <a:srgbClr val="FF0000"/>
                </a:solidFill>
              </a:rPr>
              <a:t>оценку «5»,</a:t>
            </a:r>
          </a:p>
          <a:p>
            <a:r>
              <a:rPr lang="ru-RU" sz="3200">
                <a:solidFill>
                  <a:srgbClr val="0000E6"/>
                </a:solidFill>
              </a:rPr>
              <a:t> </a:t>
            </a:r>
            <a:r>
              <a:rPr lang="ru-RU" sz="3200" smtClean="0">
                <a:solidFill>
                  <a:srgbClr val="0000E6"/>
                </a:solidFill>
              </a:rPr>
              <a:t> </a:t>
            </a:r>
            <a:r>
              <a:rPr lang="ru-RU" sz="3200" smtClean="0">
                <a:solidFill>
                  <a:srgbClr val="0000E6"/>
                </a:solidFill>
              </a:rPr>
              <a:t> то возьмите </a:t>
            </a:r>
            <a:r>
              <a:rPr lang="ru-RU" sz="3200" dirty="0">
                <a:solidFill>
                  <a:srgbClr val="0000E6"/>
                </a:solidFill>
              </a:rPr>
              <a:t>и поднимите </a:t>
            </a:r>
          </a:p>
          <a:p>
            <a:r>
              <a:rPr lang="ru-RU" sz="3200" dirty="0" smtClean="0">
                <a:solidFill>
                  <a:srgbClr val="0000E6"/>
                </a:solidFill>
              </a:rPr>
              <a:t>  </a:t>
            </a:r>
            <a:r>
              <a:rPr lang="ru-RU" sz="3200" dirty="0" smtClean="0">
                <a:solidFill>
                  <a:srgbClr val="0000E6"/>
                </a:solidFill>
              </a:rPr>
              <a:t> весёлый </a:t>
            </a:r>
            <a:r>
              <a:rPr lang="ru-RU" sz="3200" dirty="0">
                <a:solidFill>
                  <a:srgbClr val="0000E6"/>
                </a:solidFill>
              </a:rPr>
              <a:t>смайлик: </a:t>
            </a:r>
          </a:p>
          <a:p>
            <a:endParaRPr lang="ru-RU" sz="2000" dirty="0">
              <a:solidFill>
                <a:srgbClr val="0000E6"/>
              </a:solidFill>
            </a:endParaRPr>
          </a:p>
          <a:p>
            <a:r>
              <a:rPr lang="ru-RU" sz="3200" dirty="0" smtClean="0">
                <a:solidFill>
                  <a:srgbClr val="0000E6"/>
                </a:solidFill>
              </a:rPr>
              <a:t>- </a:t>
            </a:r>
            <a:r>
              <a:rPr lang="ru-RU" sz="3200" dirty="0">
                <a:solidFill>
                  <a:srgbClr val="0000E6"/>
                </a:solidFill>
              </a:rPr>
              <a:t>А если вы допустили небольшие </a:t>
            </a:r>
            <a:r>
              <a:rPr lang="ru-RU" sz="3200" dirty="0" smtClean="0">
                <a:solidFill>
                  <a:srgbClr val="0000E6"/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0000E6"/>
                </a:solidFill>
              </a:rPr>
              <a:t>  недочеты</a:t>
            </a:r>
            <a:r>
              <a:rPr lang="ru-RU" sz="3200" dirty="0">
                <a:solidFill>
                  <a:srgbClr val="0000E6"/>
                </a:solidFill>
              </a:rPr>
              <a:t>, заслужили </a:t>
            </a:r>
            <a:r>
              <a:rPr lang="ru-RU" sz="3200" dirty="0">
                <a:solidFill>
                  <a:srgbClr val="FF0000"/>
                </a:solidFill>
              </a:rPr>
              <a:t>оценку «4»</a:t>
            </a:r>
            <a:r>
              <a:rPr lang="ru-RU" sz="3200" dirty="0">
                <a:solidFill>
                  <a:srgbClr val="0000E6"/>
                </a:solidFill>
              </a:rPr>
              <a:t> </a:t>
            </a:r>
          </a:p>
          <a:p>
            <a:r>
              <a:rPr lang="ru-RU" sz="3200" dirty="0">
                <a:solidFill>
                  <a:srgbClr val="0000E6"/>
                </a:solidFill>
              </a:rPr>
              <a:t> </a:t>
            </a:r>
            <a:r>
              <a:rPr lang="ru-RU" sz="3200" dirty="0" smtClean="0">
                <a:solidFill>
                  <a:srgbClr val="0000E6"/>
                </a:solidFill>
              </a:rPr>
              <a:t> поднимите </a:t>
            </a:r>
            <a:r>
              <a:rPr lang="ru-RU" sz="3200" dirty="0">
                <a:solidFill>
                  <a:srgbClr val="0000E6"/>
                </a:solidFill>
              </a:rPr>
              <a:t>вот этот смайлик:</a:t>
            </a:r>
            <a:endParaRPr lang="ru-RU" sz="3200" b="1" dirty="0">
              <a:solidFill>
                <a:srgbClr val="0000E6"/>
              </a:solidFill>
            </a:endParaRPr>
          </a:p>
        </p:txBody>
      </p:sp>
      <p:pic>
        <p:nvPicPr>
          <p:cNvPr id="41990" name="Рисунок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643050"/>
            <a:ext cx="25003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457200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Мы сейчас споем, о том, что изучали,</a:t>
            </a:r>
          </a:p>
          <a:p>
            <a:pPr algn="ctr"/>
            <a:r>
              <a:rPr lang="ru-RU" dirty="0" smtClean="0"/>
              <a:t>За что «пятерки» получали!</a:t>
            </a:r>
            <a:endParaRPr lang="ru-RU" dirty="0"/>
          </a:p>
        </p:txBody>
      </p:sp>
      <p:pic>
        <p:nvPicPr>
          <p:cNvPr id="2050" name="Picture 2" descr="C:\Users\User\Downloads\1368081399_chemu-uchat-v-shko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73600"/>
            <a:ext cx="7358114" cy="5255796"/>
          </a:xfrm>
          <a:prstGeom prst="rect">
            <a:avLst/>
          </a:prstGeom>
          <a:noFill/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468313" y="2071688"/>
            <a:ext cx="4603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hlinkClick r:id="rId3" action="ppaction://hlinkfile"/>
              </a:rPr>
              <a:t> 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1429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hlinkClick r:id="rId4" action="ppaction://hlinkfile"/>
              </a:rPr>
              <a:t>Мы сейчас споем, о том, что изучали,</a:t>
            </a:r>
          </a:p>
          <a:p>
            <a:pPr algn="ctr"/>
            <a:r>
              <a:rPr lang="ru-RU" sz="2800" b="1" dirty="0" smtClean="0">
                <a:hlinkClick r:id="rId4" action="ppaction://hlinkfile"/>
              </a:rPr>
              <a:t>За что «пятерки» получали!</a:t>
            </a:r>
            <a:endParaRPr lang="ru-RU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3252" name="Picture 5" descr="9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362561">
            <a:off x="6238244" y="4447653"/>
            <a:ext cx="2199889" cy="8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Книга"/>
          <p:cNvPicPr>
            <a:picLocks noChangeAspect="1" noChangeArrowheads="1"/>
          </p:cNvPicPr>
          <p:nvPr/>
        </p:nvPicPr>
        <p:blipFill>
          <a:blip r:embed="rId3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solidFill>
                  <a:srgbClr val="FF3300"/>
                </a:solidFill>
                <a:cs typeface="+mn-cs"/>
              </a:rPr>
              <a:t>А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cs typeface="+mn-cs"/>
              </a:rPr>
              <a:t>Б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53259" name="Text Box 15"/>
          <p:cNvSpPr txBox="1">
            <a:spLocks noChangeArrowheads="1"/>
          </p:cNvSpPr>
          <p:nvPr/>
        </p:nvSpPr>
        <p:spPr bwMode="auto">
          <a:xfrm>
            <a:off x="2627313" y="5395913"/>
            <a:ext cx="6985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47116" name="WordArt 17"/>
          <p:cNvSpPr>
            <a:spLocks noChangeArrowheads="1" noChangeShapeType="1" noTextEdit="1"/>
          </p:cNvSpPr>
          <p:nvPr/>
        </p:nvSpPr>
        <p:spPr bwMode="auto">
          <a:xfrm>
            <a:off x="1142975" y="1643063"/>
            <a:ext cx="6858049" cy="428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00E6"/>
                </a:solidFill>
                <a:cs typeface="+mn-cs"/>
              </a:rPr>
              <a:t>«Билетик на выход»</a:t>
            </a:r>
          </a:p>
          <a:p>
            <a:pPr>
              <a:defRPr/>
            </a:pPr>
            <a:r>
              <a:rPr lang="ru-RU" sz="3600" dirty="0" smtClean="0">
                <a:solidFill>
                  <a:srgbClr val="0000E6"/>
                </a:solidFill>
              </a:rPr>
              <a:t> Ребята, приклейте свои ромашки</a:t>
            </a:r>
          </a:p>
          <a:p>
            <a:pPr>
              <a:defRPr/>
            </a:pPr>
            <a:r>
              <a:rPr lang="ru-RU" sz="3600" dirty="0" smtClean="0">
                <a:solidFill>
                  <a:srgbClr val="0000E6"/>
                </a:solidFill>
              </a:rPr>
              <a:t> к знаменательной дате, </a:t>
            </a:r>
          </a:p>
          <a:p>
            <a:pPr>
              <a:defRPr/>
            </a:pPr>
            <a:r>
              <a:rPr lang="ru-RU" sz="3600" dirty="0" smtClean="0">
                <a:solidFill>
                  <a:srgbClr val="0000E6"/>
                </a:solidFill>
              </a:rPr>
              <a:t> самой важной в этом году</a:t>
            </a:r>
          </a:p>
          <a:p>
            <a:pPr>
              <a:defRPr/>
            </a:pPr>
            <a:endParaRPr lang="ru-RU" sz="3600" dirty="0">
              <a:solidFill>
                <a:srgbClr val="0000E6"/>
              </a:solidFill>
              <a:cs typeface="+mn-cs"/>
            </a:endParaRPr>
          </a:p>
          <a:p>
            <a:pPr>
              <a:defRPr/>
            </a:pP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6"/>
            </a:gs>
            <a:gs pos="50000">
              <a:srgbClr val="99CCFF"/>
            </a:gs>
            <a:gs pos="100000">
              <a:srgbClr val="0000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3253" name="Picture 6" descr="Книга"/>
          <p:cNvPicPr>
            <a:picLocks noChangeAspect="1" noChangeArrowheads="1"/>
          </p:cNvPicPr>
          <p:nvPr/>
        </p:nvPicPr>
        <p:blipFill>
          <a:blip r:embed="rId2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solidFill>
                  <a:srgbClr val="FF3300"/>
                </a:solidFill>
                <a:cs typeface="+mn-cs"/>
              </a:rPr>
              <a:t>А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</a:rPr>
              <a:t>В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2800" b="1">
                <a:cs typeface="+mn-cs"/>
              </a:rPr>
              <a:t>Б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</a:rPr>
              <a:t>Г</a:t>
            </a:r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</a:rPr>
              <a:t>Д</a:t>
            </a:r>
          </a:p>
        </p:txBody>
      </p:sp>
      <p:sp>
        <p:nvSpPr>
          <p:cNvPr id="53259" name="Text Box 15"/>
          <p:cNvSpPr txBox="1">
            <a:spLocks noChangeArrowheads="1"/>
          </p:cNvSpPr>
          <p:nvPr/>
        </p:nvSpPr>
        <p:spPr bwMode="auto">
          <a:xfrm>
            <a:off x="2627313" y="5395913"/>
            <a:ext cx="6985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47116" name="WordArt 17"/>
          <p:cNvSpPr>
            <a:spLocks noChangeArrowheads="1" noChangeShapeType="1" noTextEdit="1"/>
          </p:cNvSpPr>
          <p:nvPr/>
        </p:nvSpPr>
        <p:spPr bwMode="auto">
          <a:xfrm>
            <a:off x="1071538" y="2214554"/>
            <a:ext cx="7429524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СПАСИБО   ЗА   УРОК  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28596" y="357166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68313" y="2928935"/>
            <a:ext cx="45323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428604"/>
            <a:ext cx="3238522" cy="2428892"/>
          </a:xfrm>
          <a:prstGeom prst="rect">
            <a:avLst/>
          </a:prstGeom>
          <a:ln w="28575">
            <a:solidFill>
              <a:srgbClr val="006600"/>
            </a:solidFill>
          </a:ln>
          <a:effectLst>
            <a:glow rad="101600">
              <a:srgbClr val="0066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3214710" cy="2411032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glow rad="101600">
              <a:srgbClr val="0066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000373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E6"/>
                </a:solidFill>
              </a:rPr>
              <a:t>Елабуга – Богатые Сабы</a:t>
            </a:r>
            <a:endParaRPr lang="ru-RU" b="1" dirty="0">
              <a:solidFill>
                <a:srgbClr val="0000E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14752"/>
            <a:ext cx="3267068" cy="2357454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glow rad="101600">
              <a:srgbClr val="0066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143248"/>
            <a:ext cx="2143140" cy="2975926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glow rad="101600">
              <a:srgbClr val="0066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28596" y="357166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68313" y="1500174"/>
            <a:ext cx="453231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Летом наши края утопают в зарослях благоухающих….</a:t>
            </a:r>
          </a:p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Берегов рек не видно за двухметровым….   </a:t>
            </a:r>
            <a:endParaRPr lang="ru-RU" sz="2800" b="1" dirty="0">
              <a:solidFill>
                <a:srgbClr val="006600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11" name="Picture 2" descr="D:\Мои документы\Загрузки\сам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92774"/>
            <a:ext cx="2286015" cy="266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6123"/>
            <a:ext cx="2214578" cy="328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28596" y="357166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68313" y="1500174"/>
            <a:ext cx="453231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Летом наши края утопают в зарослях благоухающих</a:t>
            </a:r>
          </a:p>
          <a:p>
            <a:pPr algn="ctr"/>
            <a:r>
              <a:rPr lang="ru-RU" sz="2800" b="1" dirty="0" smtClean="0">
                <a:solidFill>
                  <a:srgbClr val="0000E6"/>
                </a:solidFill>
              </a:rPr>
              <a:t>ландыш…</a:t>
            </a:r>
            <a:r>
              <a:rPr lang="ru-RU" sz="2800" b="1" dirty="0" err="1" smtClean="0">
                <a:solidFill>
                  <a:srgbClr val="0000E6"/>
                </a:solidFill>
              </a:rPr>
              <a:t>й</a:t>
            </a:r>
            <a:endParaRPr lang="ru-RU" sz="2800" b="1" dirty="0" smtClean="0">
              <a:solidFill>
                <a:srgbClr val="0000E6"/>
              </a:solidFill>
            </a:endParaRPr>
          </a:p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Берегов рек не видно за двухметровым </a:t>
            </a:r>
            <a:r>
              <a:rPr lang="ru-RU" sz="2800" b="1" dirty="0" smtClean="0">
                <a:solidFill>
                  <a:srgbClr val="0000E6"/>
                </a:solidFill>
              </a:rPr>
              <a:t>камыш…м</a:t>
            </a:r>
            <a:r>
              <a:rPr lang="ru-RU" sz="2800" b="1" dirty="0" smtClean="0">
                <a:solidFill>
                  <a:srgbClr val="006600"/>
                </a:solidFill>
              </a:rPr>
              <a:t>  </a:t>
            </a:r>
            <a:endParaRPr lang="ru-RU" sz="2800" b="1" dirty="0">
              <a:solidFill>
                <a:srgbClr val="006600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3"/>
            <a:ext cx="2214578" cy="328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Мои документы\Загрузки\сам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774"/>
            <a:ext cx="2286015" cy="266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28596" y="357166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68313" y="928670"/>
            <a:ext cx="453231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Летом наши края утопают в зарослях благоухающих</a:t>
            </a:r>
          </a:p>
          <a:p>
            <a:pPr algn="ctr"/>
            <a:endParaRPr lang="ru-RU" sz="24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E6"/>
                </a:solidFill>
              </a:rPr>
              <a:t>ландыш…</a:t>
            </a:r>
            <a:r>
              <a:rPr lang="ru-RU" sz="2800" b="1" dirty="0" err="1" smtClean="0">
                <a:solidFill>
                  <a:srgbClr val="0000E6"/>
                </a:solidFill>
              </a:rPr>
              <a:t>й</a:t>
            </a:r>
            <a:endParaRPr lang="ru-RU" sz="2800" b="1" dirty="0" smtClean="0">
              <a:solidFill>
                <a:srgbClr val="0000E6"/>
              </a:solidFill>
            </a:endParaRPr>
          </a:p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Берегов рек не видно за двухметровым</a:t>
            </a:r>
          </a:p>
          <a:p>
            <a:pPr algn="ctr"/>
            <a:endParaRPr lang="ru-RU" sz="20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smtClean="0">
                <a:solidFill>
                  <a:srgbClr val="0000E6"/>
                </a:solidFill>
              </a:rPr>
              <a:t>камыш…м</a:t>
            </a:r>
            <a:r>
              <a:rPr lang="ru-RU" sz="2800" b="1" dirty="0" smtClean="0">
                <a:solidFill>
                  <a:srgbClr val="006600"/>
                </a:solidFill>
              </a:rPr>
              <a:t>  </a:t>
            </a:r>
            <a:endParaRPr lang="ru-RU" sz="2800" b="1" dirty="0">
              <a:solidFill>
                <a:srgbClr val="006600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3"/>
            <a:ext cx="2214578" cy="328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214678" y="2643182"/>
            <a:ext cx="714380" cy="571504"/>
          </a:xfrm>
          <a:prstGeom prst="rect">
            <a:avLst/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071802" y="4572008"/>
            <a:ext cx="785818" cy="500066"/>
          </a:xfrm>
          <a:prstGeom prst="rect">
            <a:avLst/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Дуга 8"/>
          <p:cNvSpPr/>
          <p:nvPr/>
        </p:nvSpPr>
        <p:spPr>
          <a:xfrm rot="20329157">
            <a:off x="632121" y="2637093"/>
            <a:ext cx="2501278" cy="91757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20329157">
            <a:off x="802434" y="4727013"/>
            <a:ext cx="2204851" cy="76936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>
            <a:off x="3286116" y="4357694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H="1">
            <a:off x="2071670" y="2428868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5" name="Picture 2" descr="D:\Мои документы\Загрузки\сам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774"/>
            <a:ext cx="2286015" cy="266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28596" y="357166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68313" y="928670"/>
            <a:ext cx="453231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Летом наши края утопают в зарослях благоухающих</a:t>
            </a:r>
          </a:p>
          <a:p>
            <a:pPr algn="ctr"/>
            <a:endParaRPr lang="ru-RU" sz="24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E6"/>
                </a:solidFill>
              </a:rPr>
              <a:t>ланды</a:t>
            </a:r>
            <a:r>
              <a:rPr lang="ru-RU" sz="2800" b="1" dirty="0" smtClean="0">
                <a:solidFill>
                  <a:srgbClr val="CC00FF"/>
                </a:solidFill>
              </a:rPr>
              <a:t>ш</a:t>
            </a:r>
            <a:r>
              <a:rPr lang="ru-RU" sz="2800" b="1" dirty="0" smtClean="0">
                <a:solidFill>
                  <a:srgbClr val="0000E6"/>
                </a:solidFill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</a:rPr>
              <a:t>Е</a:t>
            </a:r>
            <a:r>
              <a:rPr lang="ru-RU" sz="2800" b="1" dirty="0" smtClean="0">
                <a:solidFill>
                  <a:srgbClr val="0000E6"/>
                </a:solidFill>
              </a:rPr>
              <a:t>й</a:t>
            </a:r>
          </a:p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Берегов рек не видно за двухметровым</a:t>
            </a:r>
          </a:p>
          <a:p>
            <a:pPr algn="ctr"/>
            <a:endParaRPr lang="ru-RU" sz="20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smtClean="0">
                <a:solidFill>
                  <a:srgbClr val="0000E6"/>
                </a:solidFill>
              </a:rPr>
              <a:t>камы</a:t>
            </a:r>
            <a:r>
              <a:rPr lang="ru-RU" sz="2800" b="1" dirty="0" smtClean="0">
                <a:solidFill>
                  <a:srgbClr val="CC00FF"/>
                </a:solidFill>
              </a:rPr>
              <a:t>ш</a:t>
            </a:r>
            <a:r>
              <a:rPr lang="ru-RU" sz="2800" b="1" dirty="0" smtClean="0">
                <a:solidFill>
                  <a:srgbClr val="0000E6"/>
                </a:solidFill>
              </a:rPr>
              <a:t>  </a:t>
            </a:r>
            <a:r>
              <a:rPr lang="ru-RU" sz="2800" b="1" dirty="0" smtClean="0">
                <a:solidFill>
                  <a:srgbClr val="FF3300"/>
                </a:solidFill>
              </a:rPr>
              <a:t>О</a:t>
            </a:r>
            <a:r>
              <a:rPr lang="ru-RU" sz="2800" b="1" dirty="0" smtClean="0">
                <a:solidFill>
                  <a:srgbClr val="0000E6"/>
                </a:solidFill>
              </a:rPr>
              <a:t>м</a:t>
            </a:r>
            <a:r>
              <a:rPr lang="ru-RU" sz="2800" b="1" dirty="0" smtClean="0">
                <a:solidFill>
                  <a:srgbClr val="006600"/>
                </a:solidFill>
              </a:rPr>
              <a:t>  </a:t>
            </a:r>
            <a:endParaRPr lang="ru-RU" sz="2800" b="1" dirty="0">
              <a:solidFill>
                <a:srgbClr val="006600"/>
              </a:solidFill>
            </a:endParaRPr>
          </a:p>
          <a:p>
            <a:r>
              <a:rPr lang="ru-RU" sz="2800" dirty="0"/>
              <a:t> 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3"/>
            <a:ext cx="2214578" cy="328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214678" y="2643182"/>
            <a:ext cx="714380" cy="571504"/>
          </a:xfrm>
          <a:prstGeom prst="rect">
            <a:avLst/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214678" y="4572008"/>
            <a:ext cx="785818" cy="500066"/>
          </a:xfrm>
          <a:prstGeom prst="rect">
            <a:avLst/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Дуга 8"/>
          <p:cNvSpPr/>
          <p:nvPr/>
        </p:nvSpPr>
        <p:spPr>
          <a:xfrm rot="20329157">
            <a:off x="632121" y="2637093"/>
            <a:ext cx="2501278" cy="917579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20329157">
            <a:off x="802434" y="4727013"/>
            <a:ext cx="2204851" cy="76936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>
            <a:off x="3286116" y="4357694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H="1">
            <a:off x="2071670" y="2428868"/>
            <a:ext cx="215900" cy="287338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5" name="Picture 2" descr="D:\Мои документы\Загрузки\сам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774"/>
            <a:ext cx="2286015" cy="266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357188" y="571500"/>
            <a:ext cx="8286750" cy="5762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571744"/>
            <a:ext cx="8001056" cy="235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4" name="Text Box 22"/>
          <p:cNvSpPr txBox="1">
            <a:spLocks noChangeArrowheads="1"/>
          </p:cNvSpPr>
          <p:nvPr/>
        </p:nvSpPr>
        <p:spPr bwMode="auto">
          <a:xfrm>
            <a:off x="428596" y="1214422"/>
            <a:ext cx="7929619" cy="366254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6056313" algn="l"/>
              </a:tabLst>
            </a:pPr>
            <a:r>
              <a:rPr lang="ru-RU" sz="4000" b="1" dirty="0">
                <a:solidFill>
                  <a:srgbClr val="0000E6"/>
                </a:solidFill>
              </a:rPr>
              <a:t>Запись темы в листах исследования:</a:t>
            </a:r>
          </a:p>
          <a:p>
            <a:pPr algn="ctr">
              <a:tabLst>
                <a:tab pos="6056313" algn="l"/>
              </a:tabLst>
            </a:pPr>
            <a:r>
              <a:rPr lang="ru-RU" sz="5400" b="1" i="1" dirty="0" smtClean="0">
                <a:solidFill>
                  <a:srgbClr val="006600"/>
                </a:solidFill>
              </a:rPr>
              <a:t>«</a:t>
            </a:r>
            <a:r>
              <a:rPr lang="ru-RU" sz="4400" b="1" dirty="0" smtClean="0">
                <a:solidFill>
                  <a:srgbClr val="006600"/>
                </a:solidFill>
              </a:rPr>
              <a:t>Правописание </a:t>
            </a:r>
            <a:r>
              <a:rPr lang="ru-RU" sz="4400" b="1" dirty="0" smtClean="0">
                <a:solidFill>
                  <a:srgbClr val="FF3300"/>
                </a:solidFill>
              </a:rPr>
              <a:t>О</a:t>
            </a:r>
            <a:r>
              <a:rPr lang="ru-RU" sz="4400" b="1" dirty="0" smtClean="0">
                <a:solidFill>
                  <a:srgbClr val="006600"/>
                </a:solidFill>
              </a:rPr>
              <a:t>-</a:t>
            </a:r>
            <a:r>
              <a:rPr lang="ru-RU" sz="4400" b="1" dirty="0" smtClean="0">
                <a:solidFill>
                  <a:srgbClr val="FF3300"/>
                </a:solidFill>
              </a:rPr>
              <a:t>Е</a:t>
            </a:r>
            <a:r>
              <a:rPr lang="ru-RU" sz="4400" b="1" dirty="0" smtClean="0">
                <a:solidFill>
                  <a:srgbClr val="006600"/>
                </a:solidFill>
              </a:rPr>
              <a:t> после </a:t>
            </a:r>
            <a:r>
              <a:rPr lang="ru-RU" sz="4400" b="1" dirty="0" smtClean="0">
                <a:solidFill>
                  <a:srgbClr val="FF3300"/>
                </a:solidFill>
              </a:rPr>
              <a:t>шипящих</a:t>
            </a:r>
            <a:r>
              <a:rPr lang="ru-RU" sz="4400" b="1" dirty="0" smtClean="0">
                <a:solidFill>
                  <a:srgbClr val="006600"/>
                </a:solidFill>
              </a:rPr>
              <a:t> и </a:t>
            </a:r>
            <a:r>
              <a:rPr lang="ru-RU" sz="4400" b="1" dirty="0" smtClean="0">
                <a:solidFill>
                  <a:srgbClr val="FF3300"/>
                </a:solidFill>
              </a:rPr>
              <a:t>Ц</a:t>
            </a:r>
            <a:r>
              <a:rPr lang="ru-RU" sz="4400" b="1" dirty="0" smtClean="0">
                <a:solidFill>
                  <a:srgbClr val="006600"/>
                </a:solidFill>
              </a:rPr>
              <a:t> в окончаниях существительных</a:t>
            </a:r>
            <a:r>
              <a:rPr lang="ru-RU" sz="5400" b="1" i="1" dirty="0" smtClean="0">
                <a:solidFill>
                  <a:srgbClr val="006600"/>
                </a:solidFill>
              </a:rPr>
              <a:t>»</a:t>
            </a:r>
            <a:endParaRPr lang="ru-RU" sz="66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57158" y="357166"/>
            <a:ext cx="8351837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571472" y="1285860"/>
            <a:ext cx="7786742" cy="4714908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6" name="Text Box 22"/>
          <p:cNvSpPr txBox="1">
            <a:spLocks noChangeArrowheads="1"/>
          </p:cNvSpPr>
          <p:nvPr/>
        </p:nvSpPr>
        <p:spPr bwMode="auto">
          <a:xfrm>
            <a:off x="571472" y="500042"/>
            <a:ext cx="8143875" cy="54168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6056313" algn="l"/>
              </a:tabLst>
            </a:pPr>
            <a:endParaRPr lang="ru-RU" sz="4000" b="1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tabLst>
                <a:tab pos="6056313" algn="l"/>
              </a:tabLst>
            </a:pPr>
            <a:r>
              <a:rPr lang="ru-RU" sz="3400" b="1" dirty="0" smtClean="0">
                <a:solidFill>
                  <a:srgbClr val="C00000"/>
                </a:solidFill>
              </a:rPr>
              <a:t>Цель урока: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6056313" algn="l"/>
              </a:tabLst>
            </a:pPr>
            <a:r>
              <a:rPr lang="ru-RU" sz="3400" b="1" dirty="0" smtClean="0">
                <a:solidFill>
                  <a:srgbClr val="0000E6"/>
                </a:solidFill>
              </a:rPr>
              <a:t> узнать условия выбора букв </a:t>
            </a:r>
            <a:r>
              <a:rPr lang="ru-RU" sz="3400" b="1" dirty="0" smtClean="0">
                <a:solidFill>
                  <a:srgbClr val="FF3300"/>
                </a:solidFill>
              </a:rPr>
              <a:t>О</a:t>
            </a:r>
            <a:r>
              <a:rPr lang="ru-RU" sz="3400" b="1" dirty="0" smtClean="0">
                <a:solidFill>
                  <a:srgbClr val="0000E6"/>
                </a:solidFill>
              </a:rPr>
              <a:t>-</a:t>
            </a:r>
            <a:r>
              <a:rPr lang="ru-RU" sz="3400" b="1" dirty="0" smtClean="0">
                <a:solidFill>
                  <a:srgbClr val="FF3300"/>
                </a:solidFill>
              </a:rPr>
              <a:t>Е</a:t>
            </a:r>
            <a:r>
              <a:rPr lang="ru-RU" sz="3400" b="1" dirty="0" smtClean="0">
                <a:solidFill>
                  <a:srgbClr val="0000E6"/>
                </a:solidFill>
              </a:rPr>
              <a:t>  </a:t>
            </a:r>
          </a:p>
          <a:p>
            <a:pPr>
              <a:lnSpc>
                <a:spcPct val="150000"/>
              </a:lnSpc>
              <a:tabLst>
                <a:tab pos="6056313" algn="l"/>
              </a:tabLst>
            </a:pPr>
            <a:r>
              <a:rPr lang="ru-RU" sz="3400" b="1" dirty="0" smtClean="0">
                <a:solidFill>
                  <a:srgbClr val="0000E6"/>
                </a:solidFill>
              </a:rPr>
              <a:t>  после </a:t>
            </a:r>
            <a:r>
              <a:rPr lang="ru-RU" sz="3400" b="1" dirty="0" smtClean="0">
                <a:solidFill>
                  <a:srgbClr val="FF3300"/>
                </a:solidFill>
              </a:rPr>
              <a:t>шипящих</a:t>
            </a:r>
            <a:r>
              <a:rPr lang="ru-RU" sz="3400" b="1" dirty="0" smtClean="0">
                <a:solidFill>
                  <a:srgbClr val="0000E6"/>
                </a:solidFill>
              </a:rPr>
              <a:t> и </a:t>
            </a:r>
            <a:r>
              <a:rPr lang="ru-RU" sz="3400" b="1" dirty="0" smtClean="0">
                <a:solidFill>
                  <a:srgbClr val="FF3300"/>
                </a:solidFill>
              </a:rPr>
              <a:t>Ц</a:t>
            </a:r>
            <a:r>
              <a:rPr lang="ru-RU" sz="3400" b="1" dirty="0" smtClean="0">
                <a:solidFill>
                  <a:srgbClr val="0000E6"/>
                </a:solidFill>
              </a:rPr>
              <a:t> в окончаниях   </a:t>
            </a:r>
          </a:p>
          <a:p>
            <a:pPr>
              <a:lnSpc>
                <a:spcPct val="150000"/>
              </a:lnSpc>
              <a:tabLst>
                <a:tab pos="6056313" algn="l"/>
              </a:tabLst>
            </a:pPr>
            <a:r>
              <a:rPr lang="ru-RU" sz="3400" b="1" dirty="0" smtClean="0">
                <a:solidFill>
                  <a:srgbClr val="0000E6"/>
                </a:solidFill>
              </a:rPr>
              <a:t>  существительных;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tabLst>
                <a:tab pos="6056313" algn="l"/>
              </a:tabLst>
            </a:pPr>
            <a:r>
              <a:rPr lang="ru-RU" sz="3400" b="1" dirty="0" smtClean="0">
                <a:solidFill>
                  <a:srgbClr val="0000E6"/>
                </a:solidFill>
              </a:rPr>
              <a:t> научиться приводить  </a:t>
            </a:r>
          </a:p>
          <a:p>
            <a:pPr>
              <a:lnSpc>
                <a:spcPct val="150000"/>
              </a:lnSpc>
              <a:tabLst>
                <a:tab pos="6056313" algn="l"/>
              </a:tabLst>
            </a:pPr>
            <a:r>
              <a:rPr lang="ru-RU" sz="3400" b="1" dirty="0" smtClean="0">
                <a:solidFill>
                  <a:srgbClr val="0000E6"/>
                </a:solidFill>
              </a:rPr>
              <a:t>  соответствующие примеры</a:t>
            </a:r>
            <a:endParaRPr lang="ru-RU" sz="3400" b="1" dirty="0">
              <a:solidFill>
                <a:srgbClr val="0000E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379</Words>
  <Application>Microsoft Office PowerPoint</Application>
  <PresentationFormat>Экран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351</cp:revision>
  <dcterms:created xsi:type="dcterms:W3CDTF">2011-07-08T15:55:31Z</dcterms:created>
  <dcterms:modified xsi:type="dcterms:W3CDTF">2015-03-09T15:08:32Z</dcterms:modified>
</cp:coreProperties>
</file>