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</p:sldMasterIdLst>
  <p:sldIdLst>
    <p:sldId id="257" r:id="rId4"/>
    <p:sldId id="258" r:id="rId5"/>
    <p:sldId id="265" r:id="rId6"/>
    <p:sldId id="263" r:id="rId7"/>
    <p:sldId id="264" r:id="rId8"/>
    <p:sldId id="267" r:id="rId9"/>
    <p:sldId id="259" r:id="rId10"/>
    <p:sldId id="260" r:id="rId11"/>
    <p:sldId id="268" r:id="rId12"/>
    <p:sldId id="262" r:id="rId13"/>
    <p:sldId id="261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8" autoAdjust="0"/>
  </p:normalViewPr>
  <p:slideViewPr>
    <p:cSldViewPr>
      <p:cViewPr varScale="1">
        <p:scale>
          <a:sx n="70" d="100"/>
          <a:sy n="70" d="100"/>
        </p:scale>
        <p:origin x="-11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A372991-7247-4D4A-82F8-6C889FAF0D30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F5EF68-EB04-4547-B292-90B1B783904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6048672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i="1" dirty="0" smtClean="0">
                <a:effectLst/>
                <a:latin typeface="Times New Roman"/>
                <a:ea typeface="Calibri"/>
                <a:cs typeface="Times New Roman"/>
              </a:rPr>
              <a:t>	</a:t>
            </a:r>
            <a:r>
              <a:rPr lang="ru-RU" sz="2800" b="1" i="1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Calibri"/>
                <a:cs typeface="Times New Roman"/>
              </a:rPr>
              <a:t>У спящего льва по телу пробежала мышь. Лев проснулся, схватил её и приготовился есть. Мышь умоляла отпустить её, уверяя, что отплатит добром за своё спасение. Лев, расхохотавшись, отпустил её. Но случилось так, что мышь и в самом деле отблагодарила льва, спасши ему жизнь. Попался лев охотникам и они привязали его верёвкой к дереву. А мышь, заслышав его стоны, тотчас прибежала, перегрызла верёвку и освободила его, сказав так: «Тогда ты надо мною смеялся, не верил, что я смогу отплатить тебе за услугу. А теперь будешь знать, что и мышь умеет быть благородной».</a:t>
            </a:r>
            <a:endParaRPr lang="ru-RU" sz="2800" b="1" dirty="0"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297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63367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	</a:t>
            </a: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Нельзя образов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ать </a:t>
            </a: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деепричастия несовершенного вида от некоторых глаголов: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•	с основой на 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г, к </a:t>
            </a: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(бегут, текут);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•	с основой на 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шипящий</a:t>
            </a: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 (мажут, чешут);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•	с основой, состоящей 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из одних согласных </a:t>
            </a: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(шьют, льют, бьют);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•	 от глаголов с суффиксом 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-ну- </a:t>
            </a: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(сохнут, гибнут, мерзнут);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•	 от глаголов с чередованием 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с — ш </a:t>
            </a: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(пишут — писать)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10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620689"/>
            <a:ext cx="8229600" cy="55054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400" b="1" dirty="0" smtClean="0">
                <a:latin typeface="Monotype Corsiva" pitchFamily="66" charset="0"/>
              </a:rPr>
              <a:t>Итоги урока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rgbClr val="00B050"/>
                </a:solidFill>
                <a:latin typeface="Monotype Corsiva" pitchFamily="66" charset="0"/>
              </a:rPr>
              <a:t>-  Как образуются деепричастия несовершенного вида?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chemeClr val="accent4"/>
                </a:solidFill>
                <a:latin typeface="Monotype Corsiva" pitchFamily="66" charset="0"/>
              </a:rPr>
              <a:t>- Как образуются деепричастия несовершенного вида?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</a:rPr>
              <a:t>-</a:t>
            </a:r>
            <a:r>
              <a:rPr lang="ru-RU" sz="4400" b="1" dirty="0" smtClean="0">
                <a:latin typeface="Monotype Corsiva" pitchFamily="66" charset="0"/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</a:rPr>
              <a:t>От каких глаголов нельзя образовать деепричастия несовершенного вида?</a:t>
            </a:r>
            <a:endParaRPr lang="ru-RU" sz="4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30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620689"/>
            <a:ext cx="8229600" cy="55054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54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Домашнее задание</a:t>
            </a:r>
          </a:p>
          <a:p>
            <a:pPr marL="0" indent="0" algn="ctr">
              <a:buNone/>
            </a:pPr>
            <a:endParaRPr lang="ru-RU" sz="36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marL="0" indent="0" algn="just">
              <a:buNone/>
            </a:pPr>
            <a:r>
              <a:rPr lang="ru-RU" sz="3600" b="1" dirty="0" smtClean="0">
                <a:latin typeface="Monotype Corsiva" pitchFamily="66" charset="0"/>
              </a:rPr>
              <a:t>1. Выучить теоретический материал учебника по теме урока.</a:t>
            </a:r>
          </a:p>
          <a:p>
            <a:pPr marL="0" indent="0" algn="just">
              <a:buNone/>
            </a:pPr>
            <a:r>
              <a:rPr lang="ru-RU" sz="3600" b="1" dirty="0" smtClean="0">
                <a:latin typeface="Monotype Corsiva" pitchFamily="66" charset="0"/>
              </a:rPr>
              <a:t>2. Выполнить упражнение 177 (письменно).</a:t>
            </a:r>
          </a:p>
          <a:p>
            <a:pPr marL="0" indent="0" algn="just">
              <a:buNone/>
            </a:pPr>
            <a:endParaRPr lang="ru-RU" sz="3600" b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34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836712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ru-RU" sz="3200" b="1" i="1" dirty="0" smtClean="0"/>
              <a:t>Что </a:t>
            </a:r>
            <a:r>
              <a:rPr lang="ru-RU" sz="3200" b="1" i="1" dirty="0"/>
              <a:t>называется деепричастным оборотом</a:t>
            </a:r>
            <a:r>
              <a:rPr lang="ru-RU" sz="3200" b="1" i="1" dirty="0" smtClean="0"/>
              <a:t>?</a:t>
            </a: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Деепричастие + зависимое слово = деепричастный оборот</a:t>
            </a:r>
            <a:endParaRPr lang="ru-RU" sz="2800" b="1" i="1" dirty="0">
              <a:solidFill>
                <a:srgbClr val="FF0000"/>
              </a:solidFill>
            </a:endParaRPr>
          </a:p>
          <a:p>
            <a:r>
              <a:rPr lang="ru-RU" sz="3200" b="1" i="1" dirty="0" smtClean="0"/>
              <a:t>Каким членом </a:t>
            </a:r>
            <a:r>
              <a:rPr lang="ru-RU" sz="3200" b="1" i="1" dirty="0"/>
              <a:t>предложения </a:t>
            </a:r>
            <a:r>
              <a:rPr lang="ru-RU" sz="3200" b="1" i="1" dirty="0" smtClean="0"/>
              <a:t>является он? </a:t>
            </a:r>
          </a:p>
          <a:p>
            <a:pPr marL="45720" indent="0" algn="ctr">
              <a:buNone/>
            </a:pPr>
            <a:r>
              <a:rPr lang="ru-RU" sz="3200" b="1" i="1" dirty="0" smtClean="0"/>
              <a:t> </a:t>
            </a:r>
            <a:r>
              <a:rPr lang="ru-RU" sz="2800" b="1" i="1" dirty="0" smtClean="0">
                <a:solidFill>
                  <a:srgbClr val="FF0000"/>
                </a:solidFill>
              </a:rPr>
              <a:t>обстоятельством   _ . _ . _ . _ . _ . _</a:t>
            </a:r>
            <a:endParaRPr lang="ru-RU" sz="3200" b="1" i="1" dirty="0">
              <a:solidFill>
                <a:srgbClr val="FF0000"/>
              </a:solidFill>
            </a:endParaRPr>
          </a:p>
          <a:p>
            <a:r>
              <a:rPr lang="ru-RU" sz="3200" b="1" i="1" dirty="0" smtClean="0"/>
              <a:t>Как </a:t>
            </a:r>
            <a:r>
              <a:rPr lang="ru-RU" sz="3200" b="1" i="1" dirty="0"/>
              <a:t>выделяются деепричастия и деепричастные обороты?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, / </a:t>
            </a:r>
            <a:r>
              <a:rPr lang="ru-RU" sz="2400" b="1" i="1" dirty="0" smtClean="0">
                <a:solidFill>
                  <a:srgbClr val="FF0000"/>
                </a:solidFill>
              </a:rPr>
              <a:t>. _ . _ . _ . _ . . _ . _ . _ . _ . /,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64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620689"/>
            <a:ext cx="8229600" cy="55054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6600" b="1" i="1" dirty="0" smtClean="0">
              <a:solidFill>
                <a:srgbClr val="00B050"/>
              </a:solidFill>
              <a:latin typeface="Monotype Corsiva" pitchFamily="66" charset="0"/>
            </a:endParaRPr>
          </a:p>
          <a:p>
            <a:pPr marL="0" indent="0" algn="ctr">
              <a:buNone/>
            </a:pPr>
            <a:r>
              <a:rPr lang="ru-RU" sz="6600" b="1" i="1" dirty="0" smtClean="0">
                <a:solidFill>
                  <a:srgbClr val="00B050"/>
                </a:solidFill>
                <a:latin typeface="Monotype Corsiva" pitchFamily="66" charset="0"/>
              </a:rPr>
              <a:t>«</a:t>
            </a:r>
            <a:r>
              <a:rPr lang="ru-RU" sz="6600" b="1" i="1" dirty="0">
                <a:solidFill>
                  <a:srgbClr val="00B050"/>
                </a:solidFill>
                <a:latin typeface="Monotype Corsiva" pitchFamily="66" charset="0"/>
              </a:rPr>
              <a:t>Деепричастия несовершенного вида»</a:t>
            </a:r>
          </a:p>
        </p:txBody>
      </p:sp>
    </p:spTree>
    <p:extLst>
      <p:ext uri="{BB962C8B-B14F-4D97-AF65-F5344CB8AC3E}">
        <p14:creationId xmlns:p14="http://schemas.microsoft.com/office/powerpoint/2010/main" val="220386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620689"/>
            <a:ext cx="8229600" cy="55054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Monotype Corsiva" pitchFamily="66" charset="0"/>
              </a:rPr>
              <a:t>Деепричастия </a:t>
            </a:r>
            <a:r>
              <a:rPr lang="ru-RU" sz="3600" b="1" u="sng" dirty="0">
                <a:solidFill>
                  <a:schemeClr val="tx1"/>
                </a:solidFill>
                <a:latin typeface="Monotype Corsiva" pitchFamily="66" charset="0"/>
              </a:rPr>
              <a:t>не имеют самостоятельного значения времени,</a:t>
            </a:r>
            <a:r>
              <a:rPr lang="ru-RU" sz="3600" b="1" dirty="0">
                <a:solidFill>
                  <a:schemeClr val="tx1"/>
                </a:solidFill>
                <a:latin typeface="Monotype Corsiva" pitchFamily="66" charset="0"/>
              </a:rPr>
              <a:t> так как они обозначают действие либо одновременное с основным действием, либо предшествующее ему, указывают время по отношению ко времени поясняемого действия. Деепричастия </a:t>
            </a:r>
            <a:r>
              <a:rPr lang="ru-RU" sz="3600" b="1" u="sng" dirty="0">
                <a:solidFill>
                  <a:schemeClr val="tx1"/>
                </a:solidFill>
                <a:latin typeface="Monotype Corsiva" pitchFamily="66" charset="0"/>
              </a:rPr>
              <a:t>несовершенного вида</a:t>
            </a:r>
            <a:r>
              <a:rPr lang="ru-RU" sz="3600" b="1" dirty="0">
                <a:solidFill>
                  <a:schemeClr val="tx1"/>
                </a:solidFill>
                <a:latin typeface="Monotype Corsiva" pitchFamily="66" charset="0"/>
              </a:rPr>
              <a:t>, как правило, 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обозначают действия, одновременные с поясняемыми действиями</a:t>
            </a:r>
            <a:r>
              <a:rPr lang="ru-RU" sz="3600" b="1" dirty="0">
                <a:solidFill>
                  <a:schemeClr val="tx1"/>
                </a:solidFill>
                <a:latin typeface="Monotype Corsiva" pitchFamily="66" charset="0"/>
              </a:rPr>
              <a:t>: Мы идём </a:t>
            </a:r>
            <a:r>
              <a:rPr lang="ru-RU" sz="3600" b="1" i="1" dirty="0">
                <a:solidFill>
                  <a:schemeClr val="tx1"/>
                </a:solidFill>
                <a:latin typeface="Monotype Corsiva" pitchFamily="66" charset="0"/>
              </a:rPr>
              <a:t>разговаривая</a:t>
            </a:r>
            <a:r>
              <a:rPr lang="ru-RU" sz="3600" b="1" dirty="0">
                <a:solidFill>
                  <a:schemeClr val="tx1"/>
                </a:solidFill>
                <a:latin typeface="Monotype Corsiva" pitchFamily="66" charset="0"/>
              </a:rPr>
              <a:t>. Мы шли </a:t>
            </a:r>
            <a:r>
              <a:rPr lang="ru-RU" sz="3600" b="1" i="1" dirty="0">
                <a:solidFill>
                  <a:schemeClr val="tx1"/>
                </a:solidFill>
                <a:latin typeface="Monotype Corsiva" pitchFamily="66" charset="0"/>
              </a:rPr>
              <a:t>разговаривая</a:t>
            </a:r>
            <a:r>
              <a:rPr lang="ru-RU" sz="3600" b="1" dirty="0">
                <a:solidFill>
                  <a:schemeClr val="tx1"/>
                </a:solidFill>
                <a:latin typeface="Monotype Corsiva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95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20602784"/>
              </p:ext>
            </p:extLst>
          </p:nvPr>
        </p:nvGraphicFramePr>
        <p:xfrm>
          <a:off x="539552" y="260648"/>
          <a:ext cx="8064897" cy="5941634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2376264"/>
                <a:gridCol w="1655763"/>
                <a:gridCol w="2016435"/>
                <a:gridCol w="2016435"/>
              </a:tblGrid>
              <a:tr h="1264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effectLst/>
                          <a:latin typeface="Monotype Corsiva" pitchFamily="66" charset="0"/>
                        </a:rPr>
                        <a:t>Деепричастия</a:t>
                      </a:r>
                      <a:endParaRPr lang="ru-RU" sz="4000" b="1" dirty="0">
                        <a:effectLst/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Monotype Corsiva" pitchFamily="66" charset="0"/>
                        </a:rPr>
                        <a:t>На какие вопросы отвечают</a:t>
                      </a:r>
                      <a:endParaRPr lang="ru-RU" sz="2400" b="1" dirty="0">
                        <a:effectLst/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Monotype Corsiva" pitchFamily="66" charset="0"/>
                        </a:rPr>
                        <a:t>Как образуются</a:t>
                      </a:r>
                      <a:endParaRPr lang="ru-RU" sz="2400" b="1" dirty="0">
                        <a:effectLst/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Monotype Corsiva" pitchFamily="66" charset="0"/>
                        </a:rPr>
                        <a:t>Примеры</a:t>
                      </a:r>
                      <a:endParaRPr lang="ru-RU" sz="2400" b="1" dirty="0">
                        <a:effectLst/>
                        <a:latin typeface="Monotype Corsiva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Monotype Corsiva" pitchFamily="66" charset="0"/>
                        </a:rPr>
                        <a:t> </a:t>
                      </a:r>
                      <a:endParaRPr lang="ru-RU" sz="2400" b="1" dirty="0">
                        <a:effectLst/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24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Monotype Corsiva" pitchFamily="66" charset="0"/>
                        </a:rPr>
                        <a:t>Несовершенного вида (незаконченное добавочное действие, которое происходит одновременно с основным)</a:t>
                      </a:r>
                      <a:endParaRPr lang="ru-RU" sz="2400" b="1" dirty="0">
                        <a:effectLst/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Monotype Corsiva" pitchFamily="66" charset="0"/>
                        </a:rPr>
                        <a:t>Что делая?</a:t>
                      </a:r>
                      <a:endParaRPr lang="ru-RU" sz="2400" b="1" dirty="0">
                        <a:effectLst/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Monotype Corsiva" pitchFamily="66" charset="0"/>
                        </a:rPr>
                        <a:t>Основа настоящего времени глагола несовершенного вида + суффикс -а(-я)</a:t>
                      </a:r>
                      <a:endParaRPr lang="ru-RU" sz="2400" b="1" dirty="0">
                        <a:effectLst/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Monotype Corsiva" pitchFamily="66" charset="0"/>
                        </a:rPr>
                        <a:t>глядят →глядя</a:t>
                      </a:r>
                      <a:endParaRPr lang="ru-RU" sz="2400" b="1" dirty="0">
                        <a:effectLst/>
                        <a:latin typeface="Monotype Corsiva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Monotype Corsiva" pitchFamily="66" charset="0"/>
                        </a:rPr>
                        <a:t>кричат →крича</a:t>
                      </a:r>
                      <a:endParaRPr lang="ru-RU" sz="2400" b="1" dirty="0">
                        <a:effectLst/>
                        <a:latin typeface="Monotype Corsiva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Monotype Corsiva" pitchFamily="66" charset="0"/>
                        </a:rPr>
                        <a:t>улыбаются →улыбаясь</a:t>
                      </a:r>
                      <a:endParaRPr lang="ru-RU" sz="2400" b="1" dirty="0">
                        <a:effectLst/>
                        <a:latin typeface="Monotype Corsiva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Monotype Corsiva" pitchFamily="66" charset="0"/>
                        </a:rPr>
                        <a:t> </a:t>
                      </a:r>
                      <a:endParaRPr lang="ru-RU" sz="2400" b="1" dirty="0">
                        <a:effectLst/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56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04665"/>
            <a:ext cx="8229600" cy="5721500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</a:rPr>
              <a:t>==================================================</a:t>
            </a:r>
          </a:p>
          <a:p>
            <a:pPr marL="0" indent="0">
              <a:buNone/>
            </a:pPr>
            <a:r>
              <a:rPr lang="ru-RU" sz="5400" b="1" dirty="0" smtClean="0">
                <a:latin typeface="Monotype Corsiva" pitchFamily="66" charset="0"/>
              </a:rPr>
              <a:t>любить       лю</a:t>
            </a: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б</a:t>
            </a:r>
            <a:r>
              <a:rPr lang="ru-RU" sz="5400" b="1" dirty="0" smtClean="0">
                <a:latin typeface="Monotype Corsiva" pitchFamily="66" charset="0"/>
              </a:rPr>
              <a:t>ят      -я </a:t>
            </a:r>
          </a:p>
          <a:p>
            <a:pPr marL="0" indent="0">
              <a:buNone/>
            </a:pPr>
            <a:r>
              <a:rPr lang="ru-RU" sz="7200" dirty="0">
                <a:latin typeface="Monotype Corsiva" pitchFamily="66" charset="0"/>
              </a:rPr>
              <a:t> </a:t>
            </a:r>
            <a:r>
              <a:rPr lang="ru-RU" sz="7200" dirty="0" smtClean="0">
                <a:latin typeface="Monotype Corsiva" pitchFamily="66" charset="0"/>
              </a:rPr>
              <a:t>       </a:t>
            </a:r>
            <a:r>
              <a:rPr lang="ru-RU" sz="7200" dirty="0" smtClean="0">
                <a:solidFill>
                  <a:srgbClr val="FF0000"/>
                </a:solidFill>
                <a:latin typeface="Monotype Corsiva" pitchFamily="66" charset="0"/>
              </a:rPr>
              <a:t>любя</a:t>
            </a:r>
            <a:r>
              <a:rPr lang="ru-RU" sz="7200" dirty="0" smtClean="0">
                <a:latin typeface="Monotype Corsiva" pitchFamily="66" charset="0"/>
              </a:rPr>
              <a:t> </a:t>
            </a:r>
            <a:r>
              <a:rPr lang="ru-RU" sz="4000" dirty="0" smtClean="0">
                <a:latin typeface="Monotype Corsiva" pitchFamily="66" charset="0"/>
              </a:rPr>
              <a:t>(деепричастие </a:t>
            </a:r>
            <a:r>
              <a:rPr lang="ru-RU" sz="4000" dirty="0" err="1" smtClean="0">
                <a:latin typeface="Monotype Corsiva" pitchFamily="66" charset="0"/>
              </a:rPr>
              <a:t>несов.в</a:t>
            </a:r>
            <a:r>
              <a:rPr lang="ru-RU" sz="4000" dirty="0" smtClean="0">
                <a:latin typeface="Monotype Corsiva" pitchFamily="66" charset="0"/>
              </a:rPr>
              <a:t>.)</a:t>
            </a:r>
          </a:p>
          <a:p>
            <a:pPr marL="0" indent="0">
              <a:buNone/>
            </a:pPr>
            <a:r>
              <a:rPr lang="ru-RU" sz="5400" b="1" dirty="0">
                <a:latin typeface="Monotype Corsiva" pitchFamily="66" charset="0"/>
              </a:rPr>
              <a:t>д</a:t>
            </a:r>
            <a:r>
              <a:rPr lang="ru-RU" sz="5400" b="1" dirty="0" smtClean="0">
                <a:latin typeface="Monotype Corsiva" pitchFamily="66" charset="0"/>
              </a:rPr>
              <a:t>ержать        дер</a:t>
            </a: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ж</a:t>
            </a:r>
            <a:r>
              <a:rPr lang="ru-RU" sz="5400" b="1" dirty="0" smtClean="0">
                <a:latin typeface="Monotype Corsiva" pitchFamily="66" charset="0"/>
              </a:rPr>
              <a:t>ат     а</a:t>
            </a:r>
          </a:p>
          <a:p>
            <a:pPr marL="0" lvl="0" indent="0">
              <a:buNone/>
            </a:pPr>
            <a:r>
              <a:rPr lang="ru-RU" sz="5400" b="1" dirty="0">
                <a:latin typeface="Monotype Corsiva" pitchFamily="66" charset="0"/>
              </a:rPr>
              <a:t> </a:t>
            </a:r>
            <a:r>
              <a:rPr lang="ru-RU" sz="5400" b="1" dirty="0" smtClean="0">
                <a:latin typeface="Monotype Corsiva" pitchFamily="66" charset="0"/>
              </a:rPr>
              <a:t>         </a:t>
            </a:r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держа</a:t>
            </a:r>
            <a:r>
              <a:rPr lang="ru-RU" sz="6000" dirty="0" smtClean="0">
                <a:latin typeface="Monotype Corsiva" pitchFamily="66" charset="0"/>
              </a:rPr>
              <a:t>  </a:t>
            </a:r>
            <a:r>
              <a:rPr lang="ru-RU" sz="4000" dirty="0">
                <a:solidFill>
                  <a:prstClr val="black"/>
                </a:solidFill>
                <a:latin typeface="Monotype Corsiva" pitchFamily="66" charset="0"/>
              </a:rPr>
              <a:t>(деепричастие </a:t>
            </a:r>
            <a:r>
              <a:rPr lang="ru-RU" sz="4000" dirty="0" err="1">
                <a:solidFill>
                  <a:prstClr val="black"/>
                </a:solidFill>
                <a:latin typeface="Monotype Corsiva" pitchFamily="66" charset="0"/>
              </a:rPr>
              <a:t>несов.в</a:t>
            </a:r>
            <a:r>
              <a:rPr lang="ru-RU" sz="4000" dirty="0">
                <a:solidFill>
                  <a:prstClr val="black"/>
                </a:solidFill>
                <a:latin typeface="Monotype Corsiva" pitchFamily="66" charset="0"/>
              </a:rPr>
              <a:t>.)</a:t>
            </a:r>
          </a:p>
          <a:p>
            <a:pPr marL="0" indent="0">
              <a:buNone/>
            </a:pPr>
            <a:endParaRPr lang="ru-RU" sz="6000" dirty="0">
              <a:latin typeface="Monotype Corsiva" pitchFamily="66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699792" y="1256394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52020" y="1083026"/>
            <a:ext cx="792088" cy="672804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570909" y="1419428"/>
            <a:ext cx="0" cy="3240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563888" y="1758939"/>
            <a:ext cx="108012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4646607" y="1426786"/>
            <a:ext cx="0" cy="34876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Плюс 19"/>
          <p:cNvSpPr/>
          <p:nvPr/>
        </p:nvSpPr>
        <p:spPr>
          <a:xfrm>
            <a:off x="5544108" y="1102672"/>
            <a:ext cx="576064" cy="60079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6493551" y="1083026"/>
            <a:ext cx="273872" cy="19066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6767423" y="1083026"/>
            <a:ext cx="180841" cy="19066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Стрелка вправо 26"/>
          <p:cNvSpPr/>
          <p:nvPr/>
        </p:nvSpPr>
        <p:spPr>
          <a:xfrm>
            <a:off x="7057177" y="1273691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611560" y="2437430"/>
            <a:ext cx="144016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2951820" y="3586740"/>
            <a:ext cx="90010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1004" y="3506112"/>
            <a:ext cx="4508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636" y="3635889"/>
            <a:ext cx="896937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8622"/>
            <a:ext cx="1474787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689" y="3419097"/>
            <a:ext cx="8112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49" name="Прямая соединительная линия 2048"/>
          <p:cNvCxnSpPr/>
          <p:nvPr/>
        </p:nvCxnSpPr>
        <p:spPr>
          <a:xfrm>
            <a:off x="4040648" y="4116999"/>
            <a:ext cx="1296144" cy="292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55" name="Прямая соединительная линия 2054"/>
          <p:cNvCxnSpPr/>
          <p:nvPr/>
        </p:nvCxnSpPr>
        <p:spPr>
          <a:xfrm>
            <a:off x="4006726" y="3846232"/>
            <a:ext cx="0" cy="25955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59" name="Прямая соединительная линия 2058"/>
          <p:cNvCxnSpPr/>
          <p:nvPr/>
        </p:nvCxnSpPr>
        <p:spPr>
          <a:xfrm>
            <a:off x="5292080" y="3860849"/>
            <a:ext cx="0" cy="23032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62" name="Прямая соединительная линия 2061"/>
          <p:cNvCxnSpPr/>
          <p:nvPr/>
        </p:nvCxnSpPr>
        <p:spPr>
          <a:xfrm flipV="1">
            <a:off x="6709575" y="3359544"/>
            <a:ext cx="238689" cy="14656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65" name="Прямая соединительная линия 2064"/>
          <p:cNvCxnSpPr/>
          <p:nvPr/>
        </p:nvCxnSpPr>
        <p:spPr>
          <a:xfrm flipH="1" flipV="1">
            <a:off x="6948264" y="3359544"/>
            <a:ext cx="136373" cy="14656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960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620689"/>
            <a:ext cx="8229600" cy="55054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4000" b="1" dirty="0" smtClean="0">
                <a:latin typeface="Monotype Corsiva" pitchFamily="66" charset="0"/>
              </a:rPr>
              <a:t>	</a:t>
            </a:r>
            <a:r>
              <a:rPr lang="ru-RU" sz="4000" b="1" dirty="0" smtClean="0">
                <a:solidFill>
                  <a:schemeClr val="tx1"/>
                </a:solidFill>
                <a:latin typeface="Monotype Corsiva" pitchFamily="66" charset="0"/>
              </a:rPr>
              <a:t>От </a:t>
            </a:r>
            <a:r>
              <a:rPr lang="ru-RU" sz="4000" b="1" dirty="0">
                <a:solidFill>
                  <a:schemeClr val="tx1"/>
                </a:solidFill>
                <a:latin typeface="Monotype Corsiva" pitchFamily="66" charset="0"/>
              </a:rPr>
              <a:t>глагола </a:t>
            </a:r>
            <a:r>
              <a:rPr lang="ru-RU" sz="4000" b="1" dirty="0">
                <a:solidFill>
                  <a:srgbClr val="FF0000"/>
                </a:solidFill>
                <a:latin typeface="Monotype Corsiva" pitchFamily="66" charset="0"/>
              </a:rPr>
              <a:t>быть</a:t>
            </a:r>
            <a:r>
              <a:rPr lang="ru-RU" sz="4000" b="1" dirty="0">
                <a:solidFill>
                  <a:schemeClr val="tx1"/>
                </a:solidFill>
                <a:latin typeface="Monotype Corsiva" pitchFamily="66" charset="0"/>
              </a:rPr>
              <a:t> деепричастие несовершенного вида образуется с помощью суффикса -</a:t>
            </a:r>
            <a:r>
              <a:rPr lang="ru-RU" sz="4000" b="1" dirty="0">
                <a:solidFill>
                  <a:srgbClr val="FF0000"/>
                </a:solidFill>
                <a:latin typeface="Monotype Corsiva" pitchFamily="66" charset="0"/>
              </a:rPr>
              <a:t>учи</a:t>
            </a:r>
            <a:r>
              <a:rPr lang="ru-RU" sz="4000" b="1" dirty="0">
                <a:solidFill>
                  <a:schemeClr val="tx1"/>
                </a:solidFill>
                <a:latin typeface="Monotype Corsiva" pitchFamily="66" charset="0"/>
              </a:rPr>
              <a:t>: будут — будучи: </a:t>
            </a:r>
            <a:endParaRPr lang="ru-RU" sz="4000" b="1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sz="3800" dirty="0" smtClean="0">
                <a:solidFill>
                  <a:schemeClr val="tx1"/>
                </a:solidFill>
                <a:latin typeface="Monotype Corsiva" pitchFamily="66" charset="0"/>
              </a:rPr>
              <a:t>«</a:t>
            </a:r>
            <a:r>
              <a:rPr lang="ru-RU" sz="3800" dirty="0">
                <a:solidFill>
                  <a:schemeClr val="tx1"/>
                </a:solidFill>
                <a:latin typeface="Monotype Corsiva" pitchFamily="66" charset="0"/>
              </a:rPr>
              <a:t>Но знай читатель, эти строки, с отрадой лёжа на боку, сложил я, будучи в дороге, от службы как бы в отпуску». (А. Твардовский)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Monotype Corsiva" pitchFamily="66" charset="0"/>
              </a:rPr>
              <a:t>	Форма деепричастий несовершенного вида с суффиксом -учи(-</a:t>
            </a:r>
            <a:r>
              <a:rPr lang="ru-RU" sz="4000" b="1" dirty="0" err="1" smtClean="0">
                <a:solidFill>
                  <a:schemeClr val="tx1"/>
                </a:solidFill>
                <a:latin typeface="Monotype Corsiva" pitchFamily="66" charset="0"/>
              </a:rPr>
              <a:t>ючи</a:t>
            </a:r>
            <a:r>
              <a:rPr lang="ru-RU" sz="4000" b="1" dirty="0" smtClean="0">
                <a:solidFill>
                  <a:schemeClr val="tx1"/>
                </a:solidFill>
                <a:latin typeface="Monotype Corsiva" pitchFamily="66" charset="0"/>
              </a:rPr>
              <a:t>) сохранилась в народном языке: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идучи, играючи, </a:t>
            </a:r>
            <a:r>
              <a:rPr lang="ru-RU" sz="4000" b="1" dirty="0" err="1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глядючи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, </a:t>
            </a:r>
            <a:r>
              <a:rPr lang="ru-RU" sz="4000" b="1" dirty="0" err="1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жалеючи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, припеваючи, умеючи</a:t>
            </a:r>
            <a:r>
              <a:rPr lang="ru-RU" sz="4000" b="1" dirty="0" smtClean="0">
                <a:solidFill>
                  <a:schemeClr val="tx1"/>
                </a:solidFill>
                <a:latin typeface="Monotype Corsiva" pitchFamily="66" charset="0"/>
              </a:rPr>
              <a:t>: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  <a:latin typeface="Monotype Corsiva" pitchFamily="66" charset="0"/>
              </a:rPr>
              <a:t>А смотрели в калитку соседушки, </a:t>
            </a:r>
            <a:r>
              <a:rPr lang="ru-RU" sz="4000" dirty="0" err="1" smtClean="0">
                <a:solidFill>
                  <a:schemeClr val="tx1"/>
                </a:solidFill>
                <a:latin typeface="Monotype Corsiva" pitchFamily="66" charset="0"/>
              </a:rPr>
              <a:t>смеючись</a:t>
            </a:r>
            <a:r>
              <a:rPr lang="ru-RU" sz="4000" dirty="0" smtClean="0">
                <a:solidFill>
                  <a:schemeClr val="tx1"/>
                </a:solidFill>
                <a:latin typeface="Monotype Corsiva" pitchFamily="66" charset="0"/>
              </a:rPr>
              <a:t>, на нас пальцем показывали. (М. Лермонтов) </a:t>
            </a:r>
            <a:endParaRPr lang="ru-RU" sz="40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29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Monotype Corsiva" pitchFamily="66" charset="0"/>
              </a:rPr>
              <a:t>	</a:t>
            </a:r>
            <a:r>
              <a:rPr lang="ru-RU" sz="4100" b="1" dirty="0" smtClean="0">
                <a:solidFill>
                  <a:schemeClr val="tx1"/>
                </a:solidFill>
                <a:latin typeface="Monotype Corsiva" pitchFamily="66" charset="0"/>
              </a:rPr>
              <a:t>Спишите, обозначьте суффикс, с помощью которого образованы деепричастия несовершенного вида. Подчеркните деепричастия как члены предложения.</a:t>
            </a:r>
          </a:p>
          <a:p>
            <a:pPr marL="0" indent="0">
              <a:buNone/>
            </a:pPr>
            <a:r>
              <a:rPr lang="ru-RU" sz="4100" b="1" dirty="0" smtClean="0">
                <a:solidFill>
                  <a:srgbClr val="00B0F0"/>
                </a:solidFill>
                <a:latin typeface="Monotype Corsiva" pitchFamily="66" charset="0"/>
              </a:rPr>
              <a:t>1) Кошка бегала по кровле, (не)</a:t>
            </a:r>
            <a:r>
              <a:rPr lang="ru-RU" sz="4100" b="1" dirty="0" err="1" smtClean="0">
                <a:solidFill>
                  <a:srgbClr val="00B0F0"/>
                </a:solidFill>
                <a:latin typeface="Monotype Corsiva" pitchFamily="66" charset="0"/>
              </a:rPr>
              <a:t>доумевая</a:t>
            </a:r>
            <a:r>
              <a:rPr lang="ru-RU" sz="4100" b="1" dirty="0" smtClean="0">
                <a:solidFill>
                  <a:srgbClr val="00B0F0"/>
                </a:solidFill>
                <a:latin typeface="Monotype Corsiva" pitchFamily="66" charset="0"/>
              </a:rPr>
              <a:t>, куда спрыгнуть. </a:t>
            </a:r>
          </a:p>
          <a:p>
            <a:pPr marL="0" indent="0">
              <a:buNone/>
            </a:pPr>
            <a:r>
              <a:rPr lang="ru-RU" sz="4100" b="1" dirty="0" smtClean="0">
                <a:solidFill>
                  <a:srgbClr val="00B050"/>
                </a:solidFill>
                <a:latin typeface="Monotype Corsiva" pitchFamily="66" charset="0"/>
              </a:rPr>
              <a:t>2) Мальчишки </a:t>
            </a:r>
            <a:r>
              <a:rPr lang="ru-RU" sz="4100" b="1" dirty="0" err="1" smtClean="0">
                <a:solidFill>
                  <a:srgbClr val="00B050"/>
                </a:solidFill>
                <a:latin typeface="Monotype Corsiva" pitchFamily="66" charset="0"/>
              </a:rPr>
              <a:t>пом</a:t>
            </a:r>
            <a:r>
              <a:rPr lang="ru-RU" sz="4100" b="1" dirty="0" smtClean="0">
                <a:solidFill>
                  <a:srgbClr val="00B050"/>
                </a:solidFill>
                <a:latin typeface="Monotype Corsiva" pitchFamily="66" charset="0"/>
              </a:rPr>
              <a:t>..</a:t>
            </a:r>
            <a:r>
              <a:rPr lang="ru-RU" sz="4100" b="1" dirty="0" err="1" smtClean="0">
                <a:solidFill>
                  <a:srgbClr val="00B050"/>
                </a:solidFill>
                <a:latin typeface="Monotype Corsiva" pitchFamily="66" charset="0"/>
              </a:rPr>
              <a:t>рали</a:t>
            </a:r>
            <a:r>
              <a:rPr lang="ru-RU" sz="4100" b="1" dirty="0" smtClean="0">
                <a:solidFill>
                  <a:srgbClr val="00B050"/>
                </a:solidFill>
                <a:latin typeface="Monotype Corsiva" pitchFamily="66" charset="0"/>
              </a:rPr>
              <a:t> со смеху, смотря на её отчаяние. </a:t>
            </a:r>
          </a:p>
          <a:p>
            <a:pPr marL="0" indent="0">
              <a:buNone/>
            </a:pPr>
            <a:r>
              <a:rPr lang="ru-RU" sz="4100" b="1" dirty="0" smtClean="0">
                <a:solidFill>
                  <a:srgbClr val="00B0F0"/>
                </a:solidFill>
                <a:latin typeface="Monotype Corsiva" pitchFamily="66" charset="0"/>
              </a:rPr>
              <a:t>3) Долго плакала бедная девушка, воображая всё, что </a:t>
            </a:r>
            <a:r>
              <a:rPr lang="ru-RU" sz="4100" b="1" dirty="0" err="1" smtClean="0">
                <a:solidFill>
                  <a:srgbClr val="00B0F0"/>
                </a:solidFill>
                <a:latin typeface="Monotype Corsiva" pitchFamily="66" charset="0"/>
              </a:rPr>
              <a:t>ож</a:t>
            </a:r>
            <a:r>
              <a:rPr lang="ru-RU" sz="4100" b="1" dirty="0" smtClean="0">
                <a:solidFill>
                  <a:srgbClr val="00B0F0"/>
                </a:solidFill>
                <a:latin typeface="Monotype Corsiva" pitchFamily="66" charset="0"/>
              </a:rPr>
              <a:t>..дало её. </a:t>
            </a:r>
          </a:p>
          <a:p>
            <a:pPr marL="0" indent="0">
              <a:buNone/>
            </a:pPr>
            <a:r>
              <a:rPr lang="ru-RU" sz="4100" b="1" dirty="0" smtClean="0">
                <a:solidFill>
                  <a:srgbClr val="00B050"/>
                </a:solidFill>
                <a:latin typeface="Monotype Corsiva" pitchFamily="66" charset="0"/>
              </a:rPr>
              <a:t>4) Князь, не теряя </a:t>
            </a:r>
            <a:r>
              <a:rPr lang="ru-RU" sz="4100" b="1" dirty="0" err="1" smtClean="0">
                <a:solidFill>
                  <a:srgbClr val="00B050"/>
                </a:solidFill>
                <a:latin typeface="Monotype Corsiva" pitchFamily="66" charset="0"/>
              </a:rPr>
              <a:t>пр</a:t>
            </a:r>
            <a:r>
              <a:rPr lang="ru-RU" sz="4100" b="1" dirty="0" smtClean="0">
                <a:solidFill>
                  <a:srgbClr val="00B050"/>
                </a:solidFill>
                <a:latin typeface="Monotype Corsiva" pitchFamily="66" charset="0"/>
              </a:rPr>
              <a:t>..</a:t>
            </a:r>
            <a:r>
              <a:rPr lang="ru-RU" sz="4100" b="1" dirty="0" err="1" smtClean="0">
                <a:solidFill>
                  <a:srgbClr val="00B050"/>
                </a:solidFill>
                <a:latin typeface="Monotype Corsiva" pitchFamily="66" charset="0"/>
              </a:rPr>
              <a:t>сутствия</a:t>
            </a:r>
            <a:r>
              <a:rPr lang="ru-RU" sz="4100" b="1" dirty="0" smtClean="0">
                <a:solidFill>
                  <a:srgbClr val="00B050"/>
                </a:solidFill>
                <a:latin typeface="Monotype Corsiva" pitchFamily="66" charset="0"/>
              </a:rPr>
              <a:t> духа, вынул из бокового к..</a:t>
            </a:r>
            <a:r>
              <a:rPr lang="ru-RU" sz="4100" b="1" dirty="0" err="1" smtClean="0">
                <a:solidFill>
                  <a:srgbClr val="00B050"/>
                </a:solidFill>
                <a:latin typeface="Monotype Corsiva" pitchFamily="66" charset="0"/>
              </a:rPr>
              <a:t>рмана</a:t>
            </a:r>
            <a:r>
              <a:rPr lang="ru-RU" sz="4100" b="1" dirty="0" smtClean="0">
                <a:solidFill>
                  <a:srgbClr val="00B050"/>
                </a:solidFill>
                <a:latin typeface="Monotype Corsiva" pitchFamily="66" charset="0"/>
              </a:rPr>
              <a:t> дорожный пистолет и выстрелил в </a:t>
            </a:r>
            <a:r>
              <a:rPr lang="ru-RU" sz="4100" b="1" dirty="0" err="1" smtClean="0">
                <a:solidFill>
                  <a:srgbClr val="00B050"/>
                </a:solidFill>
                <a:latin typeface="Monotype Corsiva" pitchFamily="66" charset="0"/>
              </a:rPr>
              <a:t>маскирова</a:t>
            </a:r>
            <a:r>
              <a:rPr lang="ru-RU" sz="4100" b="1" dirty="0" smtClean="0">
                <a:solidFill>
                  <a:srgbClr val="00B050"/>
                </a:solidFill>
                <a:latin typeface="Monotype Corsiva" pitchFamily="66" charset="0"/>
              </a:rPr>
              <a:t>(</a:t>
            </a:r>
            <a:r>
              <a:rPr lang="ru-RU" sz="4100" b="1" dirty="0" err="1" smtClean="0">
                <a:solidFill>
                  <a:srgbClr val="00B050"/>
                </a:solidFill>
                <a:latin typeface="Monotype Corsiva" pitchFamily="66" charset="0"/>
              </a:rPr>
              <a:t>н,нн</a:t>
            </a:r>
            <a:r>
              <a:rPr lang="ru-RU" sz="4100" b="1" dirty="0" smtClean="0">
                <a:solidFill>
                  <a:srgbClr val="00B050"/>
                </a:solidFill>
                <a:latin typeface="Monotype Corsiva" pitchFamily="66" charset="0"/>
              </a:rPr>
              <a:t>)ого разбойника. </a:t>
            </a:r>
            <a:r>
              <a:rPr lang="ru-RU" sz="4100" b="1" dirty="0" smtClean="0">
                <a:solidFill>
                  <a:srgbClr val="00B0F0"/>
                </a:solidFill>
                <a:latin typeface="Monotype Corsiva" pitchFamily="66" charset="0"/>
              </a:rPr>
              <a:t>(А. С. Пушкин)</a:t>
            </a:r>
          </a:p>
        </p:txBody>
      </p:sp>
    </p:spTree>
    <p:extLst>
      <p:ext uri="{BB962C8B-B14F-4D97-AF65-F5344CB8AC3E}">
        <p14:creationId xmlns:p14="http://schemas.microsoft.com/office/powerpoint/2010/main" val="26784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7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B0F0"/>
                </a:solidFill>
                <a:latin typeface="Monotype Corsiva" pitchFamily="66" charset="0"/>
              </a:rPr>
              <a:t>1</a:t>
            </a:r>
            <a:r>
              <a:rPr lang="ru-RU" sz="3200" b="1" dirty="0" smtClean="0">
                <a:solidFill>
                  <a:schemeClr val="tx1"/>
                </a:solidFill>
                <a:latin typeface="Monotype Corsiva" pitchFamily="66" charset="0"/>
              </a:rPr>
              <a:t>) Кошка бегала по кровле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,/</a:t>
            </a:r>
            <a:r>
              <a:rPr lang="ru-RU" sz="3200" b="1" dirty="0" smtClean="0">
                <a:solidFill>
                  <a:schemeClr val="tx1"/>
                </a:solidFill>
                <a:latin typeface="Monotype Corsiva" pitchFamily="66" charset="0"/>
              </a:rPr>
              <a:t>недоумевая /, куда спрыгнуть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/.</a:t>
            </a:r>
            <a:r>
              <a:rPr lang="ru-RU" sz="3200" b="1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Monotype Corsiva" pitchFamily="66" charset="0"/>
              </a:rPr>
              <a:t>2) Мальчишки помирали со смеху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,/</a:t>
            </a:r>
            <a:r>
              <a:rPr lang="ru-RU" sz="3200" b="1" dirty="0" smtClean="0">
                <a:solidFill>
                  <a:schemeClr val="tx1"/>
                </a:solidFill>
                <a:latin typeface="Monotype Corsiva" pitchFamily="66" charset="0"/>
              </a:rPr>
              <a:t>смотря на её отчаяние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/.</a:t>
            </a:r>
            <a:r>
              <a:rPr lang="ru-RU" sz="3200" b="1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Monotype Corsiva" pitchFamily="66" charset="0"/>
              </a:rPr>
              <a:t>3) Долго плакала бедная девушка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 /</a:t>
            </a:r>
            <a:r>
              <a:rPr lang="ru-RU" sz="3200" b="1" dirty="0" smtClean="0">
                <a:solidFill>
                  <a:schemeClr val="tx1"/>
                </a:solidFill>
                <a:latin typeface="Monotype Corsiva" pitchFamily="66" charset="0"/>
              </a:rPr>
              <a:t>воображая всё, что ожидало её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/.</a:t>
            </a:r>
            <a:r>
              <a:rPr lang="ru-RU" sz="3200" b="1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Monotype Corsiva" pitchFamily="66" charset="0"/>
              </a:rPr>
              <a:t>4) Князь 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,/</a:t>
            </a:r>
            <a:r>
              <a:rPr lang="ru-RU" sz="3200" b="1" dirty="0" smtClean="0">
                <a:solidFill>
                  <a:schemeClr val="tx1"/>
                </a:solidFill>
                <a:latin typeface="Monotype Corsiva" pitchFamily="66" charset="0"/>
              </a:rPr>
              <a:t>не теряя присутствия духа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/, </a:t>
            </a:r>
            <a:r>
              <a:rPr lang="ru-RU" sz="3200" b="1" dirty="0" smtClean="0">
                <a:solidFill>
                  <a:schemeClr val="tx1"/>
                </a:solidFill>
                <a:latin typeface="Monotype Corsiva" pitchFamily="66" charset="0"/>
              </a:rPr>
              <a:t>вынул из бокового кармана дорожный пистолет и выстрелил в маскированного разбойника. (А. С. Пушкин)</a:t>
            </a:r>
          </a:p>
          <a:p>
            <a:pPr marL="0" indent="0">
              <a:buNone/>
            </a:pPr>
            <a:endParaRPr lang="ru-RU" sz="3200" dirty="0">
              <a:solidFill>
                <a:schemeClr val="tx1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971600" y="692696"/>
            <a:ext cx="100811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086429" y="708202"/>
            <a:ext cx="864096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103721" y="836712"/>
            <a:ext cx="864096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467105" y="769503"/>
            <a:ext cx="432048" cy="1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Блок-схема: узел 10"/>
          <p:cNvSpPr/>
          <p:nvPr/>
        </p:nvSpPr>
        <p:spPr>
          <a:xfrm>
            <a:off x="5076056" y="679648"/>
            <a:ext cx="144016" cy="144016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454" y="751656"/>
            <a:ext cx="5175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979" y="671230"/>
            <a:ext cx="26828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183" y="762545"/>
            <a:ext cx="5175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1800200" cy="100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766219" y="1873700"/>
            <a:ext cx="3029917" cy="107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21863"/>
            <a:ext cx="2885997" cy="120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420" y="1772816"/>
            <a:ext cx="5175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708" y="1791074"/>
            <a:ext cx="5175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778609"/>
            <a:ext cx="583817" cy="137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75" y="2276872"/>
            <a:ext cx="5175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596" y="2276872"/>
            <a:ext cx="5175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421" y="1692289"/>
            <a:ext cx="26828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6791" y="1692288"/>
            <a:ext cx="26828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653" y="2219936"/>
            <a:ext cx="26828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622" y="2219936"/>
            <a:ext cx="26828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306" y="2951886"/>
            <a:ext cx="1298370" cy="145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622" y="3036291"/>
            <a:ext cx="1298575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375" y="2922646"/>
            <a:ext cx="1298575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46" y="4079800"/>
            <a:ext cx="1298575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3" name="Picture 2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489" y="4158752"/>
            <a:ext cx="1193178" cy="134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4" name="Picture 2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771" y="4075386"/>
            <a:ext cx="1090613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5" name="Picture 2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14" y="4655615"/>
            <a:ext cx="180498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6" name="Picture 2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704" y="4558778"/>
            <a:ext cx="180498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7" name="Picture 2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657" y="3011212"/>
            <a:ext cx="5175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8" name="Picture 2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155" y="3036291"/>
            <a:ext cx="5175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9" name="Picture 2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638" y="3039117"/>
            <a:ext cx="5175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0" name="Picture 2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28" y="3499817"/>
            <a:ext cx="5175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1" name="Picture 2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453816"/>
            <a:ext cx="5175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2" name="Picture 3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381" y="3456020"/>
            <a:ext cx="5175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3" name="Picture 3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266" y="2941361"/>
            <a:ext cx="26828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4" name="Picture 3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579" y="2978347"/>
            <a:ext cx="26828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5" name="Picture 3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309" y="3420474"/>
            <a:ext cx="26828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6" name="Picture 3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474" y="3453816"/>
            <a:ext cx="26828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7" name="Picture 3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238" y="4163557"/>
            <a:ext cx="26828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8" name="Picture 3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338" y="4150473"/>
            <a:ext cx="26828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9" name="Picture 3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105" y="4150472"/>
            <a:ext cx="26828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10" name="Picture 3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950" y="4122146"/>
            <a:ext cx="26828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11" name="Picture 3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409" y="4075386"/>
            <a:ext cx="26828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12" name="Picture 4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4229968"/>
            <a:ext cx="5175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13" name="Picture 4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571" y="4233406"/>
            <a:ext cx="5175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14" name="Picture 4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270" y="4233406"/>
            <a:ext cx="5175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15" name="Picture 4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987" y="4237524"/>
            <a:ext cx="5175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16" name="Picture 4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884" y="4220322"/>
            <a:ext cx="5175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834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132</TotalTime>
  <Words>297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Главная</vt:lpstr>
      <vt:lpstr>Воздушный поток</vt:lpstr>
      <vt:lpstr>1_Воздушный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</cp:revision>
  <dcterms:created xsi:type="dcterms:W3CDTF">2012-12-01T18:57:36Z</dcterms:created>
  <dcterms:modified xsi:type="dcterms:W3CDTF">2012-12-01T21:10:14Z</dcterms:modified>
</cp:coreProperties>
</file>