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4" r:id="rId2"/>
    <p:sldId id="285" r:id="rId3"/>
    <p:sldId id="265" r:id="rId4"/>
    <p:sldId id="257" r:id="rId5"/>
    <p:sldId id="289" r:id="rId6"/>
    <p:sldId id="276" r:id="rId7"/>
    <p:sldId id="277" r:id="rId8"/>
    <p:sldId id="268" r:id="rId9"/>
    <p:sldId id="260" r:id="rId10"/>
    <p:sldId id="286" r:id="rId11"/>
    <p:sldId id="280" r:id="rId12"/>
    <p:sldId id="283" r:id="rId13"/>
    <p:sldId id="261" r:id="rId14"/>
    <p:sldId id="267" r:id="rId15"/>
    <p:sldId id="273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>
        <p:scale>
          <a:sx n="100" d="100"/>
          <a:sy n="100" d="100"/>
        </p:scale>
        <p:origin x="-48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10AFE-0497-4D81-B3BC-3D02958F807D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0D4F-BD64-403A-A8F4-8953CDF0A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39470-631F-4D5B-9846-31AF042D462E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02B8-2BAA-44A7-B3FE-2F6B6DDEA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D3775A-CF9F-484B-BEA9-090385155F3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32143B-AAEE-4BD4-8B50-571BB19E32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ы для презентаци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6" y="0"/>
            <a:ext cx="9222874" cy="6917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FF0000"/>
                </a:solidFill>
              </a:rPr>
              <a:t>ПАМЯТНИК ИСТОРИИ ХУННУ –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ГУННСКОЕ ГОРОДИЩЕ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Исторические памятники родного края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357298"/>
            <a:ext cx="24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«Мой край, моё село»</a:t>
            </a:r>
            <a:endParaRPr lang="ru-RU" dirty="0"/>
          </a:p>
        </p:txBody>
      </p:sp>
      <p:pic>
        <p:nvPicPr>
          <p:cNvPr id="7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8586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pedsovet.su/_ld/224/2746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7" y="0"/>
            <a:ext cx="9382127" cy="70365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928671"/>
            <a:ext cx="68580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С 2006 года наша школа совместно с БНЦ, Международным Гуннским фондом, Республиканским центром краеведения и туризма  начала работу  по подготовке к первому Международному фестивалю Гуннской культуры, которая прошла в два этапа: первый этап – первая городская НПК. Место  проведения: г. Улан-Удэ, школа №35.</a:t>
            </a:r>
          </a:p>
          <a:p>
            <a:pPr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Второй этап – международные Гуннские   </a:t>
            </a:r>
          </a:p>
          <a:p>
            <a:pPr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игры.  Место проведения: </a:t>
            </a:r>
            <a:r>
              <a:rPr lang="ru-RU" sz="2400" b="1" dirty="0" err="1" smtClean="0">
                <a:solidFill>
                  <a:srgbClr val="002060"/>
                </a:solidFill>
              </a:rPr>
              <a:t>Иволгинский</a:t>
            </a:r>
            <a:r>
              <a:rPr lang="ru-RU" sz="2400" b="1" dirty="0" smtClean="0">
                <a:solidFill>
                  <a:srgbClr val="002060"/>
                </a:solidFill>
              </a:rPr>
              <a:t>            </a:t>
            </a:r>
          </a:p>
          <a:p>
            <a:pPr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район, с. Сужа.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584043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sz="2800" b="1" dirty="0" smtClean="0">
                <a:solidFill>
                  <a:srgbClr val="002060"/>
                </a:solidFill>
              </a:rPr>
              <a:t>Учащиеся нашей школы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приняли активное участие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конференции, где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представленные  доклады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были высоко отмечены.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 международные Гуннские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игры были приглашены гости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из Венгрии, Италии, Франции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Жаргал\Рабочий стол\А\Фото02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14884"/>
            <a:ext cx="800830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Жаргал\Рабочий стол\А\Фото02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714356"/>
            <a:ext cx="28479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Жаргал\Рабочий стол\А\Фото02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51" t="4104" r="1464" b="5927"/>
          <a:stretch>
            <a:fillRect/>
          </a:stretch>
        </p:blipFill>
        <p:spPr bwMode="auto">
          <a:xfrm>
            <a:off x="5643570" y="1857364"/>
            <a:ext cx="3344885" cy="231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Documents and Settings\Жаргал\Рабочий стол\А\Фото0217.jpg"/>
          <p:cNvPicPr/>
          <p:nvPr/>
        </p:nvPicPr>
        <p:blipFill>
          <a:blip r:embed="rId3"/>
          <a:srcRect l="1283" t="4060" r="1390" b="7479"/>
          <a:stretch>
            <a:fillRect/>
          </a:stretch>
        </p:blipFill>
        <p:spPr bwMode="auto">
          <a:xfrm>
            <a:off x="0" y="2285992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85728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На базе </a:t>
            </a:r>
            <a:r>
              <a:rPr lang="ru-RU" sz="2400" b="1" dirty="0" err="1" smtClean="0">
                <a:solidFill>
                  <a:srgbClr val="002060"/>
                </a:solidFill>
              </a:rPr>
              <a:t>Сужинской</a:t>
            </a:r>
            <a:r>
              <a:rPr lang="ru-RU" sz="2400" b="1" dirty="0" smtClean="0">
                <a:solidFill>
                  <a:srgbClr val="002060"/>
                </a:solidFill>
              </a:rPr>
              <a:t> средней школы был создан палаточный археологический лагерь «</a:t>
            </a:r>
            <a:r>
              <a:rPr lang="ru-RU" sz="2400" b="1" dirty="0" err="1" smtClean="0">
                <a:solidFill>
                  <a:srgbClr val="002060"/>
                </a:solidFill>
              </a:rPr>
              <a:t>Трипод</a:t>
            </a:r>
            <a:r>
              <a:rPr lang="ru-RU" sz="2400" b="1" dirty="0" smtClean="0">
                <a:solidFill>
                  <a:srgbClr val="002060"/>
                </a:solidFill>
              </a:rPr>
              <a:t>» с целью организации некоторых видов раскопок и изучения учащимися истории, природы родного края на территории </a:t>
            </a:r>
            <a:r>
              <a:rPr lang="ru-RU" sz="2400" b="1" dirty="0" err="1" smtClean="0">
                <a:solidFill>
                  <a:srgbClr val="002060"/>
                </a:solidFill>
              </a:rPr>
              <a:t>Иволгинской</a:t>
            </a:r>
            <a:r>
              <a:rPr lang="ru-RU" sz="2400" b="1" dirty="0" smtClean="0">
                <a:solidFill>
                  <a:srgbClr val="002060"/>
                </a:solidFill>
              </a:rPr>
              <a:t> оленьей сопки. </a:t>
            </a:r>
            <a:endParaRPr lang="ru-RU" sz="2400" dirty="0"/>
          </a:p>
        </p:txBody>
      </p:sp>
      <p:pic>
        <p:nvPicPr>
          <p:cNvPr id="13" name="Picture 2" descr="H:\Documents and Settings\админ\Рабочий стол\гуннский фестифаль-2009\гуннский фестифаль-2009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818"/>
            <a:ext cx="342902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БОО\DSC009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2768150"/>
            <a:ext cx="5643602" cy="4089850"/>
          </a:xfrm>
          <a:prstGeom prst="rect">
            <a:avLst/>
          </a:prstGeom>
          <a:noFill/>
        </p:spPr>
      </p:pic>
      <p:pic>
        <p:nvPicPr>
          <p:cNvPr id="1026" name="Picture 2" descr="C:\Documents and Settings\Жаргал\Рабочий стол\А\Фото0221.jpg"/>
          <p:cNvPicPr>
            <a:picLocks noChangeAspect="1" noChangeArrowheads="1"/>
          </p:cNvPicPr>
          <p:nvPr/>
        </p:nvPicPr>
        <p:blipFill>
          <a:blip r:embed="rId3"/>
          <a:srcRect t="13672" r="4297" b="11328"/>
          <a:stretch>
            <a:fillRect/>
          </a:stretch>
        </p:blipFill>
        <p:spPr bwMode="auto">
          <a:xfrm>
            <a:off x="4857752" y="0"/>
            <a:ext cx="4143372" cy="2435297"/>
          </a:xfrm>
          <a:prstGeom prst="rect">
            <a:avLst/>
          </a:prstGeom>
          <a:noFill/>
        </p:spPr>
      </p:pic>
      <p:pic>
        <p:nvPicPr>
          <p:cNvPr id="6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IMAG13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2844" y="1000108"/>
            <a:ext cx="4286280" cy="30003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7752" y="2357430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Олег </a:t>
            </a:r>
            <a:r>
              <a:rPr lang="ru-RU" dirty="0" err="1" smtClean="0">
                <a:solidFill>
                  <a:srgbClr val="002060"/>
                </a:solidFill>
              </a:rPr>
              <a:t>Булутов</a:t>
            </a:r>
            <a:r>
              <a:rPr lang="ru-RU" dirty="0" smtClean="0">
                <a:solidFill>
                  <a:srgbClr val="002060"/>
                </a:solidFill>
              </a:rPr>
              <a:t>, председатель совета учредителей Гуннского международного фонда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071942"/>
            <a:ext cx="2786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</a:rPr>
              <a:t>На Гуннском фестивале.</a:t>
            </a:r>
          </a:p>
          <a:p>
            <a:pPr lvl="0" algn="ctr"/>
            <a:r>
              <a:rPr lang="ru-RU" sz="2000" dirty="0" smtClean="0">
                <a:solidFill>
                  <a:srgbClr val="002060"/>
                </a:solidFill>
              </a:rPr>
              <a:t> Собаки ХОТОШО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edsovet.su/_ld/224/2746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57" cy="68937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714356"/>
            <a:ext cx="7358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Для каждого большая Родина начинается с малой. От любви к понятному и близкому, реально осязаемому и дорогому с рождения  приходит любовь к Отечеству, зарождается очень значимое во все времена чувство патриотизма. Оно становится глубже, когда мы больше узнаем об истории своей малой родины, о знаменитых земляках, когда знакомимся с традициями и памятниками родной земли.</a:t>
            </a:r>
            <a:endParaRPr lang="ru-RU" sz="2800" i="1" dirty="0"/>
          </a:p>
        </p:txBody>
      </p:sp>
      <p:pic>
        <p:nvPicPr>
          <p:cNvPr id="8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1495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8" name="Picture 4" descr="http://pedsovet.su/_ld/224/274601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714356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728" y="857232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Список использованной литературы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071538" y="1428736"/>
            <a:ext cx="7000924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Давыдова А.В.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Иволгинский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комплекс (городище и могильник) – памятник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хунну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Забайкалье. Издательство Ленинградского университета, 1985г.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Историко-культурный атлас Бурятии. – М.- 2001.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Использованы материалы  из школьного архива: воспоминания старожилов,      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фотографии.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pedsovet.su/_ld/224/2746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1" y="0"/>
            <a:ext cx="9120219" cy="6857999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1571612"/>
            <a:ext cx="7643866" cy="175736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Авторы презентации: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Елаева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Туяна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Сергеевна, библиотекарь МОУ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Сужинская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СОШ;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Ранжурова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Лариса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Дашидоржиевна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учитель русского языка и литературы МОУ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Сужинская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714356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pedsovet.su/_ld/224/2746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214422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«Одна у нас земля: просторная обильная,  богатством природы одарённая,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всё своё тепло и все сокровища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отдаёт она доброму и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рачительному человеку.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Каждому место на ней найдётся,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всем она домом родным станет,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если сумеем сохранить её единой и сильной, научимся беречь и приумножать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её славную историю».</a:t>
            </a:r>
          </a:p>
          <a:p>
            <a:pPr algn="r"/>
            <a:endParaRPr lang="ru-RU" sz="2400" i="1" dirty="0" smtClean="0"/>
          </a:p>
          <a:p>
            <a:pPr algn="ctr"/>
            <a:r>
              <a:rPr lang="en-US" sz="2400" i="1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Из древнерусской летописи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7148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434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dirty="0"/>
          </a:p>
          <a:p>
            <a:pPr marL="85725" indent="457200" algn="just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Иволгинская</a:t>
            </a:r>
            <a:r>
              <a:rPr lang="ru-RU" b="1" dirty="0" smtClean="0">
                <a:solidFill>
                  <a:srgbClr val="002060"/>
                </a:solidFill>
              </a:rPr>
              <a:t> долина является благодатной во всех отношениях. На просторах нашей долины много веков народы, живущие здесь, занимаются скотоводством, земледелием, ремёслами. Она является перекрёстком для всех племён и народов, имеющих отношение к Бурятии. Именно здесь был основан северный пост гуннов – кочевников, которые создали впервые государственное объединение и распространились даже до Восточной Европы.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2153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72386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ГУННСКОЕ ГОРОДИЩЕ </a:t>
            </a:r>
            <a:endParaRPr lang="ru-RU" dirty="0"/>
          </a:p>
        </p:txBody>
      </p:sp>
      <p:pic>
        <p:nvPicPr>
          <p:cNvPr id="1026" name="Picture 2" descr="F:\ОБОО\DSC009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558087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785795"/>
            <a:ext cx="32861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sz="1600" b="1" dirty="0" err="1" smtClean="0">
                <a:solidFill>
                  <a:srgbClr val="002060"/>
                </a:solidFill>
              </a:rPr>
              <a:t>Иволгинское</a:t>
            </a:r>
            <a:r>
              <a:rPr lang="ru-RU" sz="1600" b="1" dirty="0" smtClean="0">
                <a:solidFill>
                  <a:srgbClr val="002060"/>
                </a:solidFill>
              </a:rPr>
              <a:t> городище,  одно из первых осёдлых поселений </a:t>
            </a:r>
            <a:r>
              <a:rPr lang="ru-RU" sz="1600" b="1" dirty="0" err="1" smtClean="0">
                <a:solidFill>
                  <a:srgbClr val="002060"/>
                </a:solidFill>
              </a:rPr>
              <a:t>хунну</a:t>
            </a:r>
            <a:r>
              <a:rPr lang="ru-RU" sz="1600" b="1" dirty="0" smtClean="0">
                <a:solidFill>
                  <a:srgbClr val="002060"/>
                </a:solidFill>
              </a:rPr>
              <a:t>, расположено в 16 км к юго-западу от г.Улан-Удэ над левой надпойменной  террасой старицы р. Селенги.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   Район городища представляет собой узкую, вытянутую с севера на юг котловину шириной 5-7 км, замкнутую на западе  цепью сопок, на востоке ограниченную низкой поймой шириной в 1,5 – 2 км, переходящей в современное русло р. Селенги.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edsovet.su/_ld/224/2746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643050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</a:rPr>
              <a:t>Археологические исследования </a:t>
            </a:r>
            <a:r>
              <a:rPr lang="ru-RU" sz="2000" b="1" dirty="0" err="1" smtClean="0">
                <a:solidFill>
                  <a:srgbClr val="002060"/>
                </a:solidFill>
              </a:rPr>
              <a:t>Иволгинского</a:t>
            </a:r>
            <a:r>
              <a:rPr lang="ru-RU" sz="2000" b="1" dirty="0" smtClean="0">
                <a:solidFill>
                  <a:srgbClr val="002060"/>
                </a:solidFill>
              </a:rPr>
              <a:t> городища были начаты в 1927 году В.В.Поповым, </a:t>
            </a:r>
            <a:r>
              <a:rPr lang="ru-RU" sz="2000" b="1" dirty="0" err="1" smtClean="0">
                <a:solidFill>
                  <a:srgbClr val="002060"/>
                </a:solidFill>
              </a:rPr>
              <a:t>В.П.Дуненко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</a:rPr>
              <a:t>А.Ф.Кобылкиным</a:t>
            </a:r>
            <a:r>
              <a:rPr lang="ru-RU" sz="2000" b="1" dirty="0" smtClean="0">
                <a:solidFill>
                  <a:srgbClr val="002060"/>
                </a:solidFill>
              </a:rPr>
              <a:t>. По инициативе А.П.Окладникова  в 1949 году были предприняты новые большие раскопки под руководством В.П.Шилова, в результате которых были выявлены остатки железоплавильной мастерской, 22 жилищ.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В 1955 году после многолетнего перерыва были возобновлены раскопки под руководством  археолога А.В.Давыдовой.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00010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История археологических раскопок</a:t>
            </a:r>
            <a:endParaRPr lang="ru-RU" sz="2800" dirty="0"/>
          </a:p>
        </p:txBody>
      </p:sp>
      <p:pic>
        <p:nvPicPr>
          <p:cNvPr id="9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воспоминаний старожилов села: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43956" cy="5357850"/>
          </a:xfrm>
        </p:spPr>
        <p:txBody>
          <a:bodyPr>
            <a:normAutofit fontScale="62500" lnSpcReduction="20000"/>
          </a:bodyPr>
          <a:lstStyle/>
          <a:p>
            <a:pPr marL="0" indent="180975" algn="just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Иванов Трофим Степанович, ветеран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      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войны и труда: </a:t>
            </a:r>
            <a:r>
              <a:rPr lang="ru-RU" sz="3400" dirty="0" smtClean="0">
                <a:solidFill>
                  <a:srgbClr val="C00000"/>
                </a:solidFill>
              </a:rPr>
              <a:t>«В двухместных </a:t>
            </a:r>
            <a:r>
              <a:rPr lang="en-US" sz="3400" dirty="0" smtClean="0">
                <a:solidFill>
                  <a:srgbClr val="C00000"/>
                </a:solidFill>
              </a:rPr>
              <a:t>  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3400" dirty="0" smtClean="0">
                <a:solidFill>
                  <a:srgbClr val="C00000"/>
                </a:solidFill>
              </a:rPr>
              <a:t>палатках жили 6 членов экспедиции, 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0" indent="180975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3400" dirty="0" smtClean="0">
                <a:solidFill>
                  <a:srgbClr val="C00000"/>
                </a:solidFill>
              </a:rPr>
              <a:t>среди них была женщина-</a:t>
            </a:r>
            <a:r>
              <a:rPr lang="en-US" sz="3400" dirty="0" smtClean="0">
                <a:solidFill>
                  <a:srgbClr val="C00000"/>
                </a:solidFill>
              </a:rPr>
              <a:t> </a:t>
            </a:r>
            <a:r>
              <a:rPr lang="ru-RU" sz="3400" dirty="0" smtClean="0">
                <a:solidFill>
                  <a:srgbClr val="C00000"/>
                </a:solidFill>
              </a:rPr>
              <a:t>руководитель,</a:t>
            </a:r>
            <a:r>
              <a:rPr lang="en-US" sz="3400" dirty="0" smtClean="0">
                <a:solidFill>
                  <a:srgbClr val="C00000"/>
                </a:solidFill>
              </a:rPr>
              <a:t>                        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3400" dirty="0" smtClean="0">
                <a:solidFill>
                  <a:srgbClr val="C00000"/>
                </a:solidFill>
              </a:rPr>
              <a:t>студенты, художник. При раскопках  </a:t>
            </a:r>
            <a:r>
              <a:rPr lang="en-US" sz="3400" dirty="0" smtClean="0">
                <a:solidFill>
                  <a:srgbClr val="C00000"/>
                </a:solidFill>
              </a:rPr>
              <a:t>            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3400" dirty="0" smtClean="0">
                <a:solidFill>
                  <a:srgbClr val="C00000"/>
                </a:solidFill>
              </a:rPr>
              <a:t>копали дерн, примерно на штык, очень 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0" indent="180975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sz="3400" dirty="0" smtClean="0">
                <a:solidFill>
                  <a:srgbClr val="C00000"/>
                </a:solidFill>
              </a:rPr>
              <a:t>осторожно исследовали грунт, затем к работе приступал художник, копировавший находки в альбом. В течение одного сезона были обнаружены 3 скелета: мужской, женский и детский, глиняные горшки, стаканы, иголки для шитья из костей крупных рыб, чётки, украшения. В 1957 году нашли очень ценную находку – каменную плиту размером 80*100см. с гладкой поверхностью. Археологи предположили, что это была надгробная плита».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G:\Иванов Т.С.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8596" y="928670"/>
            <a:ext cx="2286016" cy="267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429684" cy="5929354"/>
          </a:xfrm>
        </p:spPr>
        <p:txBody>
          <a:bodyPr>
            <a:normAutofit fontScale="77500" lnSpcReduction="20000"/>
          </a:bodyPr>
          <a:lstStyle/>
          <a:p>
            <a:pPr marL="0" indent="180975" algn="just">
              <a:lnSpc>
                <a:spcPct val="120000"/>
              </a:lnSpc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Из воспоминаний </a:t>
            </a:r>
            <a:r>
              <a:rPr lang="ru-RU" dirty="0" err="1" smtClean="0">
                <a:solidFill>
                  <a:srgbClr val="C00000"/>
                </a:solidFill>
              </a:rPr>
              <a:t>Устьянцевой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Варвары Федоровны, работавшей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в 60-е годы на местной ферме: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«Археологи часто брали у меня               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молоко, вели раскопки могилы </a:t>
            </a:r>
          </a:p>
          <a:p>
            <a:pPr marL="0" indent="180975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женщины и жилища. Жилище было построено из брёвен, небольшое, с хорошо сохранившимися углами. Внутри него располагался каменный очаг, с трубой вдоль всего жилища, как бы обогревая его. Женщина была небольшого роста, без головы, вероятно, была похоронена наездница и могила когда-то ограблена. Над каждой могилой находились камни-валуны. Также мы видели находки: заржавевшую стрелу, бляшки, украшения».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:\Documents and Settings\админ\Рабочий стол\3 часть 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2500330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2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й край\img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14620"/>
            <a:ext cx="1785950" cy="1571636"/>
          </a:xfrm>
          <a:prstGeom prst="rect">
            <a:avLst/>
          </a:prstGeom>
          <a:noFill/>
        </p:spPr>
      </p:pic>
      <p:pic>
        <p:nvPicPr>
          <p:cNvPr id="5" name="Picture 2" descr="C:\Мой край\img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66"/>
            <a:ext cx="2000232" cy="1214446"/>
          </a:xfrm>
          <a:prstGeom prst="rect">
            <a:avLst/>
          </a:prstGeom>
          <a:noFill/>
        </p:spPr>
      </p:pic>
      <p:pic>
        <p:nvPicPr>
          <p:cNvPr id="6" name="Picture 2" descr="C:\Мой край\img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85992"/>
            <a:ext cx="2000264" cy="1357346"/>
          </a:xfrm>
          <a:prstGeom prst="rect">
            <a:avLst/>
          </a:prstGeom>
          <a:noFill/>
        </p:spPr>
      </p:pic>
      <p:pic>
        <p:nvPicPr>
          <p:cNvPr id="7" name="Picture 2" descr="C:\Мой край\img2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1795474" cy="1428760"/>
          </a:xfrm>
          <a:prstGeom prst="rect">
            <a:avLst/>
          </a:prstGeom>
          <a:noFill/>
        </p:spPr>
      </p:pic>
      <p:pic>
        <p:nvPicPr>
          <p:cNvPr id="8" name="Picture 2" descr="C:\Мой край\img2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14422"/>
            <a:ext cx="1909778" cy="1695464"/>
          </a:xfrm>
          <a:prstGeom prst="rect">
            <a:avLst/>
          </a:prstGeom>
          <a:noFill/>
        </p:spPr>
      </p:pic>
      <p:pic>
        <p:nvPicPr>
          <p:cNvPr id="9" name="Picture 2" descr="C:\Мой край\img2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285992"/>
            <a:ext cx="1714512" cy="1785926"/>
          </a:xfrm>
          <a:prstGeom prst="rect">
            <a:avLst/>
          </a:prstGeom>
          <a:noFill/>
        </p:spPr>
      </p:pic>
      <p:pic>
        <p:nvPicPr>
          <p:cNvPr id="13" name="Picture 2" descr="C:\Мой край\img2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857760"/>
            <a:ext cx="2000232" cy="1397506"/>
          </a:xfrm>
          <a:prstGeom prst="rect">
            <a:avLst/>
          </a:prstGeom>
          <a:noFill/>
        </p:spPr>
      </p:pic>
      <p:pic>
        <p:nvPicPr>
          <p:cNvPr id="14" name="Picture 2" descr="C:\Мой край\img2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786322"/>
            <a:ext cx="2052654" cy="1702330"/>
          </a:xfrm>
          <a:prstGeom prst="rect">
            <a:avLst/>
          </a:prstGeom>
          <a:noFill/>
        </p:spPr>
      </p:pic>
      <p:pic>
        <p:nvPicPr>
          <p:cNvPr id="15" name="Picture 2" descr="C:\Мой край\img2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643446"/>
            <a:ext cx="1428760" cy="1428760"/>
          </a:xfrm>
          <a:prstGeom prst="rect">
            <a:avLst/>
          </a:prstGeom>
          <a:noFill/>
        </p:spPr>
      </p:pic>
      <p:pic>
        <p:nvPicPr>
          <p:cNvPr id="18" name="Picture 2" descr="C:\Мой край\img2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2" y="4357694"/>
            <a:ext cx="2571768" cy="1571636"/>
          </a:xfrm>
          <a:prstGeom prst="rect">
            <a:avLst/>
          </a:prstGeom>
          <a:noFill/>
        </p:spPr>
      </p:pic>
      <p:pic>
        <p:nvPicPr>
          <p:cNvPr id="16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785818" cy="7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2214546" y="142853"/>
            <a:ext cx="4276724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Богатый археологический материал  находятся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в музеях Улан-Удэ 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Санкт-Петербурга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8348690" cy="838200"/>
          </a:xfrm>
        </p:spPr>
        <p:txBody>
          <a:bodyPr>
            <a:noAutofit/>
          </a:bodyPr>
          <a:lstStyle/>
          <a:p>
            <a:pPr indent="361950" algn="just"/>
            <a:r>
              <a:rPr lang="ru-RU" sz="2800" b="1" dirty="0" smtClean="0">
                <a:solidFill>
                  <a:srgbClr val="002060"/>
                </a:solidFill>
              </a:rPr>
              <a:t>Сейчас поверхность городища задернована, сохранились разрезы валов, западины от жилищ и хозяйственных ям.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:\ОБОО\DSC009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145" y="1645808"/>
            <a:ext cx="4399418" cy="456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ОБОО\DSC00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197245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Жаргал\Рабочий стол\А\Фото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4348" cy="64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</TotalTime>
  <Words>808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ГУННСКОЕ ГОРОДИЩЕ </vt:lpstr>
      <vt:lpstr>Слайд 5</vt:lpstr>
      <vt:lpstr>Из воспоминаний старожилов села: </vt:lpstr>
      <vt:lpstr>Слайд 7</vt:lpstr>
      <vt:lpstr>Слайд 8</vt:lpstr>
      <vt:lpstr>Сейчас поверхность городища задернована, сохранились разрезы валов, западины от жилищ и хозяйственных ям.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Норжима Баирова</dc:creator>
  <cp:lastModifiedBy>dans72@hotmail.com</cp:lastModifiedBy>
  <cp:revision>64</cp:revision>
  <dcterms:created xsi:type="dcterms:W3CDTF">2013-04-26T08:25:26Z</dcterms:created>
  <dcterms:modified xsi:type="dcterms:W3CDTF">2015-03-13T17:18:45Z</dcterms:modified>
</cp:coreProperties>
</file>