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sldIdLst>
    <p:sldId id="258" r:id="rId3"/>
    <p:sldId id="266" r:id="rId4"/>
    <p:sldId id="259" r:id="rId5"/>
    <p:sldId id="260" r:id="rId6"/>
    <p:sldId id="261" r:id="rId7"/>
    <p:sldId id="267" r:id="rId8"/>
    <p:sldId id="268" r:id="rId9"/>
    <p:sldId id="264" r:id="rId10"/>
    <p:sldId id="274" r:id="rId11"/>
    <p:sldId id="269" r:id="rId12"/>
    <p:sldId id="270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7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38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5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33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5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4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0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1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1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2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7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39552" y="548680"/>
            <a:ext cx="8064896" cy="57606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 descr="flovin43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88640"/>
            <a:ext cx="2074199" cy="16753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A0B25-8A31-4653-BD0C-D4775883A3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14CE3-8BB2-4B82-9A67-557BD3964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flovin43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7308304" y="5301208"/>
            <a:ext cx="1484102" cy="119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5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342" y="799801"/>
            <a:ext cx="7772400" cy="122413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990548"/>
            <a:ext cx="6624736" cy="136815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</a:rPr>
              <a:t>Урок в 9 классе.</a:t>
            </a:r>
          </a:p>
          <a:p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</a:rPr>
              <a:t>Учитель: </a:t>
            </a:r>
            <a:r>
              <a:rPr lang="ru-RU" sz="4400" b="1" i="1" dirty="0" err="1">
                <a:solidFill>
                  <a:schemeClr val="accent4">
                    <a:lumMod val="75000"/>
                  </a:schemeClr>
                </a:solidFill>
              </a:rPr>
              <a:t>И</a:t>
            </a:r>
            <a:r>
              <a:rPr lang="ru-RU" sz="4400" b="1" i="1" dirty="0" err="1" smtClean="0">
                <a:solidFill>
                  <a:schemeClr val="accent4">
                    <a:lumMod val="75000"/>
                  </a:schemeClr>
                </a:solidFill>
              </a:rPr>
              <a:t>крянникова</a:t>
            </a:r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</a:rPr>
              <a:t> Любовь </a:t>
            </a:r>
            <a:r>
              <a:rPr lang="ru-RU" sz="4400" b="1" i="1" dirty="0">
                <a:solidFill>
                  <a:schemeClr val="accent4">
                    <a:lumMod val="75000"/>
                  </a:schemeClr>
                </a:solidFill>
              </a:rPr>
              <a:t>А</a:t>
            </a:r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</a:rPr>
              <a:t>лександровна</a:t>
            </a:r>
            <a:endParaRPr lang="ru-RU" sz="4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599" y="764704"/>
            <a:ext cx="732988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сложносочиненных предложений</a:t>
            </a:r>
            <a:endParaRPr lang="ru-RU" sz="6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067943" y="3159551"/>
            <a:ext cx="41046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48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02772"/>
            <a:ext cx="264318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02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Творческая работа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124744"/>
            <a:ext cx="741682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8316" y="2276872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6600"/>
                </a:solidFill>
              </a:rPr>
              <a:t>1.Что такое  самовоспитание (по типу 15.3) – записать 1 часть: </a:t>
            </a:r>
            <a:r>
              <a:rPr lang="ru-RU" sz="3600" dirty="0" err="1" smtClean="0">
                <a:solidFill>
                  <a:srgbClr val="006600"/>
                </a:solidFill>
              </a:rPr>
              <a:t>сформу-лировать</a:t>
            </a:r>
            <a:r>
              <a:rPr lang="ru-RU" sz="3600" dirty="0" smtClean="0">
                <a:solidFill>
                  <a:srgbClr val="006600"/>
                </a:solidFill>
              </a:rPr>
              <a:t> </a:t>
            </a:r>
            <a:r>
              <a:rPr lang="ru-RU" sz="3600" dirty="0">
                <a:solidFill>
                  <a:srgbClr val="006600"/>
                </a:solidFill>
              </a:rPr>
              <a:t>тезис и дать объяснение)</a:t>
            </a:r>
          </a:p>
          <a:p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2. Как вы понимаете смысл высказывания? (из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инд.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карточки) </a:t>
            </a:r>
          </a:p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3. Тест по типу ОГЭ,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задание 12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 descr="Копилка виртуальный кабинет учителей начальных классов ГУО &quot;Самохваловичская средняя школ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3" y="260648"/>
            <a:ext cx="175390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3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124744"/>
            <a:ext cx="74168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 Рефлексия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800" dirty="0" smtClean="0"/>
              <a:t>                    </a:t>
            </a:r>
            <a:r>
              <a:rPr lang="ru-RU" sz="2800" dirty="0" smtClean="0"/>
              <a:t>- все было понятно</a:t>
            </a:r>
          </a:p>
          <a:p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    </a:t>
            </a:r>
            <a:r>
              <a:rPr lang="ru-RU" dirty="0" smtClean="0"/>
              <a:t>                       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403648" y="26369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84272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326121" y="3822876"/>
            <a:ext cx="2201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остались </a:t>
            </a:r>
            <a:r>
              <a:rPr lang="ru-RU" sz="2800" dirty="0"/>
              <a:t>вопросы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403648" y="5157192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26221" y="5352782"/>
            <a:ext cx="294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– ничего не понял</a:t>
            </a:r>
          </a:p>
        </p:txBody>
      </p:sp>
      <p:pic>
        <p:nvPicPr>
          <p:cNvPr id="6146" name="Picture 2" descr="http://im3-tub-ru.yandex.net/i?id=b1886ca6a2743c8c7bb1875f3aa19bfb-113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21" y="2571294"/>
            <a:ext cx="2623659" cy="304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7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124744"/>
            <a:ext cx="741682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340768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                     Каждый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раз, когда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Вам</a:t>
            </a:r>
          </a:p>
          <a:p>
            <a:pPr algn="just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                     захочется кому-нибудь</a:t>
            </a:r>
          </a:p>
          <a:p>
            <a:pPr algn="just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                    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нагрубить или накричать на кого-то, вспомните эту притчу. Ваша злость или обида пройдет, но сказанные вами слова обратно не вернуть...</a:t>
            </a:r>
            <a:endParaRPr lang="ru-RU" sz="3200" dirty="0">
              <a:solidFill>
                <a:schemeClr val="accent6">
                  <a:lumMod val="50000"/>
                </a:schemeClr>
              </a:solidFill>
              <a:cs typeface="Aharoni" pitchFamily="2" charset="-79"/>
            </a:endParaRPr>
          </a:p>
          <a:p>
            <a:pPr algn="just"/>
            <a:r>
              <a:rPr lang="ru-RU" sz="3200" b="1" dirty="0">
                <a:solidFill>
                  <a:srgbClr val="C00000"/>
                </a:solidFill>
                <a:cs typeface="Aharoni" pitchFamily="2" charset="-79"/>
              </a:rPr>
              <a:t>Учитесь владеть собой и своими эмоциями</a:t>
            </a:r>
            <a:r>
              <a:rPr lang="ru-RU" sz="3200" b="1" dirty="0" smtClean="0">
                <a:solidFill>
                  <a:srgbClr val="C00000"/>
                </a:solidFill>
                <a:cs typeface="Aharoni" pitchFamily="2" charset="-79"/>
              </a:rPr>
              <a:t>! </a:t>
            </a:r>
            <a:endParaRPr lang="ru-RU" sz="3200" dirty="0">
              <a:solidFill>
                <a:srgbClr val="C00000"/>
              </a:solidFill>
              <a:cs typeface="Aharoni" pitchFamily="2" charset="-79"/>
            </a:endParaRPr>
          </a:p>
        </p:txBody>
      </p:sp>
      <p:pic>
        <p:nvPicPr>
          <p:cNvPr id="8194" name="Picture 2" descr="http://im3-tub-ru.yandex.net/i?id=f8237567d87786dd107108066f6843cc-2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0368"/>
            <a:ext cx="2376264" cy="237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8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124744"/>
            <a:ext cx="741682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340768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 </a:t>
            </a:r>
            <a:endParaRPr lang="ru-RU" sz="3200" dirty="0">
              <a:solidFill>
                <a:schemeClr val="accent6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567300">
            <a:off x="1259632" y="3022925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 b="1" dirty="0">
                <a:ln w="50800"/>
                <a:solidFill>
                  <a:schemeClr val="accent6">
                    <a:lumMod val="50000"/>
                  </a:schemeClr>
                </a:solidFill>
              </a:rPr>
              <a:t>СПАСИБО ЗА </a:t>
            </a:r>
            <a:r>
              <a:rPr lang="ru-RU" sz="6000" b="1" dirty="0" smtClean="0">
                <a:ln w="50800"/>
                <a:solidFill>
                  <a:schemeClr val="accent6">
                    <a:lumMod val="50000"/>
                  </a:schemeClr>
                </a:solidFill>
              </a:rPr>
              <a:t>УРОК!</a:t>
            </a:r>
            <a:endParaRPr lang="ru-RU" sz="6000" b="1" dirty="0">
              <a:ln w="50800"/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20" name="Picture 4" descr="http://im3-tub-ru.yandex.net/i?id=125b1755b2e1fab892dabe15a4a04f8d-18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29523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0-tub-ru.yandex.net/i?id=eb6ab1fa352cee170fe5f928df1b9da2-11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6" y="548680"/>
            <a:ext cx="268157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4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342" y="799801"/>
            <a:ext cx="7772400" cy="122413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99" y="3575049"/>
            <a:ext cx="7560841" cy="2505764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«Притча- иносказательный рассказ, нравоучение, поученье в примере,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басня»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4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599" y="764704"/>
            <a:ext cx="732988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Словарь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В. И. </a:t>
            </a:r>
            <a:r>
              <a:rPr lang="ru-RU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аля </a:t>
            </a:r>
            <a:endParaRPr lang="ru-RU" sz="6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067943" y="3159551"/>
            <a:ext cx="41046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48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http://im2-tub-ru.yandex.net/i?id=a5f43e18ea48a9d0b3e1c4a6dc73ebcd-37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580"/>
            <a:ext cx="2520280" cy="326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6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342" y="799801"/>
            <a:ext cx="7772400" cy="122413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99" y="908720"/>
            <a:ext cx="7632849" cy="1368152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Смысловые отношения между частями ССП и способы их выражения</a:t>
            </a:r>
            <a:r>
              <a:rPr lang="ru-RU" sz="4400" b="1" i="1" dirty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4400" b="1" i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400" b="1" i="1" dirty="0" smtClean="0">
                <a:solidFill>
                  <a:srgbClr val="00B0F0"/>
                </a:solidFill>
                <a:latin typeface="Bookman Old Style" pitchFamily="18" charset="0"/>
              </a:rPr>
              <a:t>Цели:</a:t>
            </a:r>
          </a:p>
          <a:p>
            <a:endParaRPr lang="ru-RU" sz="4400" b="1" i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endParaRPr lang="ru-RU" sz="4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599" y="764704"/>
            <a:ext cx="73298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6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067943" y="3159551"/>
            <a:ext cx="41046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48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0" y="3356992"/>
            <a:ext cx="8229600" cy="27691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Узнать о типах смысловых отношений между частями ССП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Применить знания, написав небольшую творческую работу, тема которой связана с темой самоопределения человека и его отношением к предметам и явлениям окружающего мира.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0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Кластер «ССП»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764411" y="1988840"/>
            <a:ext cx="3672418" cy="3439483"/>
            <a:chOff x="864084" y="238"/>
            <a:chExt cx="3672418" cy="3439483"/>
          </a:xfrm>
        </p:grpSpPr>
        <p:sp>
          <p:nvSpPr>
            <p:cNvPr id="4" name="Овал 3"/>
            <p:cNvSpPr/>
            <p:nvPr/>
          </p:nvSpPr>
          <p:spPr>
            <a:xfrm>
              <a:off x="864084" y="238"/>
              <a:ext cx="3672418" cy="343948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Овал 4"/>
            <p:cNvSpPr/>
            <p:nvPr/>
          </p:nvSpPr>
          <p:spPr>
            <a:xfrm>
              <a:off x="1401897" y="503939"/>
              <a:ext cx="2596792" cy="24320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smtClean="0"/>
                <a:t>ССП</a:t>
              </a:r>
              <a:endParaRPr lang="ru-RU" sz="2400" kern="1200" dirty="0"/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29" y="3573016"/>
            <a:ext cx="250031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9" y="189078"/>
            <a:ext cx="25209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2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12. Укажите 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цифру, обозначающую запятую между частями сложного предложения, связанными сочинительной связью.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413338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Из всех обстоятельств,(</a:t>
            </a:r>
            <a:r>
              <a:rPr lang="ru-RU" sz="3200" b="1" dirty="0">
                <a:solidFill>
                  <a:srgbClr val="FF0000"/>
                </a:solidFill>
              </a:rPr>
              <a:t>1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) формирующих человека, (</a:t>
            </a:r>
            <a:r>
              <a:rPr lang="ru-RU" sz="3200" b="1" dirty="0">
                <a:solidFill>
                  <a:srgbClr val="FF0000"/>
                </a:solidFill>
              </a:rPr>
              <a:t>2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) важнейшим является   сознательное отношение к собственной жизни и окружающему миру,(</a:t>
            </a:r>
            <a:r>
              <a:rPr lang="ru-RU" sz="3200" b="1" dirty="0">
                <a:solidFill>
                  <a:srgbClr val="FF0000"/>
                </a:solidFill>
              </a:rPr>
              <a:t>3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) работа над собой, (</a:t>
            </a:r>
            <a:r>
              <a:rPr lang="ru-RU" sz="3200" b="1" dirty="0">
                <a:solidFill>
                  <a:srgbClr val="FF0000"/>
                </a:solidFill>
              </a:rPr>
              <a:t>4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)  и именно такое отношение позволяет человеку реализовать себя и многого добиться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3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Смысловые отношения 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   между </a:t>
            </a:r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>частями 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ССП и способы их выражения.</a:t>
            </a:r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7513" y="2137247"/>
            <a:ext cx="8485894" cy="3888431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     </a:t>
            </a:r>
            <a:r>
              <a:rPr lang="ru-RU" sz="5400" dirty="0" smtClean="0">
                <a:solidFill>
                  <a:srgbClr val="0070C0"/>
                </a:solidFill>
              </a:rPr>
              <a:t>,и        . </a:t>
            </a:r>
            <a:r>
              <a:rPr lang="ru-RU" sz="2800" b="1" dirty="0" smtClean="0">
                <a:solidFill>
                  <a:schemeClr val="tx1"/>
                </a:solidFill>
              </a:rPr>
              <a:t> …да, тоже, как…, так и…  </a:t>
            </a:r>
          </a:p>
          <a:p>
            <a:pPr algn="l"/>
            <a:r>
              <a:rPr lang="ru-RU" sz="5400" dirty="0" smtClean="0">
                <a:solidFill>
                  <a:srgbClr val="0070C0"/>
                </a:solidFill>
              </a:rPr>
              <a:t>       ,но      . </a:t>
            </a:r>
            <a:r>
              <a:rPr lang="ru-RU" sz="2800" b="1" dirty="0" smtClean="0">
                <a:solidFill>
                  <a:schemeClr val="tx1"/>
                </a:solidFill>
              </a:rPr>
              <a:t> …однако, зато, же…</a:t>
            </a:r>
            <a:endParaRPr lang="ru-RU" sz="2800" b="1" dirty="0">
              <a:solidFill>
                <a:schemeClr val="tx1"/>
              </a:solidFill>
            </a:endParaRPr>
          </a:p>
          <a:p>
            <a:pPr algn="l"/>
            <a:r>
              <a:rPr lang="ru-RU" sz="5400" dirty="0" smtClean="0">
                <a:solidFill>
                  <a:srgbClr val="0070C0"/>
                </a:solidFill>
              </a:rPr>
              <a:t> или      ,или      . </a:t>
            </a:r>
            <a:r>
              <a:rPr lang="ru-RU" sz="2800" b="1" dirty="0" smtClean="0">
                <a:solidFill>
                  <a:schemeClr val="tx1"/>
                </a:solidFill>
              </a:rPr>
              <a:t> …либо, то…то, 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						не то…, не то…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69" y="3210472"/>
            <a:ext cx="3111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Левая круглая скобка 4"/>
          <p:cNvSpPr/>
          <p:nvPr/>
        </p:nvSpPr>
        <p:spPr>
          <a:xfrm>
            <a:off x="696835" y="2280965"/>
            <a:ext cx="216024" cy="576064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57" y="2264395"/>
            <a:ext cx="2381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4" y="3210472"/>
            <a:ext cx="2381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56" y="3215235"/>
            <a:ext cx="2381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65" y="4223817"/>
            <a:ext cx="2381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61643"/>
            <a:ext cx="2381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авая круглая скобка 6"/>
          <p:cNvSpPr/>
          <p:nvPr/>
        </p:nvSpPr>
        <p:spPr>
          <a:xfrm>
            <a:off x="1187624" y="2257251"/>
            <a:ext cx="288032" cy="61595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71" y="4225130"/>
            <a:ext cx="3111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93" y="3166022"/>
            <a:ext cx="3111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61643"/>
            <a:ext cx="3111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765" y="2264395"/>
            <a:ext cx="3111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9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694767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Основные </a:t>
            </a:r>
            <a:r>
              <a:rPr lang="ru-RU" sz="3200" b="1" i="1" dirty="0"/>
              <a:t>смысловые отношения между частями </a:t>
            </a:r>
            <a:r>
              <a:rPr lang="ru-RU" sz="3200" b="1" i="1" dirty="0" smtClean="0"/>
              <a:t>ССП</a:t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2700" b="1" i="1" dirty="0" smtClean="0">
                <a:solidFill>
                  <a:srgbClr val="00B050"/>
                </a:solidFill>
              </a:rPr>
              <a:t>соединительные</a:t>
            </a:r>
            <a:r>
              <a:rPr lang="ru-RU" sz="2700" b="1" i="1" dirty="0" smtClean="0"/>
              <a:t>       </a:t>
            </a:r>
            <a:r>
              <a:rPr lang="ru-RU" sz="2700" b="1" i="1" dirty="0" smtClean="0">
                <a:solidFill>
                  <a:srgbClr val="FF0000"/>
                </a:solidFill>
              </a:rPr>
              <a:t> противительные      </a:t>
            </a:r>
            <a:r>
              <a:rPr lang="ru-RU" sz="2700" b="1" i="1" dirty="0" smtClean="0">
                <a:solidFill>
                  <a:srgbClr val="0070C0"/>
                </a:solidFill>
              </a:rPr>
              <a:t>разделительные</a:t>
            </a:r>
            <a:br>
              <a:rPr lang="ru-RU" sz="2700" b="1" i="1" dirty="0" smtClean="0">
                <a:solidFill>
                  <a:srgbClr val="0070C0"/>
                </a:solidFill>
              </a:rPr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100" dirty="0">
                <a:solidFill>
                  <a:srgbClr val="00B050"/>
                </a:solidFill>
              </a:rPr>
              <a:t/>
            </a:r>
            <a:br>
              <a:rPr lang="ru-RU" sz="3100" dirty="0">
                <a:solidFill>
                  <a:srgbClr val="00B050"/>
                </a:solidFill>
              </a:rPr>
            </a:br>
            <a:r>
              <a:rPr lang="ru-RU" sz="3100" dirty="0" smtClean="0">
                <a:solidFill>
                  <a:srgbClr val="00B050"/>
                </a:solidFill>
              </a:rPr>
              <a:t/>
            </a:r>
            <a:br>
              <a:rPr lang="ru-RU" sz="3100" dirty="0" smtClean="0">
                <a:solidFill>
                  <a:srgbClr val="00B050"/>
                </a:solidFill>
              </a:rPr>
            </a:br>
            <a:r>
              <a:rPr lang="ru-RU" sz="3100" dirty="0" smtClean="0">
                <a:solidFill>
                  <a:srgbClr val="00B050"/>
                </a:solidFill>
              </a:rPr>
              <a:t> </a:t>
            </a:r>
            <a:endParaRPr lang="ru-RU" sz="31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pPr marL="0" indent="0">
              <a:buNone/>
            </a:pPr>
            <a:r>
              <a:rPr lang="ru-RU" b="1" i="1" dirty="0" smtClean="0"/>
              <a:t>                          </a:t>
            </a:r>
            <a:endParaRPr lang="ru-RU" dirty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716688" y="966850"/>
            <a:ext cx="0" cy="6480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66" y="1290886"/>
            <a:ext cx="2746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77" y="943100"/>
            <a:ext cx="2746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825192"/>
            <a:ext cx="2808312" cy="1728192"/>
          </a:xfrm>
          <a:prstGeom prst="rect">
            <a:avLst/>
          </a:prstGeom>
          <a:solidFill>
            <a:srgbClr val="92D05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</a:rPr>
              <a:t>Одновременность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</a:rPr>
              <a:t>Последовательность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</a:rPr>
              <a:t>Обусловленность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825192"/>
            <a:ext cx="2884286" cy="1728192"/>
          </a:xfrm>
          <a:prstGeom prst="rect">
            <a:avLst/>
          </a:prstGeom>
          <a:solidFill>
            <a:srgbClr val="FC917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</a:rPr>
              <a:t>Противопоставление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2825193"/>
            <a:ext cx="2952328" cy="1728192"/>
          </a:xfrm>
          <a:prstGeom prst="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</a:rPr>
              <a:t>Чередование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</a:rPr>
              <a:t>Перечисление взаимоисключающих явлений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229200"/>
            <a:ext cx="8280920" cy="1368152"/>
          </a:xfrm>
          <a:prstGeom prst="rect">
            <a:avLst/>
          </a:prstGeom>
          <a:solidFill>
            <a:srgbClr val="FFC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не </a:t>
            </a:r>
            <a:r>
              <a:rPr lang="ru-RU" sz="4800" b="1" dirty="0">
                <a:solidFill>
                  <a:srgbClr val="C00000"/>
                </a:solidFill>
              </a:rPr>
              <a:t>только……, но и…..</a:t>
            </a:r>
          </a:p>
        </p:txBody>
      </p:sp>
    </p:spTree>
    <p:extLst>
      <p:ext uri="{BB962C8B-B14F-4D97-AF65-F5344CB8AC3E}">
        <p14:creationId xmlns:p14="http://schemas.microsoft.com/office/powerpoint/2010/main" val="67313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          Проверь себя: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06084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1. Умей </a:t>
            </a:r>
            <a:r>
              <a:rPr lang="ru-RU" sz="2400" b="1" dirty="0">
                <a:solidFill>
                  <a:srgbClr val="002060"/>
                </a:solidFill>
              </a:rPr>
              <a:t>владеть </a:t>
            </a:r>
            <a:r>
              <a:rPr lang="ru-RU" sz="2400" b="1" dirty="0" smtClean="0">
                <a:solidFill>
                  <a:srgbClr val="002060"/>
                </a:solidFill>
              </a:rPr>
              <a:t>собой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и тогда  </a:t>
            </a:r>
            <a:r>
              <a:rPr lang="ru-RU" sz="2400" b="1" dirty="0" smtClean="0">
                <a:solidFill>
                  <a:srgbClr val="FF0000"/>
                </a:solidFill>
              </a:rPr>
              <a:t>ни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>
                <a:solidFill>
                  <a:srgbClr val="002060"/>
                </a:solidFill>
              </a:rPr>
              <a:t>счастье, </a:t>
            </a:r>
            <a:r>
              <a:rPr lang="ru-RU" sz="2400" b="1" dirty="0" smtClean="0">
                <a:solidFill>
                  <a:srgbClr val="FF0000"/>
                </a:solidFill>
              </a:rPr>
              <a:t>ни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 smtClean="0">
                <a:solidFill>
                  <a:srgbClr val="FF0000"/>
                </a:solidFill>
              </a:rPr>
              <a:t>не</a:t>
            </a:r>
            <a:r>
              <a:rPr lang="ru-RU" sz="2400" b="1" dirty="0" smtClean="0">
                <a:solidFill>
                  <a:srgbClr val="002060"/>
                </a:solidFill>
              </a:rPr>
              <a:t>счастье </a:t>
            </a:r>
            <a:r>
              <a:rPr lang="ru-RU" sz="2400" b="1" dirty="0">
                <a:solidFill>
                  <a:srgbClr val="002060"/>
                </a:solidFill>
              </a:rPr>
              <a:t>тебя </a:t>
            </a:r>
            <a:r>
              <a:rPr lang="ru-RU" sz="2400" b="1" dirty="0" smtClean="0">
                <a:solidFill>
                  <a:srgbClr val="FF0000"/>
                </a:solidFill>
              </a:rPr>
              <a:t>не</a:t>
            </a:r>
            <a:r>
              <a:rPr lang="ru-RU" sz="2400" b="1" dirty="0" smtClean="0">
                <a:solidFill>
                  <a:srgbClr val="002060"/>
                </a:solidFill>
              </a:rPr>
              <a:t> осудят </a:t>
            </a:r>
            <a:r>
              <a:rPr lang="ru-RU" sz="2400" b="1" dirty="0">
                <a:solidFill>
                  <a:srgbClr val="002060"/>
                </a:solidFill>
              </a:rPr>
              <a:t>за </a:t>
            </a:r>
            <a:r>
              <a:rPr lang="ru-RU" sz="2400" b="1" dirty="0" smtClean="0">
                <a:solidFill>
                  <a:srgbClr val="FF0000"/>
                </a:solidFill>
              </a:rPr>
              <a:t>не</a:t>
            </a:r>
            <a:r>
              <a:rPr lang="ru-RU" sz="2400" b="1" dirty="0" smtClean="0">
                <a:solidFill>
                  <a:srgbClr val="002060"/>
                </a:solidFill>
              </a:rPr>
              <a:t>сдержанность , а уд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</a:rPr>
              <a:t>вятся  </a:t>
            </a:r>
            <a:r>
              <a:rPr lang="ru-RU" sz="2400" b="1" dirty="0">
                <a:solidFill>
                  <a:srgbClr val="002060"/>
                </a:solidFill>
              </a:rPr>
              <a:t>высоте духа.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261177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2. Каждый </a:t>
            </a:r>
            <a:r>
              <a:rPr lang="ru-RU" sz="2400" b="1" dirty="0">
                <a:solidFill>
                  <a:srgbClr val="002060"/>
                </a:solidFill>
              </a:rPr>
              <a:t>человек </a:t>
            </a:r>
            <a:r>
              <a:rPr lang="ru-RU" sz="2400" b="1" dirty="0" smtClean="0">
                <a:solidFill>
                  <a:srgbClr val="002060"/>
                </a:solidFill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</a:rPr>
              <a:t>ждается </a:t>
            </a:r>
            <a:r>
              <a:rPr lang="ru-RU" sz="2400" b="1" dirty="0">
                <a:solidFill>
                  <a:srgbClr val="002060"/>
                </a:solidFill>
              </a:rPr>
              <a:t>для </a:t>
            </a:r>
            <a:r>
              <a:rPr lang="ru-RU" sz="2400" b="1" dirty="0" smtClean="0">
                <a:solidFill>
                  <a:srgbClr val="002060"/>
                </a:solidFill>
              </a:rPr>
              <a:t>какого</a:t>
            </a:r>
            <a:r>
              <a:rPr lang="ru-RU" sz="2400" b="1" dirty="0" smtClean="0">
                <a:solidFill>
                  <a:srgbClr val="FF0000"/>
                </a:solidFill>
              </a:rPr>
              <a:t>-то</a:t>
            </a:r>
            <a:r>
              <a:rPr lang="ru-RU" sz="2400" b="1" dirty="0" smtClean="0">
                <a:solidFill>
                  <a:srgbClr val="002060"/>
                </a:solidFill>
              </a:rPr>
              <a:t> дела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>
                <a:solidFill>
                  <a:srgbClr val="002060"/>
                </a:solidFill>
              </a:rPr>
              <a:t>и каждый имеет свои </a:t>
            </a:r>
            <a:r>
              <a:rPr lang="ru-RU" sz="2400" b="1" dirty="0" smtClean="0">
                <a:solidFill>
                  <a:srgbClr val="002060"/>
                </a:solidFill>
              </a:rPr>
              <a:t>обяза</a:t>
            </a:r>
            <a:r>
              <a:rPr lang="ru-RU" sz="2400" b="1" dirty="0" smtClean="0">
                <a:solidFill>
                  <a:srgbClr val="FF0000"/>
                </a:solidFill>
              </a:rPr>
              <a:t>нн</a:t>
            </a:r>
            <a:r>
              <a:rPr lang="ru-RU" sz="2400" b="1" dirty="0" smtClean="0">
                <a:solidFill>
                  <a:srgbClr val="002060"/>
                </a:solidFill>
              </a:rPr>
              <a:t>ости </a:t>
            </a:r>
            <a:r>
              <a:rPr lang="ru-RU" sz="2400" b="1" dirty="0">
                <a:solidFill>
                  <a:srgbClr val="002060"/>
                </a:solidFill>
              </a:rPr>
              <a:t>в жизни.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092174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3. Исти</a:t>
            </a:r>
            <a:r>
              <a:rPr lang="ru-RU" sz="2400" b="1" dirty="0" smtClean="0">
                <a:solidFill>
                  <a:srgbClr val="FF0000"/>
                </a:solidFill>
              </a:rPr>
              <a:t>нн</a:t>
            </a:r>
            <a:r>
              <a:rPr lang="ru-RU" sz="2400" b="1" dirty="0" smtClean="0">
                <a:solidFill>
                  <a:srgbClr val="002060"/>
                </a:solidFill>
              </a:rPr>
              <a:t>о  бл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</a:rPr>
              <a:t>городный </a:t>
            </a:r>
            <a:r>
              <a:rPr lang="ru-RU" sz="2400" b="1" dirty="0">
                <a:solidFill>
                  <a:srgbClr val="002060"/>
                </a:solidFill>
              </a:rPr>
              <a:t>человек </a:t>
            </a:r>
            <a:r>
              <a:rPr lang="ru-RU" sz="2400" b="1" dirty="0" smtClean="0">
                <a:solidFill>
                  <a:srgbClr val="FF0000"/>
                </a:solidFill>
              </a:rPr>
              <a:t>не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рождается с великой </a:t>
            </a:r>
            <a:r>
              <a:rPr lang="ru-RU" sz="2400" b="1" dirty="0" smtClean="0">
                <a:solidFill>
                  <a:srgbClr val="002060"/>
                </a:solidFill>
              </a:rPr>
              <a:t>душой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но сам себя он делает таковым </a:t>
            </a:r>
            <a:r>
              <a:rPr lang="ru-RU" sz="2400" b="1" dirty="0" smtClean="0">
                <a:solidFill>
                  <a:srgbClr val="002060"/>
                </a:solidFill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r>
              <a:rPr lang="ru-RU" sz="2400" b="1" dirty="0" smtClean="0">
                <a:solidFill>
                  <a:srgbClr val="002060"/>
                </a:solidFill>
              </a:rPr>
              <a:t>ликолепными </a:t>
            </a:r>
            <a:r>
              <a:rPr lang="ru-RU" sz="2400" b="1" dirty="0">
                <a:solidFill>
                  <a:srgbClr val="002060"/>
                </a:solidFill>
              </a:rPr>
              <a:t>своими делами.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Скачать Проверь себя! для телефона или планш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0673"/>
            <a:ext cx="223224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4520582"/>
            <a:ext cx="1368152" cy="23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8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06084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8132"/>
            <a:ext cx="10123986" cy="687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620688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СМЫСЛОВЫЕ ОТНОШЕНИЯ МЕЖДУ ЧАСТЯМИ ССП РАЗНООБРАЗНЫ, ОНИ ВЫРАЖАЮТСЯ ЧЕРЕЗ СОЮЗЫ,ПОЗВОЛЯЯ ГОВОРЯЩЕМУ КОНКРЕТИЗИРОВАТЬ МЫСЛЬ И ВЫРАЗИТЬ   ЕЁ НЮАНСЫ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31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407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Презентация1</vt:lpstr>
      <vt:lpstr>Тема Office</vt:lpstr>
      <vt:lpstr> </vt:lpstr>
      <vt:lpstr> </vt:lpstr>
      <vt:lpstr> </vt:lpstr>
      <vt:lpstr>               Кластер «ССП»</vt:lpstr>
      <vt:lpstr>12. Укажите цифру, обозначающую запятую между частями сложного предложения, связанными сочинительной связью.</vt:lpstr>
      <vt:lpstr>Смысловые отношения    между частями ССП и способы их выражения. </vt:lpstr>
      <vt:lpstr>   Основные смысловые отношения между частями ССП   соединительные        противительные      разделительные         </vt:lpstr>
      <vt:lpstr>             Проверь себя:</vt:lpstr>
      <vt:lpstr> </vt:lpstr>
      <vt:lpstr>Творческая работа</vt:lpstr>
      <vt:lpstr>Презентация PowerPoint</vt:lpstr>
      <vt:lpstr>          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uzer</dc:creator>
  <cp:lastModifiedBy>uzer</cp:lastModifiedBy>
  <cp:revision>7</cp:revision>
  <dcterms:created xsi:type="dcterms:W3CDTF">2014-11-30T13:48:16Z</dcterms:created>
  <dcterms:modified xsi:type="dcterms:W3CDTF">2014-11-30T14:57:45Z</dcterms:modified>
</cp:coreProperties>
</file>