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57" r:id="rId4"/>
    <p:sldId id="259" r:id="rId5"/>
    <p:sldId id="261" r:id="rId6"/>
    <p:sldId id="262" r:id="rId7"/>
    <p:sldId id="273" r:id="rId8"/>
    <p:sldId id="272" r:id="rId9"/>
    <p:sldId id="269" r:id="rId10"/>
    <p:sldId id="258" r:id="rId11"/>
    <p:sldId id="263" r:id="rId12"/>
    <p:sldId id="265" r:id="rId13"/>
    <p:sldId id="264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5E2626-3BF4-4D57-8FA9-67053483DBCE}" type="doc">
      <dgm:prSet loTypeId="urn:microsoft.com/office/officeart/2005/8/layout/pyramid1" loCatId="pyramid" qsTypeId="urn:microsoft.com/office/officeart/2005/8/quickstyle/3d2" qsCatId="3D" csTypeId="urn:microsoft.com/office/officeart/2005/8/colors/colorful5" csCatId="colorful" phldr="1"/>
      <dgm:spPr/>
    </dgm:pt>
    <dgm:pt modelId="{A30C50EC-B8B0-49AB-ADC3-3B197BA0DC23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СЛОВОСОЧЕТАНИЕ</a:t>
          </a:r>
          <a:endParaRPr lang="ru-RU" dirty="0">
            <a:latin typeface="Arial Black" pitchFamily="34" charset="0"/>
          </a:endParaRPr>
        </a:p>
      </dgm:t>
    </dgm:pt>
    <dgm:pt modelId="{0B8767ED-1E84-41FB-9899-2290FF7774EA}" type="parTrans" cxnId="{79A7468C-DA20-4964-BF16-F82047317763}">
      <dgm:prSet/>
      <dgm:spPr/>
      <dgm:t>
        <a:bodyPr/>
        <a:lstStyle/>
        <a:p>
          <a:endParaRPr lang="ru-RU"/>
        </a:p>
      </dgm:t>
    </dgm:pt>
    <dgm:pt modelId="{76C34998-F791-446A-918D-A24AC9EEB28A}" type="sibTrans" cxnId="{79A7468C-DA20-4964-BF16-F82047317763}">
      <dgm:prSet/>
      <dgm:spPr/>
      <dgm:t>
        <a:bodyPr/>
        <a:lstStyle/>
        <a:p>
          <a:endParaRPr lang="ru-RU"/>
        </a:p>
      </dgm:t>
    </dgm:pt>
    <dgm:pt modelId="{ED6ECB05-A677-42F3-A6AD-D56F588562AB}">
      <dgm:prSet phldrT="[Текст]" custT="1"/>
      <dgm:spPr/>
      <dgm:t>
        <a:bodyPr/>
        <a:lstStyle/>
        <a:p>
          <a:r>
            <a:rPr lang="ru-RU" sz="2000" dirty="0" smtClean="0">
              <a:latin typeface="Arial Black" pitchFamily="34" charset="0"/>
            </a:rPr>
            <a:t>ПРЕДЛОЖЕНИЕ</a:t>
          </a:r>
          <a:endParaRPr lang="ru-RU" sz="2000" dirty="0">
            <a:latin typeface="Arial Black" pitchFamily="34" charset="0"/>
          </a:endParaRPr>
        </a:p>
      </dgm:t>
    </dgm:pt>
    <dgm:pt modelId="{92889EF3-511F-49FD-A96E-4F5A01696069}" type="parTrans" cxnId="{7490BA64-FACE-4AB8-BB6D-E66C6204A3D8}">
      <dgm:prSet/>
      <dgm:spPr/>
      <dgm:t>
        <a:bodyPr/>
        <a:lstStyle/>
        <a:p>
          <a:endParaRPr lang="ru-RU"/>
        </a:p>
      </dgm:t>
    </dgm:pt>
    <dgm:pt modelId="{CA78D592-757A-48C8-82C9-841473512A6E}" type="sibTrans" cxnId="{7490BA64-FACE-4AB8-BB6D-E66C6204A3D8}">
      <dgm:prSet/>
      <dgm:spPr/>
      <dgm:t>
        <a:bodyPr/>
        <a:lstStyle/>
        <a:p>
          <a:endParaRPr lang="ru-RU"/>
        </a:p>
      </dgm:t>
    </dgm:pt>
    <dgm:pt modelId="{5758FDBE-F350-4D5D-8067-8B85B7DFD0EF}">
      <dgm:prSet phldrT="[Текст]" custT="1"/>
      <dgm:spPr/>
      <dgm:t>
        <a:bodyPr/>
        <a:lstStyle/>
        <a:p>
          <a:r>
            <a:rPr lang="ru-RU" sz="3200" dirty="0" smtClean="0">
              <a:latin typeface="Arial Black" pitchFamily="34" charset="0"/>
            </a:rPr>
            <a:t>ТЕКСТ</a:t>
          </a:r>
          <a:endParaRPr lang="ru-RU" sz="3200" dirty="0">
            <a:latin typeface="Arial Black" pitchFamily="34" charset="0"/>
          </a:endParaRPr>
        </a:p>
      </dgm:t>
    </dgm:pt>
    <dgm:pt modelId="{34686A12-5EB7-40B5-914E-DEE0BFBA4B8E}" type="parTrans" cxnId="{F704BA55-0A42-40A3-8268-577887EC8E83}">
      <dgm:prSet/>
      <dgm:spPr/>
      <dgm:t>
        <a:bodyPr/>
        <a:lstStyle/>
        <a:p>
          <a:endParaRPr lang="ru-RU"/>
        </a:p>
      </dgm:t>
    </dgm:pt>
    <dgm:pt modelId="{85B54A54-6EB9-4A7B-B4BF-CBA29FA3B20A}" type="sibTrans" cxnId="{F704BA55-0A42-40A3-8268-577887EC8E83}">
      <dgm:prSet/>
      <dgm:spPr/>
      <dgm:t>
        <a:bodyPr/>
        <a:lstStyle/>
        <a:p>
          <a:endParaRPr lang="ru-RU"/>
        </a:p>
      </dgm:t>
    </dgm:pt>
    <dgm:pt modelId="{E92E6CB6-58EF-4F92-A902-32FA4C28BEB7}" type="pres">
      <dgm:prSet presAssocID="{345E2626-3BF4-4D57-8FA9-67053483DBCE}" presName="Name0" presStyleCnt="0">
        <dgm:presLayoutVars>
          <dgm:dir/>
          <dgm:animLvl val="lvl"/>
          <dgm:resizeHandles val="exact"/>
        </dgm:presLayoutVars>
      </dgm:prSet>
      <dgm:spPr/>
    </dgm:pt>
    <dgm:pt modelId="{ABB42682-027B-45EB-BF0F-2D212E2FE42D}" type="pres">
      <dgm:prSet presAssocID="{A30C50EC-B8B0-49AB-ADC3-3B197BA0DC23}" presName="Name8" presStyleCnt="0"/>
      <dgm:spPr/>
    </dgm:pt>
    <dgm:pt modelId="{8506A693-1798-48C4-AE46-571D85D6CD58}" type="pres">
      <dgm:prSet presAssocID="{A30C50EC-B8B0-49AB-ADC3-3B197BA0DC23}" presName="level" presStyleLbl="node1" presStyleIdx="0" presStyleCnt="3">
        <dgm:presLayoutVars>
          <dgm:chMax val="1"/>
          <dgm:bulletEnabled val="1"/>
        </dgm:presLayoutVars>
      </dgm:prSet>
      <dgm:spPr/>
    </dgm:pt>
    <dgm:pt modelId="{2D16A04F-2F69-4076-A440-5FB669F94EB2}" type="pres">
      <dgm:prSet presAssocID="{A30C50EC-B8B0-49AB-ADC3-3B197BA0DC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01248C7-C477-46F6-9FD9-705CF9E3BFF4}" type="pres">
      <dgm:prSet presAssocID="{ED6ECB05-A677-42F3-A6AD-D56F588562AB}" presName="Name8" presStyleCnt="0"/>
      <dgm:spPr/>
    </dgm:pt>
    <dgm:pt modelId="{038F973B-2F8A-419E-9679-8519D0AEF103}" type="pres">
      <dgm:prSet presAssocID="{ED6ECB05-A677-42F3-A6AD-D56F588562AB}" presName="level" presStyleLbl="node1" presStyleIdx="1" presStyleCnt="3">
        <dgm:presLayoutVars>
          <dgm:chMax val="1"/>
          <dgm:bulletEnabled val="1"/>
        </dgm:presLayoutVars>
      </dgm:prSet>
      <dgm:spPr/>
    </dgm:pt>
    <dgm:pt modelId="{802845A5-15B6-4D93-AE62-81E49E1B3366}" type="pres">
      <dgm:prSet presAssocID="{ED6ECB05-A677-42F3-A6AD-D56F588562A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6D9C8A1-53F0-4E77-9F67-95FB4EF041E3}" type="pres">
      <dgm:prSet presAssocID="{5758FDBE-F350-4D5D-8067-8B85B7DFD0EF}" presName="Name8" presStyleCnt="0"/>
      <dgm:spPr/>
    </dgm:pt>
    <dgm:pt modelId="{5D9FB416-234C-4F22-AC87-5B60ED2DFA1A}" type="pres">
      <dgm:prSet presAssocID="{5758FDBE-F350-4D5D-8067-8B85B7DFD0EF}" presName="level" presStyleLbl="node1" presStyleIdx="2" presStyleCnt="3">
        <dgm:presLayoutVars>
          <dgm:chMax val="1"/>
          <dgm:bulletEnabled val="1"/>
        </dgm:presLayoutVars>
      </dgm:prSet>
      <dgm:spPr/>
    </dgm:pt>
    <dgm:pt modelId="{6CC1363E-FAC0-4A61-9961-F0C028FFE9F7}" type="pres">
      <dgm:prSet presAssocID="{5758FDBE-F350-4D5D-8067-8B85B7DFD0E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490BA64-FACE-4AB8-BB6D-E66C6204A3D8}" srcId="{345E2626-3BF4-4D57-8FA9-67053483DBCE}" destId="{ED6ECB05-A677-42F3-A6AD-D56F588562AB}" srcOrd="1" destOrd="0" parTransId="{92889EF3-511F-49FD-A96E-4F5A01696069}" sibTransId="{CA78D592-757A-48C8-82C9-841473512A6E}"/>
    <dgm:cxn modelId="{CD68E196-471B-4EAA-992E-CD2B022EFA01}" type="presOf" srcId="{5758FDBE-F350-4D5D-8067-8B85B7DFD0EF}" destId="{6CC1363E-FAC0-4A61-9961-F0C028FFE9F7}" srcOrd="1" destOrd="0" presId="urn:microsoft.com/office/officeart/2005/8/layout/pyramid1"/>
    <dgm:cxn modelId="{F704BA55-0A42-40A3-8268-577887EC8E83}" srcId="{345E2626-3BF4-4D57-8FA9-67053483DBCE}" destId="{5758FDBE-F350-4D5D-8067-8B85B7DFD0EF}" srcOrd="2" destOrd="0" parTransId="{34686A12-5EB7-40B5-914E-DEE0BFBA4B8E}" sibTransId="{85B54A54-6EB9-4A7B-B4BF-CBA29FA3B20A}"/>
    <dgm:cxn modelId="{93500710-2F3E-46B0-96C4-AE377F189A0E}" type="presOf" srcId="{5758FDBE-F350-4D5D-8067-8B85B7DFD0EF}" destId="{5D9FB416-234C-4F22-AC87-5B60ED2DFA1A}" srcOrd="0" destOrd="0" presId="urn:microsoft.com/office/officeart/2005/8/layout/pyramid1"/>
    <dgm:cxn modelId="{79A7468C-DA20-4964-BF16-F82047317763}" srcId="{345E2626-3BF4-4D57-8FA9-67053483DBCE}" destId="{A30C50EC-B8B0-49AB-ADC3-3B197BA0DC23}" srcOrd="0" destOrd="0" parTransId="{0B8767ED-1E84-41FB-9899-2290FF7774EA}" sibTransId="{76C34998-F791-446A-918D-A24AC9EEB28A}"/>
    <dgm:cxn modelId="{5AA79983-4931-40DA-83CE-6D3414210F1E}" type="presOf" srcId="{A30C50EC-B8B0-49AB-ADC3-3B197BA0DC23}" destId="{8506A693-1798-48C4-AE46-571D85D6CD58}" srcOrd="0" destOrd="0" presId="urn:microsoft.com/office/officeart/2005/8/layout/pyramid1"/>
    <dgm:cxn modelId="{16D15B79-2921-4449-87B6-F40A2D8E3975}" type="presOf" srcId="{345E2626-3BF4-4D57-8FA9-67053483DBCE}" destId="{E92E6CB6-58EF-4F92-A902-32FA4C28BEB7}" srcOrd="0" destOrd="0" presId="urn:microsoft.com/office/officeart/2005/8/layout/pyramid1"/>
    <dgm:cxn modelId="{7C491CE6-BF1E-496B-8F51-A54B42908DA9}" type="presOf" srcId="{ED6ECB05-A677-42F3-A6AD-D56F588562AB}" destId="{802845A5-15B6-4D93-AE62-81E49E1B3366}" srcOrd="1" destOrd="0" presId="urn:microsoft.com/office/officeart/2005/8/layout/pyramid1"/>
    <dgm:cxn modelId="{B0F633BF-118F-4195-BFBC-2FCD53AAA79D}" type="presOf" srcId="{A30C50EC-B8B0-49AB-ADC3-3B197BA0DC23}" destId="{2D16A04F-2F69-4076-A440-5FB669F94EB2}" srcOrd="1" destOrd="0" presId="urn:microsoft.com/office/officeart/2005/8/layout/pyramid1"/>
    <dgm:cxn modelId="{8D793577-FF78-46B6-8E19-3E9C93E02BEB}" type="presOf" srcId="{ED6ECB05-A677-42F3-A6AD-D56F588562AB}" destId="{038F973B-2F8A-419E-9679-8519D0AEF103}" srcOrd="0" destOrd="0" presId="urn:microsoft.com/office/officeart/2005/8/layout/pyramid1"/>
    <dgm:cxn modelId="{DE25D01B-A56C-4B73-8F6D-8A44F779C8DA}" type="presParOf" srcId="{E92E6CB6-58EF-4F92-A902-32FA4C28BEB7}" destId="{ABB42682-027B-45EB-BF0F-2D212E2FE42D}" srcOrd="0" destOrd="0" presId="urn:microsoft.com/office/officeart/2005/8/layout/pyramid1"/>
    <dgm:cxn modelId="{261D1B67-3F5B-43B9-87AE-C9A96A33E509}" type="presParOf" srcId="{ABB42682-027B-45EB-BF0F-2D212E2FE42D}" destId="{8506A693-1798-48C4-AE46-571D85D6CD58}" srcOrd="0" destOrd="0" presId="urn:microsoft.com/office/officeart/2005/8/layout/pyramid1"/>
    <dgm:cxn modelId="{645B743E-E6A6-48DC-AECD-224A0DC0A8C8}" type="presParOf" srcId="{ABB42682-027B-45EB-BF0F-2D212E2FE42D}" destId="{2D16A04F-2F69-4076-A440-5FB669F94EB2}" srcOrd="1" destOrd="0" presId="urn:microsoft.com/office/officeart/2005/8/layout/pyramid1"/>
    <dgm:cxn modelId="{2382F60A-731A-4394-A736-F8850AB26924}" type="presParOf" srcId="{E92E6CB6-58EF-4F92-A902-32FA4C28BEB7}" destId="{501248C7-C477-46F6-9FD9-705CF9E3BFF4}" srcOrd="1" destOrd="0" presId="urn:microsoft.com/office/officeart/2005/8/layout/pyramid1"/>
    <dgm:cxn modelId="{6D3700DC-1FFE-4A1B-8269-BB2A08F17A6C}" type="presParOf" srcId="{501248C7-C477-46F6-9FD9-705CF9E3BFF4}" destId="{038F973B-2F8A-419E-9679-8519D0AEF103}" srcOrd="0" destOrd="0" presId="urn:microsoft.com/office/officeart/2005/8/layout/pyramid1"/>
    <dgm:cxn modelId="{801203D1-D800-4FE8-B1E3-AC10B25CB324}" type="presParOf" srcId="{501248C7-C477-46F6-9FD9-705CF9E3BFF4}" destId="{802845A5-15B6-4D93-AE62-81E49E1B3366}" srcOrd="1" destOrd="0" presId="urn:microsoft.com/office/officeart/2005/8/layout/pyramid1"/>
    <dgm:cxn modelId="{1D92962A-7470-489C-8223-52B26DBE6F14}" type="presParOf" srcId="{E92E6CB6-58EF-4F92-A902-32FA4C28BEB7}" destId="{86D9C8A1-53F0-4E77-9F67-95FB4EF041E3}" srcOrd="2" destOrd="0" presId="urn:microsoft.com/office/officeart/2005/8/layout/pyramid1"/>
    <dgm:cxn modelId="{CEE2F700-9498-4BA9-AFA4-097624E17A6A}" type="presParOf" srcId="{86D9C8A1-53F0-4E77-9F67-95FB4EF041E3}" destId="{5D9FB416-234C-4F22-AC87-5B60ED2DFA1A}" srcOrd="0" destOrd="0" presId="urn:microsoft.com/office/officeart/2005/8/layout/pyramid1"/>
    <dgm:cxn modelId="{FE585C97-4809-4E06-89C2-4E82A979309E}" type="presParOf" srcId="{86D9C8A1-53F0-4E77-9F67-95FB4EF041E3}" destId="{6CC1363E-FAC0-4A61-9961-F0C028FFE9F7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hyperlink" Target="http://img-fotki.yandex.ru/get/5705/milkamilkina.1b5/0_9e912_d206105d_XL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rooshvforum.com/attachment.php?aid=99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09600"/>
            <a:ext cx="64008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2192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>Небо медленно заволокли тучи и по лесу прошёл ветер</a:t>
            </a:r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>.</a:t>
            </a:r>
          </a:p>
          <a:p>
            <a:endParaRPr lang="ru-RU" sz="3600" dirty="0" smtClean="0">
              <a:latin typeface="Arial Black" pitchFamily="34" charset="0"/>
              <a:cs typeface="Aharoni" pitchFamily="2" charset="-79"/>
            </a:endParaRPr>
          </a:p>
          <a:p>
            <a:endParaRPr lang="ru-RU" sz="3600" dirty="0" smtClean="0">
              <a:latin typeface="Arial Black" pitchFamily="34" charset="0"/>
              <a:cs typeface="Aharoni" pitchFamily="2" charset="-79"/>
            </a:endParaRPr>
          </a:p>
          <a:p>
            <a:endParaRPr lang="ru-RU" sz="3600" dirty="0" smtClean="0">
              <a:latin typeface="Arial Black" pitchFamily="34" charset="0"/>
              <a:cs typeface="Aharoni" pitchFamily="2" charset="-79"/>
            </a:endParaRPr>
          </a:p>
          <a:p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>Солнце </a:t>
            </a:r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>скрылось за горизонт потому что наступила осень.</a:t>
            </a:r>
            <a:endParaRPr lang="ru-RU" sz="3600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7620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3600" b="1" dirty="0" smtClean="0">
                <a:solidFill>
                  <a:srgbClr val="C00000"/>
                </a:solidFill>
              </a:rPr>
              <a:t>1) Укажите </a:t>
            </a:r>
            <a:r>
              <a:rPr lang="ru-RU" sz="3600" b="1" dirty="0" smtClean="0">
                <a:solidFill>
                  <a:srgbClr val="C00000"/>
                </a:solidFill>
              </a:rPr>
              <a:t>сложное предложение (знаки препинания не расставлены</a:t>
            </a:r>
            <a:r>
              <a:rPr lang="ru-RU" sz="3600" b="1" dirty="0" smtClean="0">
                <a:solidFill>
                  <a:srgbClr val="C00000"/>
                </a:solidFill>
              </a:rPr>
              <a:t>):</a:t>
            </a:r>
          </a:p>
          <a:p>
            <a:pPr marL="342900" indent="-342900"/>
            <a:endParaRPr lang="ru-RU" sz="3600" b="1" dirty="0" smtClean="0"/>
          </a:p>
          <a:p>
            <a:r>
              <a:rPr lang="ru-RU" sz="3600" b="1" dirty="0" smtClean="0"/>
              <a:t>1. Отшумела </a:t>
            </a:r>
            <a:r>
              <a:rPr lang="ru-RU" sz="3600" b="1" dirty="0" smtClean="0"/>
              <a:t>листва на деревьях и стала постепенно опадать.</a:t>
            </a:r>
          </a:p>
          <a:p>
            <a:r>
              <a:rPr lang="ru-RU" sz="3600" b="1" dirty="0" smtClean="0"/>
              <a:t>2. Сад </a:t>
            </a:r>
            <a:r>
              <a:rPr lang="ru-RU" sz="3600" b="1" dirty="0" smtClean="0"/>
              <a:t>отцветал и темнел.</a:t>
            </a:r>
          </a:p>
          <a:p>
            <a:r>
              <a:rPr lang="ru-RU" sz="3600" b="1" dirty="0" smtClean="0"/>
              <a:t>3. А </a:t>
            </a:r>
            <a:r>
              <a:rPr lang="ru-RU" sz="3600" b="1" dirty="0" smtClean="0"/>
              <a:t>дорога расстилается и шумит густая рожь</a:t>
            </a:r>
            <a:r>
              <a:rPr lang="ru-RU" sz="3600" b="1" dirty="0" smtClean="0"/>
              <a:t>.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457200"/>
            <a:ext cx="838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2). Укажите глагольное  словосочетание:</a:t>
            </a:r>
          </a:p>
          <a:p>
            <a:endParaRPr lang="ru-RU" sz="3600" b="1" dirty="0" smtClean="0"/>
          </a:p>
          <a:p>
            <a:endParaRPr lang="ru-RU" sz="3600" b="1" dirty="0" smtClean="0"/>
          </a:p>
          <a:p>
            <a:r>
              <a:rPr lang="ru-RU" sz="3600" b="1" dirty="0" smtClean="0"/>
              <a:t>1. очень громко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2. малиновым </a:t>
            </a:r>
            <a:r>
              <a:rPr lang="ru-RU" sz="3600" b="1" dirty="0" smtClean="0"/>
              <a:t>огнем</a:t>
            </a:r>
            <a:r>
              <a:rPr lang="ru-RU" sz="3600" b="1" dirty="0" smtClean="0"/>
              <a:t>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3. разносились </a:t>
            </a:r>
            <a:r>
              <a:rPr lang="ru-RU" sz="3600" b="1" dirty="0" smtClean="0"/>
              <a:t>по долине.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533400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ru-RU" sz="3600" b="1" dirty="0" smtClean="0">
                <a:solidFill>
                  <a:srgbClr val="C00000"/>
                </a:solidFill>
              </a:rPr>
              <a:t>3) Укажите </a:t>
            </a:r>
            <a:r>
              <a:rPr lang="ru-RU" sz="3600" b="1" dirty="0" smtClean="0">
                <a:solidFill>
                  <a:srgbClr val="C00000"/>
                </a:solidFill>
              </a:rPr>
              <a:t>предложение, которое начинается со слов автора (знаки препинания не расставлены</a:t>
            </a:r>
            <a:r>
              <a:rPr lang="ru-RU" sz="3600" b="1" dirty="0" smtClean="0">
                <a:solidFill>
                  <a:srgbClr val="C00000"/>
                </a:solidFill>
              </a:rPr>
              <a:t>):</a:t>
            </a:r>
          </a:p>
          <a:p>
            <a:pPr marL="742950" indent="-742950">
              <a:buAutoNum type="arabicPeriod" startAt="4"/>
            </a:pPr>
            <a:endParaRPr lang="ru-RU" sz="3600" b="1" dirty="0" smtClean="0"/>
          </a:p>
          <a:p>
            <a:pPr marL="742950" indent="-742950"/>
            <a:r>
              <a:rPr lang="ru-RU" sz="3600" b="1" dirty="0" smtClean="0"/>
              <a:t>1. </a:t>
            </a:r>
            <a:r>
              <a:rPr lang="ru-RU" sz="3600" b="1" dirty="0" smtClean="0"/>
              <a:t>Соседка поинтересовалась а когда у тебя начинаются каникулы? </a:t>
            </a:r>
          </a:p>
          <a:p>
            <a:r>
              <a:rPr lang="ru-RU" sz="3600" b="1" dirty="0" smtClean="0"/>
              <a:t>2. Нет</a:t>
            </a:r>
            <a:r>
              <a:rPr lang="ru-RU" sz="3600" b="1" dirty="0" smtClean="0"/>
              <a:t>, я поеду решительно сказала Наташа.</a:t>
            </a:r>
          </a:p>
          <a:p>
            <a:r>
              <a:rPr lang="ru-RU" sz="3600" b="1" dirty="0" smtClean="0"/>
              <a:t>3. </a:t>
            </a:r>
            <a:r>
              <a:rPr lang="ru-RU" sz="3600" b="1" dirty="0" smtClean="0"/>
              <a:t>Ты бледна, Маша, заметил отец.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2286000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Дедушка идёт 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рыбалку.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Дедушка 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внуки идут на рыбалку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Дедушка с внуками идут на рыбалку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6096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4.) </a:t>
            </a:r>
            <a:r>
              <a:rPr lang="ru-RU" sz="3600" b="1" dirty="0" smtClean="0">
                <a:solidFill>
                  <a:srgbClr val="C00000"/>
                </a:solidFill>
              </a:rPr>
              <a:t>Укажите </a:t>
            </a:r>
            <a:r>
              <a:rPr lang="ru-RU" sz="3600" b="1" dirty="0" smtClean="0">
                <a:solidFill>
                  <a:srgbClr val="C00000"/>
                </a:solidFill>
              </a:rPr>
              <a:t>предложение с однородными членами предложения.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3000" y="1397000"/>
          <a:ext cx="70866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0"/>
                <a:gridCol w="1771650"/>
                <a:gridCol w="1771650"/>
                <a:gridCol w="1771650"/>
              </a:tblGrid>
              <a:tr h="2260600"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9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9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9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9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457200"/>
          <a:ext cx="8305801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113"/>
                <a:gridCol w="6948487"/>
                <a:gridCol w="838201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Оценочный</a:t>
                      </a:r>
                      <a:r>
                        <a:rPr lang="ru-RU" sz="3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лист.</a:t>
                      </a:r>
                      <a:endParaRPr lang="ru-RU" sz="3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Что изучает синтаксис и пунктуация.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Признаки однородных членов предложения.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Второстепенные члены предложения.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Чем отличается простое предложение от сложного.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Виды сложных предложений.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Знаки препинания при прямой речи.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Что такое обращение.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Оформление</a:t>
                      </a:r>
                      <a:r>
                        <a:rPr lang="ru-RU" sz="2800" baseline="0" dirty="0" smtClean="0"/>
                        <a:t> диалога на письме.</a:t>
                      </a:r>
                      <a:endParaRPr lang="ru-RU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uchportal.ru/_ld/43/33241946.jpg"/>
          <p:cNvPicPr>
            <a:picLocks noChangeAspect="1" noChangeArrowheads="1"/>
          </p:cNvPicPr>
          <p:nvPr/>
        </p:nvPicPr>
        <p:blipFill>
          <a:blip r:embed="rId2"/>
          <a:srcRect l="11618" r="8714" b="16022"/>
          <a:stretch>
            <a:fillRect/>
          </a:stretch>
        </p:blipFill>
        <p:spPr bwMode="auto">
          <a:xfrm>
            <a:off x="381000" y="304800"/>
            <a:ext cx="84582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v.k26.ru/uploads/posts/2012-01/1326172283_news_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914400"/>
            <a:ext cx="2743200" cy="1981200"/>
          </a:xfrm>
          <a:prstGeom prst="rect">
            <a:avLst/>
          </a:prstGeom>
          <a:noFill/>
        </p:spPr>
      </p:pic>
      <p:pic>
        <p:nvPicPr>
          <p:cNvPr id="1030" name="Picture 6" descr="http://festival.1september.ru/articles/551093/img1.jpg"/>
          <p:cNvPicPr>
            <a:picLocks noChangeAspect="1" noChangeArrowheads="1"/>
          </p:cNvPicPr>
          <p:nvPr/>
        </p:nvPicPr>
        <p:blipFill>
          <a:blip r:embed="rId3"/>
          <a:srcRect l="78400" t="23003" r="10400" b="43770"/>
          <a:stretch>
            <a:fillRect/>
          </a:stretch>
        </p:blipFill>
        <p:spPr bwMode="auto">
          <a:xfrm>
            <a:off x="381000" y="762000"/>
            <a:ext cx="2209800" cy="2514600"/>
          </a:xfrm>
          <a:prstGeom prst="rect">
            <a:avLst/>
          </a:prstGeom>
          <a:noFill/>
        </p:spPr>
      </p:pic>
      <p:pic>
        <p:nvPicPr>
          <p:cNvPr id="1032" name="Picture 8" descr="http://img-fotki.yandex.ru/get/5705/milkamilkina.1b5/0_9e912_d206105d_XL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914400"/>
            <a:ext cx="2438400" cy="1981200"/>
          </a:xfrm>
          <a:prstGeom prst="rect">
            <a:avLst/>
          </a:prstGeom>
          <a:noFill/>
        </p:spPr>
      </p:pic>
      <p:pic>
        <p:nvPicPr>
          <p:cNvPr id="1034" name="Picture 10" descr="http://www.buzzle.com/img/articleImages/371215-15med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27487" t="17583" r="23282" b="18417"/>
          <a:stretch>
            <a:fillRect/>
          </a:stretch>
        </p:blipFill>
        <p:spPr bwMode="auto">
          <a:xfrm rot="20915147">
            <a:off x="7696200" y="609600"/>
            <a:ext cx="990600" cy="137160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1000" y="4419600"/>
          <a:ext cx="83820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П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У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Н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К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Т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У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А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Ц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И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Я</a:t>
                      </a:r>
                      <a:endParaRPr lang="ru-RU" sz="6000" dirty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chemeClr val="bg1"/>
                </a:solidFill>
                <a:latin typeface="Comic Sans MS" pitchFamily="66" charset="0"/>
              </a:rPr>
              <a:t>города Синтаксис и пригорода Пунктуация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838200" y="685800"/>
            <a:ext cx="39782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5400" b="1" dirty="0">
                <a:latin typeface="Comic Sans MS" pitchFamily="66" charset="0"/>
              </a:rPr>
              <a:t>С</a:t>
            </a:r>
            <a:r>
              <a:rPr lang="ru-RU" sz="5400" b="1" dirty="0" smtClean="0">
                <a:latin typeface="Comic Sans MS" pitchFamily="66" charset="0"/>
              </a:rPr>
              <a:t>интаксис</a:t>
            </a:r>
            <a:endParaRPr lang="ru-RU" sz="5400" b="1" dirty="0">
              <a:latin typeface="Comic Sans MS" pitchFamily="66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114800" y="4267200"/>
            <a:ext cx="358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latin typeface="Comic Sans MS" pitchFamily="66" charset="0"/>
              </a:rPr>
              <a:t>П</a:t>
            </a:r>
            <a:r>
              <a:rPr lang="ru-RU" sz="4000" b="1" dirty="0" smtClean="0">
                <a:latin typeface="Comic Sans MS" pitchFamily="66" charset="0"/>
              </a:rPr>
              <a:t>унктуация</a:t>
            </a:r>
            <a:endParaRPr lang="ru-RU" sz="4000" b="1" dirty="0">
              <a:latin typeface="Comic Sans MS" pitchFamily="66" charset="0"/>
            </a:endParaRPr>
          </a:p>
        </p:txBody>
      </p:sp>
      <p:sp>
        <p:nvSpPr>
          <p:cNvPr id="16398" name="PubOvalCallout"/>
          <p:cNvSpPr>
            <a:spLocks noEditPoints="1" noChangeArrowheads="1"/>
          </p:cNvSpPr>
          <p:nvPr/>
        </p:nvSpPr>
        <p:spPr bwMode="auto">
          <a:xfrm rot="3281520">
            <a:off x="5832317" y="1446833"/>
            <a:ext cx="2036762" cy="3581863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6399" name="PubOvalCallout"/>
          <p:cNvSpPr>
            <a:spLocks noEditPoints="1" noChangeArrowheads="1"/>
          </p:cNvSpPr>
          <p:nvPr/>
        </p:nvSpPr>
        <p:spPr bwMode="auto">
          <a:xfrm rot="11493828">
            <a:off x="501242" y="1804566"/>
            <a:ext cx="2338387" cy="2956952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09600" y="3276600"/>
            <a:ext cx="2100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latin typeface="Comic Sans MS" pitchFamily="66" charset="0"/>
              </a:rPr>
              <a:t>Что изучает </a:t>
            </a:r>
          </a:p>
          <a:p>
            <a:r>
              <a:rPr lang="ru-RU" sz="2400" b="1" dirty="0">
                <a:latin typeface="Comic Sans MS" pitchFamily="66" charset="0"/>
              </a:rPr>
              <a:t>Синтаксис?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6019800" y="26670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latin typeface="Comic Sans MS" pitchFamily="66" charset="0"/>
              </a:rPr>
              <a:t>Что изучает </a:t>
            </a:r>
          </a:p>
          <a:p>
            <a:r>
              <a:rPr lang="ru-RU" sz="2400" b="1" dirty="0">
                <a:latin typeface="Comic Sans MS" pitchFamily="66" charset="0"/>
              </a:rPr>
              <a:t>Пунктуация?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600200" y="1371600"/>
          <a:ext cx="60198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610136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1.</a:t>
            </a:r>
            <a:r>
              <a:rPr lang="ru-RU" sz="4000" b="1" dirty="0" smtClean="0"/>
              <a:t>На тополе возле скворечника сидит пара воробьёв. </a:t>
            </a:r>
            <a:r>
              <a:rPr lang="ru-RU" sz="4000" b="1" dirty="0" smtClean="0">
                <a:solidFill>
                  <a:srgbClr val="C00000"/>
                </a:solidFill>
              </a:rPr>
              <a:t>2.</a:t>
            </a:r>
            <a:r>
              <a:rPr lang="ru-RU" sz="4000" b="1" dirty="0" smtClean="0"/>
              <a:t>Они быстро распускают крылышки и с громким чириканьем наскакивают друг на друга. </a:t>
            </a:r>
            <a:r>
              <a:rPr lang="ru-RU" sz="4000" b="1" dirty="0" smtClean="0">
                <a:solidFill>
                  <a:srgbClr val="C00000"/>
                </a:solidFill>
              </a:rPr>
              <a:t>3.</a:t>
            </a:r>
            <a:r>
              <a:rPr lang="ru-RU" sz="4000" b="1" dirty="0" smtClean="0"/>
              <a:t>Они спорят, кому занять для гнезда этот уютный домик. </a:t>
            </a:r>
            <a:r>
              <a:rPr lang="ru-RU" sz="4000" b="1" dirty="0" smtClean="0">
                <a:solidFill>
                  <a:srgbClr val="C00000"/>
                </a:solidFill>
              </a:rPr>
              <a:t>4.</a:t>
            </a:r>
            <a:r>
              <a:rPr lang="ru-RU" sz="4000" b="1" dirty="0" smtClean="0"/>
              <a:t>Наконец более решительный и смелый воробей прогоняет другого. </a:t>
            </a:r>
            <a:r>
              <a:rPr lang="ru-RU" sz="4000" b="1" dirty="0" smtClean="0">
                <a:solidFill>
                  <a:srgbClr val="C00000"/>
                </a:solidFill>
              </a:rPr>
              <a:t>5.</a:t>
            </a:r>
            <a:r>
              <a:rPr lang="ru-RU" sz="4000" b="1" dirty="0" smtClean="0"/>
              <a:t>Он победил.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533400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2.</a:t>
            </a:r>
            <a:r>
              <a:rPr lang="ru-RU" sz="4000" b="1" dirty="0" smtClean="0"/>
              <a:t>Они </a:t>
            </a:r>
            <a:r>
              <a:rPr lang="ru-RU" sz="4000" b="1" dirty="0" smtClean="0"/>
              <a:t>быстро распускают </a:t>
            </a:r>
            <a:r>
              <a:rPr lang="ru-RU" sz="4000" b="1" dirty="0" smtClean="0"/>
              <a:t>крылышки и с громким чириканьем наскакивают друг на друга. 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14400" y="3733800"/>
            <a:ext cx="7391400" cy="2133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С громким чириканьем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Распускают крылышки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Быстро распускают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rcRect l="33191" t="73590" r="40192" b="16923"/>
          <a:stretch>
            <a:fillRect/>
          </a:stretch>
        </p:blipFill>
        <p:spPr bwMode="auto">
          <a:xfrm>
            <a:off x="1219200" y="1524000"/>
            <a:ext cx="64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6096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Работа  в парах.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1700" y="609600"/>
            <a:ext cx="4800600" cy="517064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cs typeface="Aharoni" pitchFamily="2" charset="-79"/>
              </a:rPr>
              <a:t>[ ], а [ </a:t>
            </a:r>
            <a:r>
              <a:rPr lang="ru-RU" sz="6600" b="1" dirty="0" smtClean="0">
                <a:cs typeface="Aharoni" pitchFamily="2" charset="-79"/>
              </a:rPr>
              <a:t>].</a:t>
            </a:r>
            <a:endParaRPr lang="ru-RU" sz="6600" b="1" dirty="0" smtClean="0">
              <a:cs typeface="Aharoni" pitchFamily="2" charset="-79"/>
            </a:endParaRPr>
          </a:p>
          <a:p>
            <a:pPr algn="ctr"/>
            <a:r>
              <a:rPr lang="ru-RU" sz="6600" b="1" dirty="0" smtClean="0">
                <a:cs typeface="Aharoni" pitchFamily="2" charset="-79"/>
              </a:rPr>
              <a:t>[ ],(когда </a:t>
            </a:r>
            <a:r>
              <a:rPr lang="ru-RU" sz="6600" b="1" dirty="0" smtClean="0">
                <a:cs typeface="Aharoni" pitchFamily="2" charset="-79"/>
              </a:rPr>
              <a:t>…).</a:t>
            </a:r>
            <a:endParaRPr lang="ru-RU" sz="6600" b="1" dirty="0" smtClean="0">
              <a:cs typeface="Aharoni" pitchFamily="2" charset="-79"/>
            </a:endParaRPr>
          </a:p>
          <a:p>
            <a:pPr algn="ctr"/>
            <a:r>
              <a:rPr lang="ru-RU" sz="6600" b="1" dirty="0" smtClean="0">
                <a:cs typeface="Aharoni" pitchFamily="2" charset="-79"/>
              </a:rPr>
              <a:t>А: “П</a:t>
            </a:r>
            <a:r>
              <a:rPr lang="ru-RU" sz="6600" b="1" dirty="0" smtClean="0">
                <a:cs typeface="Aharoni" pitchFamily="2" charset="-79"/>
              </a:rPr>
              <a:t>”.</a:t>
            </a:r>
            <a:endParaRPr lang="ru-RU" sz="6600" b="1" dirty="0" smtClean="0">
              <a:cs typeface="Aharoni" pitchFamily="2" charset="-79"/>
            </a:endParaRPr>
          </a:p>
          <a:p>
            <a:pPr algn="ctr"/>
            <a:r>
              <a:rPr lang="ru-RU" sz="6600" b="1" dirty="0" smtClean="0">
                <a:cs typeface="Aharoni" pitchFamily="2" charset="-79"/>
              </a:rPr>
              <a:t>О: О,О,О</a:t>
            </a:r>
            <a:endParaRPr lang="ru-RU" sz="6600" b="1" dirty="0" smtClean="0">
              <a:cs typeface="Aharoni" pitchFamily="2" charset="-79"/>
            </a:endParaRPr>
          </a:p>
          <a:p>
            <a:pPr algn="ctr"/>
            <a:r>
              <a:rPr lang="ru-RU" sz="6600" b="1" dirty="0" smtClean="0">
                <a:cs typeface="Aharoni" pitchFamily="2" charset="-79"/>
              </a:rPr>
              <a:t>[О, …]!</a:t>
            </a:r>
            <a:endParaRPr lang="ru-RU" sz="6600" b="1" dirty="0">
              <a:cs typeface="Aharoni" pitchFamily="2" charset="-79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00400" y="4114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327</Words>
  <PresentationFormat>Экран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Слайд 1</vt:lpstr>
      <vt:lpstr>Слайд 2</vt:lpstr>
      <vt:lpstr>Слайд 3</vt:lpstr>
      <vt:lpstr> города Синтаксис и пригорода Пунктуация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25</cp:revision>
  <dcterms:created xsi:type="dcterms:W3CDTF">2013-11-20T06:48:59Z</dcterms:created>
  <dcterms:modified xsi:type="dcterms:W3CDTF">2013-11-20T10:50:25Z</dcterms:modified>
</cp:coreProperties>
</file>