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7" r:id="rId9"/>
    <p:sldId id="266" r:id="rId10"/>
    <p:sldId id="265" r:id="rId11"/>
    <p:sldId id="264" r:id="rId12"/>
    <p:sldId id="263" r:id="rId13"/>
    <p:sldId id="273" r:id="rId14"/>
    <p:sldId id="272" r:id="rId15"/>
    <p:sldId id="271" r:id="rId16"/>
    <p:sldId id="274" r:id="rId17"/>
    <p:sldId id="275" r:id="rId18"/>
    <p:sldId id="270" r:id="rId19"/>
    <p:sldId id="276" r:id="rId20"/>
    <p:sldId id="281" r:id="rId21"/>
    <p:sldId id="282" r:id="rId22"/>
    <p:sldId id="277" r:id="rId23"/>
    <p:sldId id="278" r:id="rId24"/>
    <p:sldId id="279" r:id="rId25"/>
    <p:sldId id="280" r:id="rId26"/>
    <p:sldId id="284" r:id="rId27"/>
    <p:sldId id="285" r:id="rId28"/>
    <p:sldId id="283" r:id="rId29"/>
    <p:sldId id="286" r:id="rId30"/>
    <p:sldId id="289" r:id="rId31"/>
    <p:sldId id="288" r:id="rId32"/>
    <p:sldId id="287" r:id="rId33"/>
    <p:sldId id="290" r:id="rId34"/>
    <p:sldId id="29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9900"/>
    <a:srgbClr val="D60093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B8BC-20C5-4EFB-9167-E642B422FCB8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8F631-D55C-4677-8935-C4845577A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B8BC-20C5-4EFB-9167-E642B422FCB8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8F631-D55C-4677-8935-C4845577A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B8BC-20C5-4EFB-9167-E642B422FCB8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8F631-D55C-4677-8935-C4845577A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B8BC-20C5-4EFB-9167-E642B422FCB8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8F631-D55C-4677-8935-C4845577A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B8BC-20C5-4EFB-9167-E642B422FCB8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8F631-D55C-4677-8935-C4845577A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B8BC-20C5-4EFB-9167-E642B422FCB8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8F631-D55C-4677-8935-C4845577A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B8BC-20C5-4EFB-9167-E642B422FCB8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8F631-D55C-4677-8935-C4845577A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B8BC-20C5-4EFB-9167-E642B422FCB8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8F631-D55C-4677-8935-C4845577A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B8BC-20C5-4EFB-9167-E642B422FCB8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8F631-D55C-4677-8935-C4845577A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B8BC-20C5-4EFB-9167-E642B422FCB8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8F631-D55C-4677-8935-C4845577A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EB8BC-20C5-4EFB-9167-E642B422FCB8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8F631-D55C-4677-8935-C4845577A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EB8BC-20C5-4EFB-9167-E642B422FCB8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8F631-D55C-4677-8935-C4845577A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75656" y="1700808"/>
            <a:ext cx="6414974" cy="3046988"/>
          </a:xfrm>
          <a:prstGeom prst="rect">
            <a:avLst/>
          </a:prstGeom>
          <a:noFill/>
          <a:ln w="28575"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Скоро</a:t>
            </a:r>
          </a:p>
          <a:p>
            <a:pPr algn="ctr"/>
            <a:r>
              <a:rPr lang="ru-RU" sz="9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в школу</a:t>
            </a:r>
            <a:endParaRPr lang="ru-RU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99592" y="1700808"/>
            <a:ext cx="70567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D60093"/>
                </a:solidFill>
                <a:latin typeface="Monotype Corsiva" pitchFamily="66" charset="0"/>
              </a:rPr>
              <a:t>переключаемость</a:t>
            </a:r>
            <a:endParaRPr lang="ru-RU" sz="6600" dirty="0">
              <a:solidFill>
                <a:srgbClr val="D60093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2780928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99"/>
                </a:solidFill>
              </a:rPr>
              <a:t>характеризуется скоростью перехода от одного вида деятельности к другой</a:t>
            </a:r>
            <a:endParaRPr lang="ru-RU" sz="3200" dirty="0">
              <a:solidFill>
                <a:srgbClr val="000099"/>
              </a:solidFill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4509120"/>
            <a:ext cx="835292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Высокая концентрация 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низкая переключаемость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человек рассеянный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0099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!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99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23528" y="2564904"/>
            <a:ext cx="8424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/>
              <a:t>это процесс запечатления, сохранения и воспроизведения того, что человек отражал, делал или переживал</a:t>
            </a:r>
            <a:endParaRPr lang="ru-RU" sz="4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15816" y="1556792"/>
            <a:ext cx="3672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ПАМЯТЬ</a:t>
            </a:r>
            <a:endParaRPr lang="ru-RU" sz="6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развитие памяти у детей,  диагностика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0000" r="67089" b="34286"/>
          <a:stretch>
            <a:fillRect/>
          </a:stretch>
        </p:blipFill>
        <p:spPr bwMode="auto">
          <a:xfrm>
            <a:off x="2843808" y="1844824"/>
            <a:ext cx="187220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развитие памяти у детей,  диагностика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638" t="78405" r="29261" b="3023"/>
          <a:stretch>
            <a:fillRect/>
          </a:stretch>
        </p:blipFill>
        <p:spPr bwMode="auto">
          <a:xfrm>
            <a:off x="2051720" y="5445224"/>
            <a:ext cx="273630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развитие памяти у детей,  диагностика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3123" t="42525" r="6624" b="24618"/>
          <a:stretch>
            <a:fillRect/>
          </a:stretch>
        </p:blipFill>
        <p:spPr bwMode="auto">
          <a:xfrm>
            <a:off x="5940152" y="4221088"/>
            <a:ext cx="115212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развитие памяти у детей,  диагностика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52" t="4286" r="10569" b="66213"/>
          <a:stretch>
            <a:fillRect/>
          </a:stretch>
        </p:blipFill>
        <p:spPr bwMode="auto">
          <a:xfrm>
            <a:off x="5364088" y="2060848"/>
            <a:ext cx="1728192" cy="1487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развитие памяти у детей,  диагностика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119" t="32192" r="28438" b="29237"/>
          <a:stretch>
            <a:fillRect/>
          </a:stretch>
        </p:blipFill>
        <p:spPr bwMode="auto">
          <a:xfrm>
            <a:off x="3491880" y="3356992"/>
            <a:ext cx="201622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развитие памяти у детей,  диагностика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392" t="1429" r="54430" b="62857"/>
          <a:stretch>
            <a:fillRect/>
          </a:stretch>
        </p:blipFill>
        <p:spPr bwMode="auto">
          <a:xfrm>
            <a:off x="1043608" y="3068960"/>
            <a:ext cx="194421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азвитие памяти у детей,  диагности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104456" cy="61926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развитие памяти у детей,  диагностик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60648"/>
            <a:ext cx="4176464" cy="61206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развитие памяти у детей,  диагностика"/>
          <p:cNvPicPr/>
          <p:nvPr/>
        </p:nvPicPr>
        <p:blipFill>
          <a:blip r:embed="rId3" cstate="print"/>
          <a:srcRect t="16258" b="8550"/>
          <a:stretch>
            <a:fillRect/>
          </a:stretch>
        </p:blipFill>
        <p:spPr bwMode="auto">
          <a:xfrm>
            <a:off x="179512" y="1628800"/>
            <a:ext cx="4176464" cy="51125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развитие памяти у детей,  диагностика"/>
          <p:cNvPicPr/>
          <p:nvPr/>
        </p:nvPicPr>
        <p:blipFill>
          <a:blip r:embed="rId4" cstate="print"/>
          <a:srcRect t="12032"/>
          <a:stretch>
            <a:fillRect/>
          </a:stretch>
        </p:blipFill>
        <p:spPr bwMode="auto">
          <a:xfrm>
            <a:off x="4788024" y="1628800"/>
            <a:ext cx="403244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411760" y="1556792"/>
            <a:ext cx="4392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МЫШЛЕНИЕ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420888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психический познавательный процесс отражения существующих связей и отношений предметов и явлений объективного мира</a:t>
            </a:r>
            <a:endParaRPr lang="ru-RU" sz="3200" b="1" dirty="0"/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67544" y="3989625"/>
            <a:ext cx="756084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D60093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Операции мышления</a:t>
            </a:r>
            <a:r>
              <a:rPr kumimoji="0" lang="ru-RU" sz="6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6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анализ, синтез,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сравнение, </a:t>
            </a:r>
            <a:r>
              <a:rPr lang="ru-RU" sz="4000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обобщение,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абстрагирование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Люда\Pictures\2015-01-04\00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AE8E9"/>
              </a:clrFrom>
              <a:clrTo>
                <a:srgbClr val="EAE8E9">
                  <a:alpha val="0"/>
                </a:srgbClr>
              </a:clrTo>
            </a:clrChange>
            <a:lum bright="-10000" contrast="-10000"/>
          </a:blip>
          <a:srcRect/>
          <a:stretch>
            <a:fillRect/>
          </a:stretch>
        </p:blipFill>
        <p:spPr bwMode="auto">
          <a:xfrm>
            <a:off x="107504" y="188640"/>
            <a:ext cx="4355976" cy="6552728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</p:spPr>
      </p:pic>
      <p:pic>
        <p:nvPicPr>
          <p:cNvPr id="12" name="Picture 7" descr="C:\Users\Люда\Pictures\2015-01-04\007.png"/>
          <p:cNvPicPr>
            <a:picLocks noChangeAspect="1" noChangeArrowheads="1"/>
          </p:cNvPicPr>
          <p:nvPr/>
        </p:nvPicPr>
        <p:blipFill>
          <a:blip r:embed="rId3" cstate="print"/>
          <a:srcRect l="17610" t="1807" r="7312" b="23432"/>
          <a:stretch>
            <a:fillRect/>
          </a:stretch>
        </p:blipFill>
        <p:spPr bwMode="auto">
          <a:xfrm>
            <a:off x="4689206" y="188640"/>
            <a:ext cx="4454794" cy="6336704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644008" y="0"/>
            <a:ext cx="0" cy="685800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Люда\Pictures\2015-01-04\008.png"/>
          <p:cNvPicPr>
            <a:picLocks noChangeAspect="1" noChangeArrowheads="1"/>
          </p:cNvPicPr>
          <p:nvPr/>
        </p:nvPicPr>
        <p:blipFill>
          <a:blip r:embed="rId2" cstate="print"/>
          <a:srcRect l="14076" t="2278" r="9287" b="23677"/>
          <a:stretch>
            <a:fillRect/>
          </a:stretch>
        </p:blipFill>
        <p:spPr bwMode="auto">
          <a:xfrm>
            <a:off x="4460417" y="0"/>
            <a:ext cx="4683583" cy="6597352"/>
          </a:xfrm>
          <a:prstGeom prst="rect">
            <a:avLst/>
          </a:prstGeom>
          <a:noFill/>
        </p:spPr>
      </p:pic>
      <p:pic>
        <p:nvPicPr>
          <p:cNvPr id="8" name="Picture 6" descr="C:\Users\Люда\Pictures\2015-01-04\006.png"/>
          <p:cNvPicPr>
            <a:picLocks noChangeAspect="1" noChangeArrowheads="1"/>
          </p:cNvPicPr>
          <p:nvPr/>
        </p:nvPicPr>
        <p:blipFill>
          <a:blip r:embed="rId3" cstate="print"/>
          <a:srcRect l="11921" t="3249" r="6335" b="23567"/>
          <a:stretch>
            <a:fillRect/>
          </a:stretch>
        </p:blipFill>
        <p:spPr bwMode="auto">
          <a:xfrm>
            <a:off x="0" y="116632"/>
            <a:ext cx="4536504" cy="6597352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427984" y="0"/>
            <a:ext cx="0" cy="6858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763688" y="1556792"/>
            <a:ext cx="5544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ВООБРАЖЕНИЕ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2420888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психический познавательный процесс создания новых представлений на основе имеющегося опыта, </a:t>
            </a:r>
          </a:p>
          <a:p>
            <a:r>
              <a:rPr lang="ru-RU" sz="3600" b="1" dirty="0" smtClean="0"/>
              <a:t>т. е. процесс преобразующего отражения действительности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5661248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6600"/>
                </a:solidFill>
              </a:rPr>
              <a:t>творческое       воссоздающее</a:t>
            </a:r>
            <a:endParaRPr lang="ru-RU" sz="4800" b="1" dirty="0">
              <a:solidFill>
                <a:srgbClr val="FF66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2051720" y="5301208"/>
            <a:ext cx="1152128" cy="43204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716016" y="5301208"/>
            <a:ext cx="1224136" cy="43204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азвитие творческого мышления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7776864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403648" y="116632"/>
            <a:ext cx="6624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F0"/>
                </a:solidFill>
              </a:rPr>
              <a:t>На что похоже облачко?</a:t>
            </a:r>
            <a:endParaRPr lang="ru-RU" sz="44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71600" y="404664"/>
            <a:ext cx="7200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Готовность к школе</a:t>
            </a:r>
            <a:endParaRPr lang="ru-RU" sz="42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1484784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9900"/>
                </a:solidFill>
                <a:latin typeface="Arial Black" pitchFamily="34" charset="0"/>
              </a:rPr>
              <a:t>физическая</a:t>
            </a:r>
            <a:endParaRPr lang="ru-RU" sz="3600" dirty="0">
              <a:solidFill>
                <a:srgbClr val="0099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3928" y="1484784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0099"/>
                </a:solidFill>
                <a:latin typeface="Arial Black" pitchFamily="34" charset="0"/>
              </a:rPr>
              <a:t>психологическая</a:t>
            </a:r>
            <a:endParaRPr lang="ru-RU" sz="3600" dirty="0">
              <a:solidFill>
                <a:srgbClr val="000099"/>
              </a:solidFill>
              <a:latin typeface="Arial Black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411760" y="980728"/>
            <a:ext cx="64807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724128" y="980728"/>
            <a:ext cx="64807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915816" y="278092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619672" y="249289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D60093"/>
                </a:solidFill>
                <a:latin typeface="Arial Black" pitchFamily="34" charset="0"/>
              </a:rPr>
              <a:t>л</a:t>
            </a:r>
            <a:r>
              <a:rPr lang="ru-RU" sz="2800" dirty="0" smtClean="0">
                <a:solidFill>
                  <a:srgbClr val="D60093"/>
                </a:solidFill>
                <a:latin typeface="Arial Black" pitchFamily="34" charset="0"/>
              </a:rPr>
              <a:t>ичностная </a:t>
            </a:r>
            <a:endParaRPr lang="ru-RU" sz="2800" dirty="0">
              <a:solidFill>
                <a:srgbClr val="D60093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88024" y="2492896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интеллектуальная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3491880" y="2060848"/>
            <a:ext cx="1224136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804248" y="2060848"/>
            <a:ext cx="93610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95536" y="3933056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D60093"/>
                </a:solidFill>
                <a:latin typeface="Arial Black" pitchFamily="34" charset="0"/>
              </a:rPr>
              <a:t>мотивация</a:t>
            </a:r>
            <a:endParaRPr lang="ru-RU" sz="2400" dirty="0">
              <a:solidFill>
                <a:srgbClr val="D60093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31840" y="3933056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D60093"/>
                </a:solidFill>
                <a:latin typeface="Arial Black" pitchFamily="34" charset="0"/>
              </a:rPr>
              <a:t>общение</a:t>
            </a:r>
            <a:endParaRPr lang="ru-RU" sz="2400" dirty="0">
              <a:solidFill>
                <a:srgbClr val="D60093"/>
              </a:solidFill>
              <a:latin typeface="Arial Black" pitchFamily="34" charset="0"/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 flipH="1">
            <a:off x="1403648" y="3068960"/>
            <a:ext cx="72008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3635896" y="3068960"/>
            <a:ext cx="504056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292080" y="3140968"/>
            <a:ext cx="36724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восприятие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 внимание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 память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 мышление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 речь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 мелкая моторика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 саморегуляция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 кругозор</a:t>
            </a:r>
            <a:endParaRPr lang="ru-RU" sz="2400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39752" y="4581128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D60093"/>
                </a:solidFill>
                <a:latin typeface="Arial Black" pitchFamily="34" charset="0"/>
              </a:rPr>
              <a:t>воля</a:t>
            </a:r>
            <a:endParaRPr lang="ru-RU" sz="2400" dirty="0">
              <a:solidFill>
                <a:srgbClr val="D60093"/>
              </a:solidFill>
              <a:latin typeface="Arial Black" pitchFamily="34" charset="0"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2915816" y="3068960"/>
            <a:ext cx="0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22" grpId="0"/>
      <p:bldP spid="23" grpId="0"/>
      <p:bldP spid="29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азвитие творческого мышления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40768"/>
            <a:ext cx="712879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95536" y="116632"/>
            <a:ext cx="86409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0099"/>
                </a:solidFill>
              </a:rPr>
              <a:t>Дорисуй </a:t>
            </a:r>
            <a:r>
              <a:rPr lang="ru-RU" sz="3600" dirty="0" smtClean="0">
                <a:solidFill>
                  <a:srgbClr val="000099"/>
                </a:solidFill>
              </a:rPr>
              <a:t>и раскрась волшебниц так, чтобы одна стала доброй, а другая - злой.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азвитие творческого мышления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56792"/>
            <a:ext cx="756084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83568" y="260648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D60093"/>
                </a:solidFill>
              </a:rPr>
              <a:t>П</a:t>
            </a:r>
            <a:r>
              <a:rPr lang="ru-RU" sz="3600" dirty="0" smtClean="0">
                <a:solidFill>
                  <a:srgbClr val="D60093"/>
                </a:solidFill>
              </a:rPr>
              <a:t>опробуй </a:t>
            </a:r>
            <a:r>
              <a:rPr lang="ru-RU" sz="3600" dirty="0" smtClean="0">
                <a:solidFill>
                  <a:srgbClr val="D60093"/>
                </a:solidFill>
              </a:rPr>
              <a:t>нарисовать что-то интересное, используя данные фигуры.</a:t>
            </a:r>
            <a:endParaRPr lang="ru-RU" sz="3600" dirty="0">
              <a:solidFill>
                <a:srgbClr val="D6009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развитие творческого мышлени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708920"/>
            <a:ext cx="475252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1628800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Посмотри </a:t>
            </a:r>
            <a:r>
              <a:rPr lang="ru-RU" sz="3200" dirty="0" smtClean="0">
                <a:solidFill>
                  <a:srgbClr val="00B050"/>
                </a:solidFill>
              </a:rPr>
              <a:t>на рисунки и придумай сказку, в которой участвовали бы все эти персонажи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развитие творческого мышлени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780928"/>
            <a:ext cx="6264696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71600" y="1628800"/>
            <a:ext cx="741682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Придумай </a:t>
            </a:r>
            <a:r>
              <a:rPr lang="ru-RU" sz="3600" dirty="0" smtClean="0">
                <a:solidFill>
                  <a:srgbClr val="FF0000"/>
                </a:solidFill>
              </a:rPr>
              <a:t>и расскажи, что произошло у каждого из героев.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39552" y="1556792"/>
            <a:ext cx="842493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Найдите как можно больше общих признаков для непохожих предметов</a:t>
            </a:r>
            <a:r>
              <a:rPr lang="ru-RU" sz="3200" dirty="0" smtClean="0">
                <a:solidFill>
                  <a:srgbClr val="0070C0"/>
                </a:solidFill>
              </a:rPr>
              <a:t>.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4000" b="1" dirty="0" smtClean="0"/>
              <a:t>колодец </a:t>
            </a:r>
            <a:r>
              <a:rPr lang="ru-RU" sz="4000" b="1" dirty="0" smtClean="0"/>
              <a:t>- </a:t>
            </a:r>
            <a:r>
              <a:rPr lang="ru-RU" sz="4000" b="1" dirty="0" smtClean="0"/>
              <a:t>паркет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облако </a:t>
            </a:r>
            <a:r>
              <a:rPr lang="ru-RU" sz="4000" b="1" dirty="0" smtClean="0"/>
              <a:t>– дверь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>
                <a:solidFill>
                  <a:srgbClr val="0070C0"/>
                </a:solidFill>
              </a:rPr>
              <a:t>ПОЧЕМУ?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1</a:t>
            </a:r>
            <a:r>
              <a:rPr lang="ru-RU" sz="3200" b="1" dirty="0" smtClean="0"/>
              <a:t>. Утром Дима проснулся раньше обычного.</a:t>
            </a:r>
            <a:br>
              <a:rPr lang="ru-RU" sz="3200" b="1" dirty="0" smtClean="0"/>
            </a:br>
            <a:r>
              <a:rPr lang="ru-RU" sz="3200" b="1" dirty="0" smtClean="0"/>
              <a:t>2. Солнце еще не ушло за горизонт, но уже стало темно.</a:t>
            </a:r>
            <a:br>
              <a:rPr lang="ru-RU" sz="3200" b="1" dirty="0" smtClean="0"/>
            </a:br>
            <a:r>
              <a:rPr lang="ru-RU" sz="3200" b="1" dirty="0" smtClean="0"/>
              <a:t>3. Сидевший у ног хозяина пес грозно зарычал на маленького котенка</a:t>
            </a:r>
            <a:r>
              <a:rPr lang="ru-RU" sz="3200" dirty="0" smtClean="0"/>
              <a:t>.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95536" y="1772816"/>
            <a:ext cx="828092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Ч</a:t>
            </a:r>
            <a:r>
              <a:rPr lang="ru-RU" sz="3600" dirty="0" smtClean="0">
                <a:solidFill>
                  <a:srgbClr val="FF0000"/>
                </a:solidFill>
              </a:rPr>
              <a:t>то </a:t>
            </a:r>
            <a:r>
              <a:rPr lang="ru-RU" sz="3600" dirty="0" smtClean="0">
                <a:solidFill>
                  <a:srgbClr val="FF0000"/>
                </a:solidFill>
              </a:rPr>
              <a:t>может произойти, если </a:t>
            </a:r>
            <a:r>
              <a:rPr lang="ru-RU" sz="3600" dirty="0" smtClean="0">
                <a:solidFill>
                  <a:srgbClr val="FF0000"/>
                </a:solidFill>
              </a:rPr>
              <a:t>…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"... дождь будет идти, не переставая</a:t>
            </a:r>
            <a:r>
              <a:rPr lang="ru-RU" sz="3600" dirty="0" smtClean="0"/>
              <a:t>.</a:t>
            </a:r>
            <a:r>
              <a:rPr lang="ru-RU" sz="3600" dirty="0" smtClean="0"/>
              <a:t> "</a:t>
            </a:r>
            <a:br>
              <a:rPr lang="ru-RU" sz="3600" dirty="0" smtClean="0"/>
            </a:br>
            <a:r>
              <a:rPr lang="ru-RU" sz="3600" dirty="0" smtClean="0"/>
              <a:t>"... </a:t>
            </a:r>
            <a:r>
              <a:rPr lang="ru-RU" sz="3600" dirty="0" smtClean="0"/>
              <a:t>из водопроводного крана польется апельсиновый сок."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3600" dirty="0" smtClean="0">
                <a:solidFill>
                  <a:srgbClr val="FF0000"/>
                </a:solidFill>
              </a:rPr>
              <a:t>Придумай предложение (рассказ), используя слова: </a:t>
            </a:r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Светофор</a:t>
            </a:r>
            <a:r>
              <a:rPr lang="ru-RU" sz="4000" b="1" dirty="0" smtClean="0">
                <a:solidFill>
                  <a:srgbClr val="0070C0"/>
                </a:solidFill>
              </a:rPr>
              <a:t>, мальчик, санки.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2828836"/>
            <a:ext cx="74888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К 6-7 годам должна </a:t>
            </a:r>
            <a:r>
              <a:rPr lang="ru-RU" sz="3600" dirty="0" smtClean="0"/>
              <a:t>быть связной, логичной, с богатым словарным запасом. Ребенок должен правильно слышать и произносить все звуки родного </a:t>
            </a:r>
            <a:r>
              <a:rPr lang="ru-RU" sz="3600" dirty="0" smtClean="0"/>
              <a:t>языка.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2483768" y="1628800"/>
            <a:ext cx="3960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РЕЧЬ</a:t>
            </a:r>
            <a:endParaRPr lang="ru-RU" sz="6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2060848"/>
            <a:ext cx="8496944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Придумай </a:t>
            </a:r>
            <a:r>
              <a:rPr lang="ru-RU" sz="2800" dirty="0" smtClean="0"/>
              <a:t>как можно больше слов на букву С</a:t>
            </a:r>
            <a:r>
              <a:rPr lang="ru-RU" sz="2800" dirty="0" smtClean="0"/>
              <a:t>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 </a:t>
            </a:r>
            <a:r>
              <a:rPr lang="ru-RU" sz="2800" dirty="0" smtClean="0"/>
              <a:t>Отгадай, что я хочу сказать? По... </a:t>
            </a:r>
            <a:r>
              <a:rPr lang="ru-RU" sz="2800" dirty="0" smtClean="0"/>
              <a:t>Ми…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Как будет называться маленький предмет? </a:t>
            </a:r>
            <a:br>
              <a:rPr lang="ru-RU" sz="2800" dirty="0" smtClean="0"/>
            </a:br>
            <a:r>
              <a:rPr lang="ru-RU" sz="2800" dirty="0" smtClean="0"/>
              <a:t>мяч - </a:t>
            </a:r>
            <a:r>
              <a:rPr lang="ru-RU" sz="2800" dirty="0" smtClean="0"/>
              <a:t>…; рука </a:t>
            </a:r>
            <a:r>
              <a:rPr lang="ru-RU" sz="2800" dirty="0" smtClean="0"/>
              <a:t>- ...; </a:t>
            </a:r>
            <a:r>
              <a:rPr lang="ru-RU" sz="2800" dirty="0" smtClean="0"/>
              <a:t>солнце </a:t>
            </a:r>
            <a:r>
              <a:rPr lang="ru-RU" sz="2800" dirty="0" smtClean="0"/>
              <a:t>- ...; </a:t>
            </a:r>
            <a:r>
              <a:rPr lang="ru-RU" sz="2800" dirty="0" smtClean="0"/>
              <a:t>трава </a:t>
            </a:r>
            <a:r>
              <a:rPr lang="ru-RU" sz="2800" dirty="0" smtClean="0"/>
              <a:t>- ...; </a:t>
            </a:r>
            <a:r>
              <a:rPr lang="ru-RU" sz="2800" dirty="0" smtClean="0"/>
              <a:t>ухо </a:t>
            </a:r>
            <a:r>
              <a:rPr lang="ru-RU" sz="2800" dirty="0" smtClean="0"/>
              <a:t>- </a:t>
            </a:r>
            <a:r>
              <a:rPr lang="ru-RU" sz="2800" dirty="0" smtClean="0"/>
              <a:t>…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 </a:t>
            </a:r>
            <a:r>
              <a:rPr lang="ru-RU" sz="2800" dirty="0" smtClean="0"/>
              <a:t>Я буду называть тебе слова, а ты, как только услышишь слово, которое начинается на букву "</a:t>
            </a:r>
            <a:r>
              <a:rPr lang="ru-RU" sz="2800" dirty="0" err="1" smtClean="0"/>
              <a:t>д</a:t>
            </a:r>
            <a:r>
              <a:rPr lang="ru-RU" sz="2800" dirty="0" smtClean="0"/>
              <a:t>", сразу хлопнешь в </a:t>
            </a:r>
            <a:r>
              <a:rPr lang="ru-RU" sz="2800" dirty="0" smtClean="0"/>
              <a:t>ладоши: </a:t>
            </a:r>
            <a:r>
              <a:rPr lang="ru-RU" sz="2800" i="1" dirty="0" smtClean="0"/>
              <a:t>дача, </a:t>
            </a:r>
            <a:r>
              <a:rPr lang="ru-RU" sz="2800" i="1" dirty="0" smtClean="0"/>
              <a:t>туча</a:t>
            </a:r>
            <a:r>
              <a:rPr lang="ru-RU" sz="2800" i="1" dirty="0" smtClean="0"/>
              <a:t>, </a:t>
            </a:r>
            <a:r>
              <a:rPr lang="ru-RU" sz="2800" i="1" dirty="0" smtClean="0"/>
              <a:t>дом</a:t>
            </a:r>
            <a:r>
              <a:rPr lang="ru-RU" sz="2800" i="1" dirty="0" smtClean="0"/>
              <a:t>, Даша, </a:t>
            </a:r>
            <a:r>
              <a:rPr lang="ru-RU" sz="2800" i="1" dirty="0" smtClean="0"/>
              <a:t>дорога</a:t>
            </a:r>
            <a:r>
              <a:rPr lang="ru-RU" sz="2800" i="1" dirty="0" smtClean="0"/>
              <a:t>, тарелка, стол, дождь, </a:t>
            </a:r>
            <a:r>
              <a:rPr lang="ru-RU" sz="2800" i="1" dirty="0" smtClean="0"/>
              <a:t>тачка</a:t>
            </a:r>
            <a:r>
              <a:rPr lang="ru-RU" sz="2800" i="1" dirty="0" smtClean="0"/>
              <a:t>, каша, душ, пчела, дым, речка, </a:t>
            </a:r>
            <a:r>
              <a:rPr lang="ru-RU" sz="2800" i="1" dirty="0" smtClean="0"/>
              <a:t>трава.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Если предмет сделан из железа, то какой он?</a:t>
            </a:r>
            <a:br>
              <a:rPr lang="ru-RU" sz="2800" dirty="0" smtClean="0"/>
            </a:br>
            <a:r>
              <a:rPr lang="ru-RU" sz="2800" dirty="0" smtClean="0"/>
              <a:t>дерево </a:t>
            </a:r>
            <a:r>
              <a:rPr lang="ru-RU" sz="2800" dirty="0" smtClean="0"/>
              <a:t>- ...; </a:t>
            </a:r>
            <a:r>
              <a:rPr lang="ru-RU" sz="2800" dirty="0" smtClean="0"/>
              <a:t>снег </a:t>
            </a:r>
            <a:r>
              <a:rPr lang="ru-RU" sz="2800" dirty="0" smtClean="0"/>
              <a:t>- ...; </a:t>
            </a:r>
            <a:r>
              <a:rPr lang="ru-RU" sz="2800" dirty="0" smtClean="0"/>
              <a:t>пух </a:t>
            </a:r>
            <a:r>
              <a:rPr lang="ru-RU" sz="2800" dirty="0" smtClean="0"/>
              <a:t>- ...; </a:t>
            </a:r>
            <a:r>
              <a:rPr lang="ru-RU" sz="2800" dirty="0" smtClean="0"/>
              <a:t>бумага </a:t>
            </a:r>
            <a:r>
              <a:rPr lang="ru-RU" sz="2800" dirty="0" smtClean="0"/>
              <a:t>- .... 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203848" y="1556792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D60093"/>
                </a:solidFill>
              </a:rPr>
              <a:t>ЗАДАНИЯ:</a:t>
            </a:r>
            <a:endParaRPr lang="ru-RU" sz="2800" b="1" dirty="0">
              <a:solidFill>
                <a:srgbClr val="D6009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12800" b="1" dirty="0" smtClean="0">
                <a:solidFill>
                  <a:srgbClr val="D60093"/>
                </a:solidFill>
              </a:rPr>
              <a:t>Как составить рассказ по картинке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sz="5100" dirty="0" smtClean="0"/>
              <a:t> </a:t>
            </a:r>
            <a:r>
              <a:rPr lang="ru-RU" sz="12800" dirty="0" smtClean="0"/>
              <a:t>■  Кто изображен на рисунке?</a:t>
            </a:r>
          </a:p>
          <a:p>
            <a:pPr>
              <a:buNone/>
            </a:pPr>
            <a:r>
              <a:rPr lang="ru-RU" sz="12800" dirty="0" smtClean="0"/>
              <a:t>■  Что он делает?</a:t>
            </a:r>
          </a:p>
          <a:p>
            <a:pPr>
              <a:buNone/>
            </a:pPr>
            <a:r>
              <a:rPr lang="ru-RU" sz="12800" dirty="0" smtClean="0"/>
              <a:t>■  В какой позе он нарисован?</a:t>
            </a:r>
          </a:p>
          <a:p>
            <a:pPr>
              <a:buNone/>
            </a:pPr>
            <a:r>
              <a:rPr lang="ru-RU" sz="12800" dirty="0" smtClean="0"/>
              <a:t>■  Какое у него лицо (морда)?</a:t>
            </a:r>
          </a:p>
          <a:p>
            <a:pPr>
              <a:buNone/>
            </a:pPr>
            <a:r>
              <a:rPr lang="ru-RU" sz="12800" dirty="0" smtClean="0"/>
              <a:t>■  Его возраст.</a:t>
            </a:r>
          </a:p>
          <a:p>
            <a:pPr>
              <a:buNone/>
            </a:pPr>
            <a:r>
              <a:rPr lang="ru-RU" sz="12800" dirty="0" smtClean="0"/>
              <a:t>■  Во что он одет, какого цвета его одежда?</a:t>
            </a:r>
          </a:p>
          <a:p>
            <a:pPr>
              <a:buNone/>
            </a:pPr>
            <a:r>
              <a:rPr lang="ru-RU" sz="12800" dirty="0" smtClean="0"/>
              <a:t>■  Какое время </a:t>
            </a:r>
            <a:r>
              <a:rPr lang="ru-RU" sz="12800" dirty="0" smtClean="0"/>
              <a:t>года?</a:t>
            </a:r>
            <a:endParaRPr lang="ru-RU" sz="12800" dirty="0" smtClean="0"/>
          </a:p>
          <a:p>
            <a:pPr>
              <a:buNone/>
            </a:pPr>
            <a:r>
              <a:rPr lang="ru-RU" sz="12800" dirty="0" smtClean="0"/>
              <a:t>■  Твое отношение к этому персонажу (нравится, хотел бы с ним встретиться, поиграть, подружиться).</a:t>
            </a:r>
          </a:p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6156176" y="1628800"/>
            <a:ext cx="3168352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27584" y="1484784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МЕЛКАЯ МОТОРИКА</a:t>
            </a:r>
            <a:endParaRPr lang="ru-RU" sz="5400" b="1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276872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развитие мелких мышц кистей и пальцев рук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2826127"/>
            <a:ext cx="87129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200" dirty="0" smtClean="0"/>
              <a:t>Занятия с мозаикой, с конструктором, шитьё 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Лепка и рисование</a:t>
            </a:r>
          </a:p>
          <a:p>
            <a:pPr marL="342900" indent="-342900">
              <a:buFontTx/>
              <a:buAutoNum type="arabicPeriod"/>
            </a:pPr>
            <a:r>
              <a:rPr lang="ru-RU" sz="3200" dirty="0" smtClean="0"/>
              <a:t>Пальчиковая гимнастика</a:t>
            </a:r>
          </a:p>
          <a:p>
            <a:pPr marL="342900" indent="-342900">
              <a:buFontTx/>
              <a:buAutoNum type="arabicPeriod"/>
            </a:pPr>
            <a:r>
              <a:rPr lang="ru-RU" sz="3200" dirty="0" smtClean="0"/>
              <a:t>Письмо элементов букв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Проведение линий по середине дорожки, не отрывая карандаша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Обведение рисунков точно по линии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Рисование узоров по клеточкам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87624" y="1556792"/>
            <a:ext cx="6552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ВОСПРИЯТИЕ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297778"/>
            <a:ext cx="896448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отражение человеком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кружающей действительности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1026" name="Picture 2" descr="Рисунок из геометрических фигу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205" y="4077072"/>
            <a:ext cx="798442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75656" y="1556792"/>
            <a:ext cx="63367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САМОРЕГУЛЯЦИЯ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551837"/>
            <a:ext cx="71287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способность длительное время руководствоваться в процессе работы заданным правилом, "удерживать" его, как говорят психологи; слушать и выполнять задания взрослого, работать, опираясь на </a:t>
            </a:r>
            <a:r>
              <a:rPr lang="ru-RU" sz="3200" b="1" dirty="0" smtClean="0"/>
              <a:t>образец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самоконтроль, саморегуляци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293096"/>
            <a:ext cx="619268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03648" y="1844824"/>
            <a:ext cx="6120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                     ИГРЫ</a:t>
            </a:r>
          </a:p>
          <a:p>
            <a:r>
              <a:rPr lang="ru-RU" sz="3600" b="1" dirty="0" smtClean="0">
                <a:solidFill>
                  <a:srgbClr val="D60093"/>
                </a:solidFill>
              </a:rPr>
              <a:t>Сохрани </a:t>
            </a:r>
            <a:r>
              <a:rPr lang="ru-RU" sz="3600" b="1" dirty="0" smtClean="0">
                <a:solidFill>
                  <a:srgbClr val="D60093"/>
                </a:solidFill>
              </a:rPr>
              <a:t>слово в </a:t>
            </a:r>
            <a:r>
              <a:rPr lang="ru-RU" sz="3600" b="1" dirty="0" smtClean="0">
                <a:solidFill>
                  <a:srgbClr val="D60093"/>
                </a:solidFill>
              </a:rPr>
              <a:t>секрете</a:t>
            </a:r>
          </a:p>
          <a:p>
            <a:endParaRPr lang="ru-RU" sz="3600" b="1" dirty="0" smtClean="0">
              <a:solidFill>
                <a:srgbClr val="D60093"/>
              </a:solidFill>
            </a:endParaRPr>
          </a:p>
          <a:p>
            <a:r>
              <a:rPr lang="ru-RU" sz="3600" b="1" dirty="0" smtClean="0">
                <a:solidFill>
                  <a:srgbClr val="009900"/>
                </a:solidFill>
              </a:rPr>
              <a:t>Сделай так же</a:t>
            </a:r>
            <a:endParaRPr lang="ru-RU" sz="3600" b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691680" y="1556792"/>
            <a:ext cx="59766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КРУГОЗОР</a:t>
            </a: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83568" y="2553870"/>
            <a:ext cx="79928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определенный запас знаний и представлений об окружающем мире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5048" y="3933056"/>
            <a:ext cx="8568952" cy="304698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ru-RU" sz="3200" dirty="0" smtClean="0"/>
              <a:t> темы:  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Природа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Время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География (города, реки, планеты)</a:t>
            </a:r>
          </a:p>
          <a:p>
            <a:pPr marL="342900" indent="-342900">
              <a:buAutoNum type="arabicPeriod"/>
            </a:pPr>
            <a:endParaRPr lang="ru-RU" sz="3200" dirty="0" smtClean="0"/>
          </a:p>
          <a:p>
            <a:pPr marL="342900" indent="-342900">
              <a:buAutoNum type="arabicPeriod"/>
            </a:pPr>
            <a:r>
              <a:rPr lang="ru-RU" sz="3200" dirty="0" smtClean="0"/>
              <a:t>Профессии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Музыкальные инструменты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Виды спорта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Моя семья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15616" y="1196752"/>
            <a:ext cx="72728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0099"/>
                </a:solidFill>
              </a:rPr>
              <a:t>Психологическая готовность к школе  - это вся дошкольная жизнь!</a:t>
            </a:r>
            <a:endParaRPr lang="ru-RU" sz="60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43608" y="1916832"/>
            <a:ext cx="7272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0099"/>
                </a:solidFill>
              </a:rPr>
              <a:t>Спасибо </a:t>
            </a:r>
          </a:p>
          <a:p>
            <a:pPr algn="ctr"/>
            <a:r>
              <a:rPr lang="ru-RU" sz="6000" b="1" dirty="0" smtClean="0">
                <a:solidFill>
                  <a:srgbClr val="000099"/>
                </a:solidFill>
              </a:rPr>
              <a:t>за внимание</a:t>
            </a:r>
            <a:endParaRPr lang="ru-RU" sz="60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63688" y="1772816"/>
            <a:ext cx="54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ВНИМАНИЕ</a:t>
            </a:r>
            <a:endParaRPr lang="ru-RU" sz="6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2967335"/>
            <a:ext cx="90364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/>
              <a:t>избирательная направленность сознания человека на определенные предметы и явления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51720" y="1412776"/>
            <a:ext cx="4968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D60093"/>
                </a:solidFill>
                <a:latin typeface="Monotype Corsiva" pitchFamily="66" charset="0"/>
              </a:rPr>
              <a:t>концентрация</a:t>
            </a:r>
            <a:endParaRPr lang="ru-RU" sz="6600" dirty="0">
              <a:solidFill>
                <a:srgbClr val="D60093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348880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99"/>
                </a:solidFill>
              </a:rPr>
              <a:t>способность человека сосредоточиться на главном в его деятельности, отвлекаясь от того, что находится в данный момент за пределами решаемой им задачи</a:t>
            </a:r>
            <a:endParaRPr lang="ru-RU" sz="2400" dirty="0">
              <a:solidFill>
                <a:srgbClr val="000099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lum bright="24000" contrast="72000"/>
          </a:blip>
          <a:srcRect t="2849"/>
          <a:stretch>
            <a:fillRect/>
          </a:stretch>
        </p:blipFill>
        <p:spPr bwMode="auto">
          <a:xfrm>
            <a:off x="323528" y="3645024"/>
            <a:ext cx="4075326" cy="2979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572000" y="3645024"/>
            <a:ext cx="41764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pitchFamily="34" charset="0"/>
              </a:rPr>
              <a:t>     Зачеркни 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pitchFamily="34" charset="0"/>
              </a:rPr>
              <a:t>все буквы С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pitchFamily="34" charset="0"/>
              </a:rPr>
              <a:t>Сегодня стужа. Слабо светит солнце. Серый, стылый сумрак. Сеют, сыплются снежинки.</a:t>
            </a:r>
            <a:endParaRPr lang="ru-RU" sz="2400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Times New Roman" pitchFamily="18" charset="0"/>
                <a:cs typeface="Arial" pitchFamily="34" charset="0"/>
              </a:rPr>
              <a:t>-Скучно? Собирайся! Сейчас станем скатывать снеговика! Слышен смех. Скрипят санки.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19672" y="1628800"/>
            <a:ext cx="63367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err="1" smtClean="0">
                <a:solidFill>
                  <a:srgbClr val="D60093"/>
                </a:solidFill>
                <a:latin typeface="Monotype Corsiva" pitchFamily="66" charset="0"/>
              </a:rPr>
              <a:t>распределяемость</a:t>
            </a:r>
            <a:endParaRPr lang="ru-RU" sz="6600" dirty="0">
              <a:solidFill>
                <a:srgbClr val="D60093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2636912"/>
            <a:ext cx="8928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99"/>
                </a:solidFill>
              </a:rPr>
              <a:t>возможность человека иметь в сознании одновременно несколько разнородных объектов </a:t>
            </a:r>
          </a:p>
          <a:p>
            <a:r>
              <a:rPr lang="ru-RU" sz="2400" dirty="0" smtClean="0">
                <a:solidFill>
                  <a:srgbClr val="000099"/>
                </a:solidFill>
              </a:rPr>
              <a:t>или же выполнять сложную деятельность, состоящую из множества одновременных операций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4509120"/>
            <a:ext cx="1080120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131840" y="4437112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4283968" y="4365104"/>
            <a:ext cx="1060704" cy="91440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6732240" y="4437112"/>
            <a:ext cx="914400" cy="914400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естиугольник 11"/>
          <p:cNvSpPr/>
          <p:nvPr/>
        </p:nvSpPr>
        <p:spPr>
          <a:xfrm>
            <a:off x="395536" y="5589240"/>
            <a:ext cx="1060704" cy="9144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авильный пятиугольник 13"/>
          <p:cNvSpPr/>
          <p:nvPr/>
        </p:nvSpPr>
        <p:spPr>
          <a:xfrm>
            <a:off x="5508104" y="4365104"/>
            <a:ext cx="960120" cy="914400"/>
          </a:xfrm>
          <a:prstGeom prst="pent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660232" y="5589240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987824" y="5589240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1763688" y="4365104"/>
            <a:ext cx="1060704" cy="91440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4139952" y="5517232"/>
            <a:ext cx="1060704" cy="91440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/>
        </p:nvSpPr>
        <p:spPr>
          <a:xfrm>
            <a:off x="5436096" y="5517232"/>
            <a:ext cx="914400" cy="914400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естиугольник 19"/>
          <p:cNvSpPr/>
          <p:nvPr/>
        </p:nvSpPr>
        <p:spPr>
          <a:xfrm>
            <a:off x="1763688" y="5589240"/>
            <a:ext cx="1060704" cy="9144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 rot="10800000" flipV="1">
            <a:off x="1979712" y="4566320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А</a:t>
            </a:r>
            <a:endParaRPr lang="ru-RU" sz="4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275856" y="4581128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И</a:t>
            </a:r>
            <a:endParaRPr lang="ru-RU" sz="4800" b="1" dirty="0"/>
          </a:p>
        </p:txBody>
      </p:sp>
      <p:sp>
        <p:nvSpPr>
          <p:cNvPr id="23" name="Овал 22"/>
          <p:cNvSpPr/>
          <p:nvPr/>
        </p:nvSpPr>
        <p:spPr>
          <a:xfrm>
            <a:off x="5292080" y="5445224"/>
            <a:ext cx="1224136" cy="1152128"/>
          </a:xfrm>
          <a:prstGeom prst="ellipse">
            <a:avLst/>
          </a:prstGeom>
          <a:noFill/>
          <a:ln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2987824" y="5589240"/>
            <a:ext cx="936104" cy="1008112"/>
          </a:xfrm>
          <a:prstGeom prst="line">
            <a:avLst/>
          </a:prstGeom>
          <a:ln w="38100">
            <a:solidFill>
              <a:srgbClr val="D600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развитие внимания у детей,  диагностика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24944"/>
            <a:ext cx="345638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23728" y="1412776"/>
            <a:ext cx="53285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D60093"/>
                </a:solidFill>
                <a:latin typeface="Monotype Corsiva" pitchFamily="66" charset="0"/>
              </a:rPr>
              <a:t>устойчивость</a:t>
            </a:r>
            <a:endParaRPr lang="ru-RU" sz="6600" dirty="0">
              <a:solidFill>
                <a:srgbClr val="D60093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348880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99"/>
                </a:solidFill>
              </a:rPr>
              <a:t>способность задерживаться на восприятии данного объекта</a:t>
            </a:r>
            <a:endParaRPr lang="ru-RU" sz="2400" dirty="0">
              <a:solidFill>
                <a:srgbClr val="000099"/>
              </a:solidFill>
            </a:endParaRPr>
          </a:p>
        </p:txBody>
      </p:sp>
      <p:pic>
        <p:nvPicPr>
          <p:cNvPr id="22529" name="Picture 1" descr="C:\Users\Люда\Pictures\2015-01-04\001.jpg"/>
          <p:cNvPicPr>
            <a:picLocks noChangeAspect="1" noChangeArrowheads="1"/>
          </p:cNvPicPr>
          <p:nvPr/>
        </p:nvPicPr>
        <p:blipFill>
          <a:blip r:embed="rId4" cstate="print">
            <a:lum bright="10000" contrast="10000"/>
          </a:blip>
          <a:srcRect t="12887" r="17574" b="50000"/>
          <a:stretch>
            <a:fillRect/>
          </a:stretch>
        </p:blipFill>
        <p:spPr bwMode="auto">
          <a:xfrm>
            <a:off x="3851920" y="3284984"/>
            <a:ext cx="5040560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572000" y="2852936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Кто </a:t>
            </a:r>
            <a:r>
              <a:rPr lang="ru-RU" sz="2800" b="1" dirty="0" smtClean="0"/>
              <a:t>здесь спрятался?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835696" y="1412776"/>
            <a:ext cx="4968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D60093"/>
                </a:solidFill>
                <a:latin typeface="Monotype Corsiva" pitchFamily="66" charset="0"/>
              </a:rPr>
              <a:t>объём</a:t>
            </a:r>
            <a:endParaRPr lang="ru-RU" sz="6600" dirty="0">
              <a:solidFill>
                <a:srgbClr val="D60093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276872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99"/>
                </a:solidFill>
              </a:rPr>
              <a:t>количество объектов или их элементов, которые могут быть одновременно восприняты с одинаковой степенью ясности и отчетливости</a:t>
            </a:r>
            <a:endParaRPr lang="ru-RU" sz="2400" dirty="0">
              <a:solidFill>
                <a:srgbClr val="000099"/>
              </a:solidFill>
            </a:endParaRPr>
          </a:p>
        </p:txBody>
      </p:sp>
      <p:pic>
        <p:nvPicPr>
          <p:cNvPr id="7" name="Рисунок 6" descr="развитие внимания у детей,  диагностика"/>
          <p:cNvPicPr/>
          <p:nvPr/>
        </p:nvPicPr>
        <p:blipFill>
          <a:blip r:embed="rId3" cstate="print"/>
          <a:srcRect t="15460"/>
          <a:stretch>
            <a:fillRect/>
          </a:stretch>
        </p:blipFill>
        <p:spPr bwMode="auto">
          <a:xfrm>
            <a:off x="683568" y="3429000"/>
            <a:ext cx="3096344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995936" y="3573016"/>
            <a:ext cx="504056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- Какие предметы нарисованы на картинке?</a:t>
            </a:r>
            <a:br>
              <a:rPr lang="ru-RU" sz="2800" dirty="0" smtClean="0"/>
            </a:br>
            <a:r>
              <a:rPr lang="ru-RU" sz="2800" dirty="0" smtClean="0"/>
              <a:t>- Сколько вишен ты видел на картинке?</a:t>
            </a:r>
            <a:br>
              <a:rPr lang="ru-RU" sz="2800" dirty="0" smtClean="0"/>
            </a:br>
            <a:r>
              <a:rPr lang="ru-RU" sz="2800" dirty="0" smtClean="0"/>
              <a:t>- Что ты видел, ручку или карандаш?</a:t>
            </a:r>
            <a:br>
              <a:rPr lang="ru-RU" sz="2800" dirty="0" smtClean="0"/>
            </a:br>
            <a:r>
              <a:rPr lang="ru-RU" sz="2800" dirty="0" smtClean="0"/>
              <a:t>- Сколько конфет на картинке?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55576" y="1412776"/>
            <a:ext cx="73448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D60093"/>
                </a:solidFill>
                <a:latin typeface="Monotype Corsiva" pitchFamily="66" charset="0"/>
              </a:rPr>
              <a:t>избирательность</a:t>
            </a:r>
            <a:endParaRPr lang="ru-RU" sz="6600" dirty="0">
              <a:solidFill>
                <a:srgbClr val="D60093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276872"/>
            <a:ext cx="7704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0099"/>
                </a:solidFill>
              </a:rPr>
              <a:t>сосредоточение на более важных предметах</a:t>
            </a:r>
            <a:endParaRPr lang="ru-RU" sz="2400" dirty="0">
              <a:solidFill>
                <a:srgbClr val="000099"/>
              </a:solidFill>
            </a:endParaRPr>
          </a:p>
        </p:txBody>
      </p:sp>
      <p:pic>
        <p:nvPicPr>
          <p:cNvPr id="6" name="Рисунок 5" descr="развитие внимания у детей,  диагностик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780928"/>
            <a:ext cx="2808312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развитие внимания у детей,  диагностик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780928"/>
            <a:ext cx="2736304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582</Words>
  <Application>Microsoft Office PowerPoint</Application>
  <PresentationFormat>Экран (4:3)</PresentationFormat>
  <Paragraphs>111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Игнатьева</dc:creator>
  <cp:lastModifiedBy>Игнатьева</cp:lastModifiedBy>
  <cp:revision>60</cp:revision>
  <dcterms:created xsi:type="dcterms:W3CDTF">2014-01-03T08:30:23Z</dcterms:created>
  <dcterms:modified xsi:type="dcterms:W3CDTF">2015-01-04T20:22:26Z</dcterms:modified>
</cp:coreProperties>
</file>