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BAAF7-BCA5-415A-8715-26DB8034AC4B}" type="datetimeFigureOut">
              <a:rPr lang="ru-RU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74750-F45D-412D-8EAD-2368C43EDC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D615E-9596-4DFB-BA9B-B03DAEAF5D44}" type="datetimeFigureOut">
              <a:rPr lang="ru-RU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AC686-AF62-4027-B8DA-1C0AC12740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8C171-A246-4A3E-A070-BB145ECB71FC}" type="datetimeFigureOut">
              <a:rPr lang="ru-RU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E56F-0CDC-4B48-8B3F-F1A4EC1A26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30EF0-705D-401E-BBAC-189AA30A93FF}" type="datetimeFigureOut">
              <a:rPr lang="ru-RU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FFB9F-FCDF-4B5A-AE8E-4FB53778AC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B31C-4FF4-490C-AB89-F981F4465EC1}" type="datetimeFigureOut">
              <a:rPr lang="ru-RU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7B989-A6F9-4120-AEBC-4B646EC2C7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DF677-B13F-418B-8DB2-A92C730F68EF}" type="datetimeFigureOut">
              <a:rPr lang="ru-RU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2B7C9-8BD7-4783-9B18-286F25EA07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A566E-4254-438E-877B-035CBDF52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5AA5F-EC8E-4B20-8A5C-5BEB4ED158D3}" type="datetimeFigureOut">
              <a:rPr lang="ru-RU"/>
              <a:pPr>
                <a:defRPr/>
              </a:pPr>
              <a:t>16.11.2012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CA8B0-210F-4288-977C-9C2810685F02}" type="datetimeFigureOut">
              <a:rPr lang="ru-RU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2D25C-2C58-45B9-9254-F46091765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37014-0839-4479-8AC1-D0F973016D4C}" type="datetimeFigureOut">
              <a:rPr lang="ru-RU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C2F4C-4B07-4BF1-8139-65787720F0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3C2FD-FE48-47BA-9CE5-ED94F5245C25}" type="datetimeFigureOut">
              <a:rPr lang="ru-RU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4D95A-A54F-4DC9-830D-E62318504F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A3EB2-21BC-48F4-94E0-BE62527AAF5B}" type="datetimeFigureOut">
              <a:rPr lang="ru-RU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E28FB-2C15-40D8-94A4-0B3368C078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AB4E64-FC83-4C1F-9C9B-BEB025B8FB3A}" type="datetimeFigureOut">
              <a:rPr lang="ru-RU"/>
              <a:pPr>
                <a:defRPr/>
              </a:pPr>
              <a:t>16.11.2012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018315-D360-4C24-8F75-A95DEE6980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22" r:id="rId5"/>
    <p:sldLayoutId id="2147483717" r:id="rId6"/>
    <p:sldLayoutId id="2147483716" r:id="rId7"/>
    <p:sldLayoutId id="2147483723" r:id="rId8"/>
    <p:sldLayoutId id="2147483724" r:id="rId9"/>
    <p:sldLayoutId id="2147483715" r:id="rId10"/>
    <p:sldLayoutId id="214748371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85794"/>
            <a:ext cx="8305800" cy="305776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z="720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sz="7200" smtClean="0">
                <a:solidFill>
                  <a:schemeClr val="tx2">
                    <a:lumMod val="50000"/>
                  </a:schemeClr>
                </a:solidFill>
              </a:rPr>
            </a:br>
            <a:r>
              <a:rPr sz="720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sz="7200" smtClean="0">
                <a:solidFill>
                  <a:schemeClr val="tx2">
                    <a:lumMod val="50000"/>
                  </a:schemeClr>
                </a:solidFill>
              </a:rPr>
            </a:br>
            <a:r>
              <a:rPr sz="720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sz="720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8000" smtClean="0">
                <a:solidFill>
                  <a:srgbClr val="00B050"/>
                </a:solidFill>
              </a:rPr>
              <a:t>Поощрение и наказание в семье»</a:t>
            </a:r>
            <a:endParaRPr lang="ru-RU" sz="8000">
              <a:solidFill>
                <a:srgbClr val="00B050"/>
              </a:solidFill>
            </a:endParaRPr>
          </a:p>
        </p:txBody>
      </p:sp>
      <p:sp>
        <p:nvSpPr>
          <p:cNvPr id="4" name="Багетная рамка 3"/>
          <p:cNvSpPr/>
          <p:nvPr/>
        </p:nvSpPr>
        <p:spPr>
          <a:xfrm>
            <a:off x="2786063" y="6143625"/>
            <a:ext cx="3571875" cy="714375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Prezentacii.com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714375" y="0"/>
            <a:ext cx="6929438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</a:t>
            </a:r>
            <a:endParaRPr lang="en-US" sz="1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/>
            <a:endParaRPr lang="en-US" sz="1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/>
            <a:endParaRPr lang="en-US" sz="140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/>
            <a:endParaRPr lang="en-US" sz="140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/>
            <a:endParaRPr lang="en-US" sz="140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/>
            <a:r>
              <a:rPr lang="ru-RU" sz="36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Наказание </a:t>
            </a:r>
            <a:r>
              <a:rPr lang="ru-RU" sz="36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360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причинение вреда </a:t>
            </a:r>
            <a:endParaRPr lang="ru-RU">
              <a:ea typeface="Calibri" pitchFamily="34" charset="0"/>
            </a:endParaRPr>
          </a:p>
          <a:p>
            <a:pPr algn="r" eaLnBrk="0" hangingPunct="0"/>
            <a:r>
              <a:rPr lang="ru-RU" sz="3600">
                <a:solidFill>
                  <a:srgbClr val="FF0000"/>
                </a:solidFill>
                <a:latin typeface="Times New Roman" pitchFamily="18" charset="0"/>
                <a:ea typeface="Calibri" pitchFamily="34" charset="0"/>
              </a:rPr>
              <a:t>                                                                 причиняющему  вред.</a:t>
            </a:r>
            <a:endParaRPr lang="ru-RU">
              <a:ea typeface="Calibri" pitchFamily="34" charset="0"/>
            </a:endParaRPr>
          </a:p>
          <a:p>
            <a:pPr algn="r" eaLnBrk="0" hangingPunct="0"/>
            <a:r>
              <a:rPr lang="ru-RU" sz="3600">
                <a:solidFill>
                  <a:srgbClr val="FF0000"/>
                </a:solidFill>
                <a:latin typeface="Times New Roman" pitchFamily="18" charset="0"/>
                <a:ea typeface="Calibri" pitchFamily="34" charset="0"/>
              </a:rPr>
              <a:t>                                                                 Похвала </a:t>
            </a:r>
            <a:r>
              <a:rPr lang="ru-RU" sz="3600">
                <a:solidFill>
                  <a:srgbClr val="FF0000"/>
                </a:solidFill>
                <a:latin typeface="Calibri" pitchFamily="34" charset="0"/>
                <a:ea typeface="Calibri" pitchFamily="34" charset="0"/>
              </a:rPr>
              <a:t>–</a:t>
            </a:r>
            <a:r>
              <a:rPr lang="ru-RU" sz="3600">
                <a:solidFill>
                  <a:srgbClr val="FF0000"/>
                </a:solidFill>
                <a:latin typeface="Times New Roman" pitchFamily="18" charset="0"/>
                <a:ea typeface="Calibri" pitchFamily="34" charset="0"/>
              </a:rPr>
              <a:t> педагогический домкрат.</a:t>
            </a:r>
            <a:endParaRPr lang="ru-RU">
              <a:ea typeface="Calibri" pitchFamily="34" charset="0"/>
            </a:endParaRPr>
          </a:p>
          <a:p>
            <a:pPr algn="r" eaLnBrk="0" hangingPunct="0"/>
            <a:r>
              <a:rPr lang="ru-RU" sz="3600">
                <a:latin typeface="Times New Roman" pitchFamily="18" charset="0"/>
                <a:ea typeface="Calibri" pitchFamily="34" charset="0"/>
              </a:rPr>
              <a:t>В. Кротов.</a:t>
            </a:r>
            <a:endParaRPr lang="ru-RU" sz="4400">
              <a:ea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00063" y="0"/>
            <a:ext cx="828675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49263"/>
            <a:r>
              <a:rPr lang="ru-RU" sz="3600" u="sng">
                <a:solidFill>
                  <a:srgbClr val="DFCF0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законы детской психики:</a:t>
            </a:r>
            <a:endParaRPr lang="en-US" sz="3600" u="sng">
              <a:solidFill>
                <a:srgbClr val="DFCF04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/>
            <a:endParaRPr lang="en-US" sz="2400" u="sng">
              <a:solidFill>
                <a:srgbClr val="DFCF04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/>
            <a:endParaRPr lang="en-US" sz="2400" u="sng">
              <a:solidFill>
                <a:srgbClr val="DFCF04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/>
            <a:endParaRPr lang="ru-RU" sz="1200">
              <a:solidFill>
                <a:srgbClr val="DFCF04"/>
              </a:solidFill>
              <a:ea typeface="Calibri" pitchFamily="34" charset="0"/>
              <a:cs typeface="Times New Roman" pitchFamily="18" charset="0"/>
            </a:endParaRPr>
          </a:p>
          <a:p>
            <a:pPr indent="449263" eaLnBrk="0" hangingPunct="0">
              <a:buFontTx/>
              <a:buChar char="•"/>
            </a:pPr>
            <a:r>
              <a:rPr lang="ru-RU" sz="2400" u="sng">
                <a:solidFill>
                  <a:srgbClr val="DFCF0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Ребёнку трудно осознать</a:t>
            </a:r>
            <a:r>
              <a:rPr lang="ru-RU" sz="2400">
                <a:solidFill>
                  <a:srgbClr val="DFCF0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что он подвергся телесному наказанию из-за своего неверного поведения. Для него гораздо естественнее считать, что такое наказание </a:t>
            </a:r>
            <a:r>
              <a:rPr lang="ru-RU" sz="2400">
                <a:solidFill>
                  <a:srgbClr val="DFCF04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–</a:t>
            </a:r>
            <a:r>
              <a:rPr lang="ru-RU" sz="2400">
                <a:solidFill>
                  <a:srgbClr val="DFCF0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проявление гнева или нелюбви со стороны того, кто его наказал.</a:t>
            </a:r>
            <a:endParaRPr lang="ru-RU" sz="1200">
              <a:solidFill>
                <a:srgbClr val="DFCF04"/>
              </a:solidFill>
            </a:endParaRPr>
          </a:p>
          <a:p>
            <a:pPr indent="449263" eaLnBrk="0" hangingPunct="0">
              <a:buFontTx/>
              <a:buChar char="•"/>
            </a:pPr>
            <a:r>
              <a:rPr lang="ru-RU" sz="2400" u="sng">
                <a:solidFill>
                  <a:srgbClr val="DFCF04"/>
                </a:solidFill>
                <a:latin typeface="Times New Roman" pitchFamily="18" charset="0"/>
              </a:rPr>
              <a:t>Ребёнку важно чувствовать</a:t>
            </a:r>
            <a:r>
              <a:rPr lang="ru-RU" sz="2400">
                <a:solidFill>
                  <a:srgbClr val="DFCF04"/>
                </a:solidFill>
                <a:latin typeface="Times New Roman" pitchFamily="18" charset="0"/>
              </a:rPr>
              <a:t>, что родители желают ему добра, а детям, которых ударили, порой трудно не потерять веру в добрые намерения родителей.</a:t>
            </a:r>
            <a:endParaRPr lang="ru-RU" sz="1200">
              <a:solidFill>
                <a:srgbClr val="DFCF04"/>
              </a:solidFill>
            </a:endParaRPr>
          </a:p>
          <a:p>
            <a:pPr indent="449263" eaLnBrk="0" hangingPunct="0">
              <a:buFontTx/>
              <a:buChar char="•"/>
            </a:pPr>
            <a:r>
              <a:rPr lang="ru-RU" sz="2400" u="sng">
                <a:solidFill>
                  <a:srgbClr val="DFCF04"/>
                </a:solidFill>
                <a:latin typeface="Times New Roman" pitchFamily="18" charset="0"/>
              </a:rPr>
              <a:t>У тех, кого в детстве били</a:t>
            </a:r>
            <a:r>
              <a:rPr lang="ru-RU" sz="2400">
                <a:solidFill>
                  <a:srgbClr val="DFCF04"/>
                </a:solidFill>
                <a:latin typeface="Times New Roman" pitchFamily="18" charset="0"/>
              </a:rPr>
              <a:t>, душевная рана не заживает в течение многих лет. Нередко они не могут избавиться от чувства боли и обиды и во взрослом состоянии</a:t>
            </a:r>
            <a:r>
              <a:rPr lang="ru-RU" sz="2400">
                <a:latin typeface="Times New Roman" pitchFamily="18" charset="0"/>
              </a:rPr>
              <a:t>.</a:t>
            </a:r>
            <a:endParaRPr lang="ru-RU" sz="3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6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можем</a:t>
            </a:r>
            <a:endParaRPr lang="ru-RU">
              <a:solidFill>
                <a:srgbClr val="C00000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3600">
                <a:solidFill>
                  <a:srgbClr val="DFCF0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Привить детям самостоятельность и чувство ответственности.</a:t>
            </a:r>
            <a:endParaRPr lang="ru-RU">
              <a:solidFill>
                <a:srgbClr val="DFCF04"/>
              </a:solidFill>
            </a:endParaRPr>
          </a:p>
          <a:p>
            <a:pPr eaLnBrk="0" hangingPunct="0">
              <a:buFontTx/>
              <a:buChar char="•"/>
            </a:pPr>
            <a:r>
              <a:rPr lang="ru-RU" sz="3600">
                <a:solidFill>
                  <a:srgbClr val="DFCF04"/>
                </a:solidFill>
                <a:latin typeface="Times New Roman" pitchFamily="18" charset="0"/>
              </a:rPr>
              <a:t>Воспитывать в детях послушание и самообладание.</a:t>
            </a:r>
            <a:endParaRPr lang="ru-RU">
              <a:solidFill>
                <a:srgbClr val="DFCF04"/>
              </a:solidFill>
            </a:endParaRPr>
          </a:p>
          <a:p>
            <a:pPr eaLnBrk="0" hangingPunct="0">
              <a:buFontTx/>
              <a:buChar char="•"/>
            </a:pPr>
            <a:r>
              <a:rPr lang="ru-RU" sz="3600">
                <a:solidFill>
                  <a:srgbClr val="DFCF04"/>
                </a:solidFill>
                <a:latin typeface="Times New Roman" pitchFamily="18" charset="0"/>
              </a:rPr>
              <a:t>Установить для детей чёткие рамки поведения, применяя систему поощрений и наказаний (за исключением телесных) и следуя за тем, чтобы </a:t>
            </a:r>
            <a:r>
              <a:rPr lang="ru-RU" sz="3600">
                <a:solidFill>
                  <a:srgbClr val="DFCF04"/>
                </a:solidFill>
                <a:latin typeface="Calibri" pitchFamily="34" charset="0"/>
              </a:rPr>
              <a:t>«</a:t>
            </a:r>
            <a:r>
              <a:rPr lang="ru-RU" sz="3600">
                <a:solidFill>
                  <a:srgbClr val="DFCF04"/>
                </a:solidFill>
                <a:latin typeface="Times New Roman" pitchFamily="18" charset="0"/>
              </a:rPr>
              <a:t>воздаяние</a:t>
            </a:r>
            <a:r>
              <a:rPr lang="ru-RU" sz="3600">
                <a:solidFill>
                  <a:srgbClr val="DFCF04"/>
                </a:solidFill>
                <a:latin typeface="Calibri" pitchFamily="34" charset="0"/>
              </a:rPr>
              <a:t>»</a:t>
            </a:r>
            <a:r>
              <a:rPr lang="ru-RU" sz="3600">
                <a:solidFill>
                  <a:srgbClr val="DFCF04"/>
                </a:solidFill>
                <a:latin typeface="Times New Roman" pitchFamily="18" charset="0"/>
              </a:rPr>
              <a:t> было справедливо и логически вытекало из поступков детей.</a:t>
            </a:r>
            <a:endParaRPr lang="ru-RU" sz="4400">
              <a:solidFill>
                <a:srgbClr val="DFCF04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6088" algn="ctr"/>
            <a:r>
              <a:rPr lang="ru-RU" sz="4000" b="1" i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Уважаемые папы и мамы!</a:t>
            </a:r>
            <a:endParaRPr lang="en-US" sz="4000" b="1" i="1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6088" algn="ctr" eaLnBrk="0" hangingPunct="0"/>
            <a:r>
              <a:rPr lang="ru-RU" sz="3600" b="1" i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Помните!</a:t>
            </a:r>
            <a:endParaRPr lang="en-US" sz="3600" b="1" i="1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6088" algn="ctr" eaLnBrk="0" hangingPunct="0"/>
            <a:endParaRPr lang="en-US" sz="3600" b="1" i="1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6088" algn="ctr" eaLnBrk="0" hangingPunct="0"/>
            <a:r>
              <a:rPr lang="ru-RU" sz="3600" b="1" i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Ваше внимание, любовь и ласка, дружеское участие и расположение могут сделать для вашего ребёнка больше, чем самый дорогой подарок!</a:t>
            </a:r>
            <a:endParaRPr lang="ru-RU">
              <a:ea typeface="Calibri" pitchFamily="34" charset="0"/>
              <a:cs typeface="Times New Roman" pitchFamily="18" charset="0"/>
            </a:endParaRPr>
          </a:p>
          <a:p>
            <a:pPr indent="446088" algn="ctr" eaLnBrk="0" hangingPunct="0"/>
            <a:r>
              <a:rPr lang="ru-RU" sz="3600" b="1" i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Раны унижения и издевательства не заживают годами, шрамы безразличия и игнорирования остаются на всю жизнь!</a:t>
            </a:r>
            <a:endParaRPr lang="ru-RU" sz="44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</TotalTime>
  <Words>176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5</vt:i4>
      </vt:variant>
    </vt:vector>
  </HeadingPairs>
  <TitlesOfParts>
    <vt:vector size="16" baseType="lpstr">
      <vt:lpstr>Constantia</vt:lpstr>
      <vt:lpstr>Arial</vt:lpstr>
      <vt:lpstr>Wingdings 2</vt:lpstr>
      <vt:lpstr>Calibri</vt:lpstr>
      <vt:lpstr>Times New Roman</vt:lpstr>
      <vt:lpstr>Бумажная</vt:lpstr>
      <vt:lpstr>Бумажная</vt:lpstr>
      <vt:lpstr>Бумажная</vt:lpstr>
      <vt:lpstr>Бумажная</vt:lpstr>
      <vt:lpstr>Бумажная</vt:lpstr>
      <vt:lpstr>Бумажная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Поощрение и наказание в семье»</dc:title>
  <dc:creator>XTreme</dc:creator>
  <cp:lastModifiedBy>Лейла</cp:lastModifiedBy>
  <cp:revision>6</cp:revision>
  <dcterms:created xsi:type="dcterms:W3CDTF">2011-06-08T09:19:09Z</dcterms:created>
  <dcterms:modified xsi:type="dcterms:W3CDTF">2012-11-16T18:29:52Z</dcterms:modified>
</cp:coreProperties>
</file>