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9" r:id="rId3"/>
    <p:sldId id="270" r:id="rId4"/>
    <p:sldId id="271" r:id="rId5"/>
    <p:sldId id="274" r:id="rId6"/>
    <p:sldId id="272" r:id="rId7"/>
    <p:sldId id="273" r:id="rId8"/>
    <p:sldId id="275" r:id="rId9"/>
    <p:sldId id="278" r:id="rId10"/>
    <p:sldId id="276" r:id="rId11"/>
    <p:sldId id="279" r:id="rId12"/>
    <p:sldId id="280" r:id="rId13"/>
    <p:sldId id="281" r:id="rId14"/>
    <p:sldId id="282" r:id="rId15"/>
    <p:sldId id="283" r:id="rId16"/>
    <p:sldId id="261" r:id="rId17"/>
    <p:sldId id="259" r:id="rId18"/>
    <p:sldId id="298" r:id="rId19"/>
    <p:sldId id="262" r:id="rId20"/>
    <p:sldId id="293" r:id="rId21"/>
    <p:sldId id="263" r:id="rId22"/>
    <p:sldId id="264" r:id="rId23"/>
    <p:sldId id="266" r:id="rId24"/>
    <p:sldId id="284" r:id="rId25"/>
    <p:sldId id="285" r:id="rId26"/>
    <p:sldId id="297" r:id="rId27"/>
    <p:sldId id="286" r:id="rId28"/>
    <p:sldId id="287" r:id="rId29"/>
    <p:sldId id="288" r:id="rId30"/>
    <p:sldId id="289" r:id="rId31"/>
    <p:sldId id="291" r:id="rId32"/>
    <p:sldId id="292" r:id="rId33"/>
    <p:sldId id="294" r:id="rId34"/>
    <p:sldId id="295" r:id="rId35"/>
    <p:sldId id="296" r:id="rId36"/>
    <p:sldId id="299" r:id="rId37"/>
    <p:sldId id="300" r:id="rId38"/>
    <p:sldId id="267" r:id="rId39"/>
    <p:sldId id="268" r:id="rId40"/>
    <p:sldId id="290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ECA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oshkolu.ru/user/chupina62/folder/38491/" TargetMode="External"/><Relationship Id="rId7" Type="http://schemas.openxmlformats.org/officeDocument/2006/relationships/hyperlink" Target="http://shkolazhizni.ru/archive/0/n-46566/" TargetMode="External"/><Relationship Id="rId2" Type="http://schemas.openxmlformats.org/officeDocument/2006/relationships/hyperlink" Target="http://images.yandex.ru/yandsearch?text=%D0%BA%D0%B0%D1%80%D1%82%D0%B8%D0%BD%D0%BA%D0%B8%20%D0%BF%D1%80%D0%BE%20%D1%88%D0%BA%D0%BE%D0%BB%D1%83&amp;isize=larg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kak.ru/recipes/9004-kak-pisat-stihi" TargetMode="External"/><Relationship Id="rId5" Type="http://schemas.openxmlformats.org/officeDocument/2006/relationships/hyperlink" Target="http://pishi-stihi.ru/" TargetMode="External"/><Relationship Id="rId4" Type="http://schemas.openxmlformats.org/officeDocument/2006/relationships/hyperlink" Target="http://school-ppt.3dn.ru/index/kartinki_shkola/0-46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1400" b="1" dirty="0" smtClean="0">
                <a:latin typeface="Comic Sans MS" pitchFamily="66" charset="0"/>
              </a:rPr>
              <a:t>Творческий проект:</a:t>
            </a:r>
            <a:r>
              <a:rPr lang="ru-RU" sz="1200" b="1" dirty="0" smtClean="0">
                <a:latin typeface="Comic Sans MS" pitchFamily="66" charset="0"/>
              </a:rPr>
              <a:t/>
            </a:r>
            <a:br>
              <a:rPr lang="ru-RU" sz="1200" b="1" dirty="0" smtClean="0">
                <a:latin typeface="Comic Sans MS" pitchFamily="66" charset="0"/>
              </a:rPr>
            </a:br>
            <a:r>
              <a:rPr lang="ru-RU" sz="4000" b="1" dirty="0" smtClean="0">
                <a:latin typeface="Comic Sans MS" pitchFamily="66" charset="0"/>
              </a:rPr>
              <a:t>Сборник стихотворений </a:t>
            </a:r>
            <a:br>
              <a:rPr lang="ru-RU" sz="4000" b="1" dirty="0" smtClean="0">
                <a:latin typeface="Comic Sans MS" pitchFamily="66" charset="0"/>
              </a:rPr>
            </a:br>
            <a:r>
              <a:rPr lang="ru-RU" sz="4000" b="1" dirty="0" smtClean="0">
                <a:latin typeface="Comic Sans MS" pitchFamily="66" charset="0"/>
              </a:rPr>
              <a:t>о школе</a:t>
            </a:r>
            <a:br>
              <a:rPr lang="ru-RU" sz="4000" b="1" dirty="0" smtClean="0">
                <a:latin typeface="Comic Sans MS" pitchFamily="66" charset="0"/>
              </a:rPr>
            </a:br>
            <a:r>
              <a:rPr lang="ru-RU" sz="4000" b="1" dirty="0" smtClean="0">
                <a:latin typeface="Comic Sans MS" pitchFamily="66" charset="0"/>
              </a:rPr>
              <a:t>К 80-ЛЕТИЮ </a:t>
            </a:r>
            <a:br>
              <a:rPr lang="ru-RU" sz="4000" b="1" dirty="0" smtClean="0">
                <a:latin typeface="Comic Sans MS" pitchFamily="66" charset="0"/>
              </a:rPr>
            </a:br>
            <a:r>
              <a:rPr lang="ru-RU" sz="4000" b="1" dirty="0" smtClean="0">
                <a:latin typeface="Comic Sans MS" pitchFamily="66" charset="0"/>
              </a:rPr>
              <a:t>МОУ «СОШ № 12» </a:t>
            </a:r>
            <a:br>
              <a:rPr lang="ru-RU" sz="4000" b="1" dirty="0" smtClean="0">
                <a:latin typeface="Comic Sans MS" pitchFamily="66" charset="0"/>
              </a:rPr>
            </a:br>
            <a:r>
              <a:rPr lang="ru-RU" sz="4000" b="1" dirty="0" smtClean="0">
                <a:latin typeface="Comic Sans MS" pitchFamily="66" charset="0"/>
              </a:rPr>
              <a:t> г. Магнитогорска</a:t>
            </a:r>
            <a:endParaRPr lang="ru-RU" sz="4000" b="1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pPr algn="r"/>
            <a:endParaRPr lang="ru-RU" sz="1200" dirty="0" smtClean="0"/>
          </a:p>
          <a:p>
            <a:pPr algn="r"/>
            <a:endParaRPr lang="ru-RU" sz="1200" dirty="0"/>
          </a:p>
          <a:p>
            <a:pPr algn="r"/>
            <a:endParaRPr lang="ru-RU" sz="1200" dirty="0" smtClean="0"/>
          </a:p>
          <a:p>
            <a:pPr algn="r"/>
            <a:endParaRPr lang="ru-RU" sz="1200" dirty="0"/>
          </a:p>
          <a:p>
            <a:pPr algn="r"/>
            <a:endParaRPr lang="ru-RU" sz="1200" dirty="0" smtClean="0"/>
          </a:p>
          <a:p>
            <a:pPr algn="r"/>
            <a:endParaRPr lang="ru-RU" sz="1200" dirty="0"/>
          </a:p>
          <a:p>
            <a:pPr algn="r"/>
            <a:r>
              <a:rPr lang="ru-RU" sz="1200" dirty="0" smtClean="0"/>
              <a:t> </a:t>
            </a:r>
            <a:r>
              <a:rPr lang="ru-RU" sz="1500" b="1" dirty="0" smtClean="0">
                <a:latin typeface="Comic Sans MS" pitchFamily="66" charset="0"/>
              </a:rPr>
              <a:t>исполнитель: </a:t>
            </a:r>
          </a:p>
          <a:p>
            <a:pPr algn="r"/>
            <a:r>
              <a:rPr lang="ru-RU" sz="1500" b="1" dirty="0" smtClean="0">
                <a:latin typeface="Comic Sans MS" pitchFamily="66" charset="0"/>
              </a:rPr>
              <a:t>ПОДКОРЫТОВА Н.В.</a:t>
            </a:r>
          </a:p>
          <a:p>
            <a:pPr algn="r"/>
            <a:r>
              <a:rPr lang="ru-RU" sz="1500" b="1" dirty="0">
                <a:latin typeface="Comic Sans MS" pitchFamily="66" charset="0"/>
              </a:rPr>
              <a:t>у</a:t>
            </a:r>
            <a:r>
              <a:rPr lang="ru-RU" sz="1500" b="1" dirty="0" smtClean="0">
                <a:latin typeface="Comic Sans MS" pitchFamily="66" charset="0"/>
              </a:rPr>
              <a:t>читель русского языка </a:t>
            </a:r>
          </a:p>
          <a:p>
            <a:pPr algn="r"/>
            <a:r>
              <a:rPr lang="ru-RU" sz="1500" b="1" dirty="0" smtClean="0">
                <a:latin typeface="Comic Sans MS" pitchFamily="66" charset="0"/>
              </a:rPr>
              <a:t>и литературы</a:t>
            </a:r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717032"/>
            <a:ext cx="266429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0000">
                <a:alpha val="33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> </a:t>
            </a:r>
            <a:r>
              <a:rPr lang="ru-RU" b="1" dirty="0" smtClean="0">
                <a:latin typeface="Comic Sans MS" pitchFamily="66" charset="0"/>
              </a:rPr>
              <a:t/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>Прогностический этап.</a:t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>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000" b="1" u="sng" dirty="0" smtClean="0">
                <a:latin typeface="Comic Sans MS" pitchFamily="66" charset="0"/>
              </a:rPr>
              <a:t> 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5105400" y="1600200"/>
            <a:ext cx="4038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u="sng" dirty="0" smtClean="0">
                <a:latin typeface="Comic Sans MS" pitchFamily="66" charset="0"/>
              </a:rPr>
              <a:t> </a:t>
            </a:r>
            <a:endParaRPr lang="ru-RU" sz="2000" b="1" u="sng" dirty="0">
              <a:latin typeface="Comic Sans MS" pitchFamily="66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8" y="1412776"/>
          <a:ext cx="864096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2160240"/>
                <a:gridCol w="2160240"/>
                <a:gridCol w="216024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Этапы деятельности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Литературоведы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Искусствоведы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Художники - оформители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Задачи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Создать инструкцию</a:t>
                      </a:r>
                      <a:r>
                        <a:rPr lang="ru-RU" sz="1200" baseline="0" dirty="0" smtClean="0"/>
                        <a:t> по технике написания стихотворения.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Создать  сообщение о красоте и образности поэтического слова, определить отличительные черты поэтической речи.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Подготовить </a:t>
                      </a:r>
                      <a:r>
                        <a:rPr lang="ru-RU" sz="1200" baseline="0" dirty="0" smtClean="0"/>
                        <a:t> художественный материал для оформления сборника стихотворений о школе.</a:t>
                      </a:r>
                      <a:endParaRPr lang="ru-R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Направления деятельности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Для решения данной задачи ученики собирают, анализируют  литературоведческие источники,  работают с материалом  по стихосложению в библиотеке,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используют интернет - источники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Это могут быть описание языка программных стихотворений, толкование образов, авторской идеи, замысла текстов</a:t>
                      </a:r>
                      <a:endParaRPr lang="ru-RU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Для решения данной задачи  ученики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работают  с интернет - источниками</a:t>
                      </a:r>
                      <a:endParaRPr lang="ru-R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Форма представления информации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сообщение, доклад, презентация.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сообщение, доклад, презентация.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Презентация</a:t>
                      </a:r>
                      <a:r>
                        <a:rPr lang="ru-RU" sz="1200" baseline="0" dirty="0" smtClean="0"/>
                        <a:t> сборника стихотворений о школе.</a:t>
                      </a:r>
                      <a:endParaRPr lang="ru-RU" sz="1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Comic Sans MS" pitchFamily="66" charset="0"/>
              </a:rPr>
              <a:t>Этап  реализации проекта 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endParaRPr lang="ru-RU" dirty="0">
              <a:latin typeface="Comic Sans MS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600" u="sng" dirty="0" smtClean="0">
                <a:latin typeface="Comic Sans MS" pitchFamily="66" charset="0"/>
              </a:rPr>
              <a:t>Цель: </a:t>
            </a:r>
          </a:p>
          <a:p>
            <a:pPr>
              <a:buNone/>
            </a:pPr>
            <a:r>
              <a:rPr lang="ru-RU" sz="1600" dirty="0" smtClean="0">
                <a:latin typeface="Comic Sans MS" pitchFamily="66" charset="0"/>
              </a:rPr>
              <a:t>исследование проблемы, которую поставили перед собой дети.</a:t>
            </a:r>
          </a:p>
          <a:p>
            <a:pPr>
              <a:buNone/>
            </a:pPr>
            <a:r>
              <a:rPr lang="ru-RU" sz="1600" u="sng" dirty="0" smtClean="0">
                <a:latin typeface="Comic Sans MS" pitchFamily="66" charset="0"/>
              </a:rPr>
              <a:t>Задачи: </a:t>
            </a:r>
          </a:p>
          <a:p>
            <a:pPr lvl="0"/>
            <a:r>
              <a:rPr lang="ru-RU" sz="1600" dirty="0" smtClean="0">
                <a:latin typeface="Comic Sans MS" pitchFamily="66" charset="0"/>
              </a:rPr>
              <a:t>Формирование проблемы.</a:t>
            </a:r>
          </a:p>
          <a:p>
            <a:pPr lvl="0"/>
            <a:r>
              <a:rPr lang="ru-RU" sz="1600" dirty="0" smtClean="0">
                <a:latin typeface="Comic Sans MS" pitchFamily="66" charset="0"/>
              </a:rPr>
              <a:t>Выдвижение гипотез.</a:t>
            </a:r>
          </a:p>
          <a:p>
            <a:pPr>
              <a:buNone/>
            </a:pPr>
            <a:endParaRPr lang="ru-RU" sz="16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 algn="r"/>
            <a:r>
              <a:rPr lang="ru-RU" sz="2400" b="1" u="sng" dirty="0" smtClean="0">
                <a:latin typeface="Comic Sans MS" pitchFamily="66" charset="0"/>
              </a:rPr>
              <a:t>Деятельность учителя: </a:t>
            </a:r>
            <a:r>
              <a:rPr lang="ru-RU" sz="2400" b="1" dirty="0" smtClean="0">
                <a:latin typeface="Comic Sans MS" pitchFamily="66" charset="0"/>
              </a:rPr>
              <a:t>Наблюдение за протеканием исследования; давать советы.</a:t>
            </a:r>
          </a:p>
          <a:p>
            <a:pPr algn="r"/>
            <a:r>
              <a:rPr lang="ru-RU" sz="2400" b="1" u="sng" dirty="0" smtClean="0">
                <a:latin typeface="Comic Sans MS" pitchFamily="66" charset="0"/>
              </a:rPr>
              <a:t>Деятельность учеников: </a:t>
            </a:r>
            <a:r>
              <a:rPr lang="ru-RU" sz="2400" b="1" dirty="0" smtClean="0">
                <a:latin typeface="Comic Sans MS" pitchFamily="66" charset="0"/>
              </a:rPr>
              <a:t>Сбор информации; определить формы и вид исследования; деятельность по решению проблемы</a:t>
            </a:r>
          </a:p>
          <a:p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501008"/>
            <a:ext cx="302433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Comic Sans MS" pitchFamily="66" charset="0"/>
              </a:rPr>
              <a:t>Этап  реализации проекта 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115616" y="1484784"/>
            <a:ext cx="3380184" cy="46413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400" b="1" dirty="0" smtClean="0">
                <a:latin typeface="Comic Sans MS" pitchFamily="66" charset="0"/>
              </a:rPr>
              <a:t>Литературоведы создают инструкцию  написания стихотворений:</a:t>
            </a:r>
            <a:endParaRPr lang="ru-RU" sz="1400" b="1" dirty="0">
              <a:latin typeface="Comic Sans MS" pitchFamily="66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800" b="1" dirty="0" smtClean="0">
                <a:latin typeface="Comic Sans MS" pitchFamily="66" charset="0"/>
              </a:rPr>
              <a:t>Как начать писать стихотворение:</a:t>
            </a:r>
            <a:endParaRPr lang="ru-RU" sz="8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ru-RU" sz="800" b="1" u="sng" dirty="0" smtClean="0">
                <a:latin typeface="Comic Sans MS" pitchFamily="66" charset="0"/>
              </a:rPr>
              <a:t>Инструкция</a:t>
            </a:r>
            <a:endParaRPr lang="ru-RU" sz="800" dirty="0" smtClean="0">
              <a:latin typeface="Comic Sans MS" pitchFamily="66" charset="0"/>
            </a:endParaRPr>
          </a:p>
          <a:p>
            <a:pPr>
              <a:buAutoNum type="arabicPeriod"/>
            </a:pPr>
            <a:r>
              <a:rPr lang="ru-RU" sz="800" dirty="0" smtClean="0">
                <a:latin typeface="Comic Sans MS" pitchFamily="66" charset="0"/>
              </a:rPr>
              <a:t>Толчком к творчеству всегда становится вдохновение. Но, вопреки</a:t>
            </a:r>
          </a:p>
          <a:p>
            <a:pPr>
              <a:buNone/>
            </a:pPr>
            <a:r>
              <a:rPr lang="ru-RU" sz="800" dirty="0" smtClean="0">
                <a:latin typeface="Comic Sans MS" pitchFamily="66" charset="0"/>
              </a:rPr>
              <a:t>заблуждению, оно не посещает лентяев, а значит, чтобы оно пришло, нужно</a:t>
            </a:r>
          </a:p>
          <a:p>
            <a:pPr>
              <a:buNone/>
            </a:pPr>
            <a:r>
              <a:rPr lang="ru-RU" sz="800" dirty="0" smtClean="0">
                <a:latin typeface="Comic Sans MS" pitchFamily="66" charset="0"/>
              </a:rPr>
              <a:t>его найти. Подумайте, о чем вы хотите написать (сюжет или настроение</a:t>
            </a:r>
          </a:p>
          <a:p>
            <a:pPr>
              <a:buNone/>
            </a:pPr>
            <a:r>
              <a:rPr lang="ru-RU" sz="800" dirty="0" smtClean="0">
                <a:latin typeface="Comic Sans MS" pitchFamily="66" charset="0"/>
              </a:rPr>
              <a:t>стихотворения). Представьте примерный объем произведения (12 строк или</a:t>
            </a:r>
          </a:p>
          <a:p>
            <a:pPr>
              <a:buNone/>
            </a:pPr>
            <a:r>
              <a:rPr lang="ru-RU" sz="800" dirty="0" smtClean="0">
                <a:latin typeface="Comic Sans MS" pitchFamily="66" charset="0"/>
              </a:rPr>
              <a:t>12 страниц – большая разница). Держите мысль в голове, смотрите на вопрос</a:t>
            </a:r>
          </a:p>
          <a:p>
            <a:pPr>
              <a:buNone/>
            </a:pPr>
            <a:r>
              <a:rPr lang="ru-RU" sz="800" dirty="0" smtClean="0">
                <a:latin typeface="Comic Sans MS" pitchFamily="66" charset="0"/>
              </a:rPr>
              <a:t>глазами разных людей, говорите о нем с близкими.</a:t>
            </a:r>
          </a:p>
          <a:p>
            <a:pPr>
              <a:buAutoNum type="arabicPeriod" startAt="2"/>
            </a:pPr>
            <a:r>
              <a:rPr lang="ru-RU" sz="800" dirty="0" smtClean="0">
                <a:latin typeface="Comic Sans MS" pitchFamily="66" charset="0"/>
              </a:rPr>
              <a:t>Если мысль не обретает словесной формы, прогуляйтесь с ней по</a:t>
            </a:r>
          </a:p>
          <a:p>
            <a:pPr>
              <a:buNone/>
            </a:pPr>
            <a:r>
              <a:rPr lang="ru-RU" sz="800" dirty="0" smtClean="0">
                <a:latin typeface="Comic Sans MS" pitchFamily="66" charset="0"/>
              </a:rPr>
              <a:t>улице, займитесь чем-нибудь, продолжая обдумывать. Возможно, появится</a:t>
            </a:r>
          </a:p>
          <a:p>
            <a:pPr>
              <a:buNone/>
            </a:pPr>
            <a:r>
              <a:rPr lang="ru-RU" sz="800" dirty="0" smtClean="0">
                <a:latin typeface="Comic Sans MS" pitchFamily="66" charset="0"/>
              </a:rPr>
              <a:t>какое-то слово, вокруг которого вы построите стихотворение, ил структура</a:t>
            </a:r>
          </a:p>
          <a:p>
            <a:pPr>
              <a:buNone/>
            </a:pPr>
            <a:r>
              <a:rPr lang="ru-RU" sz="800" dirty="0" smtClean="0">
                <a:latin typeface="Comic Sans MS" pitchFamily="66" charset="0"/>
              </a:rPr>
              <a:t>формы.</a:t>
            </a:r>
          </a:p>
          <a:p>
            <a:pPr>
              <a:buAutoNum type="arabicPeriod" startAt="3"/>
            </a:pPr>
            <a:r>
              <a:rPr lang="ru-RU" sz="800" dirty="0" smtClean="0">
                <a:latin typeface="Comic Sans MS" pitchFamily="66" charset="0"/>
              </a:rPr>
              <a:t>Если форма не появилась, попробуйте потренироваться на шаблонах.</a:t>
            </a:r>
          </a:p>
          <a:p>
            <a:pPr>
              <a:buNone/>
            </a:pPr>
            <a:r>
              <a:rPr lang="ru-RU" sz="800" dirty="0" smtClean="0">
                <a:latin typeface="Comic Sans MS" pitchFamily="66" charset="0"/>
              </a:rPr>
              <a:t>Самая распространенная система стихосложения – силлабо-тоническая (есть</a:t>
            </a:r>
          </a:p>
          <a:p>
            <a:pPr>
              <a:buNone/>
            </a:pPr>
            <a:r>
              <a:rPr lang="ru-RU" sz="800" dirty="0" smtClean="0">
                <a:latin typeface="Comic Sans MS" pitchFamily="66" charset="0"/>
              </a:rPr>
              <a:t>также силлабическая и тоническая). В ней пять размеров, схематически их</a:t>
            </a:r>
          </a:p>
          <a:p>
            <a:pPr>
              <a:buNone/>
            </a:pPr>
            <a:r>
              <a:rPr lang="ru-RU" sz="800" dirty="0" smtClean="0">
                <a:latin typeface="Comic Sans MS" pitchFamily="66" charset="0"/>
              </a:rPr>
              <a:t>можно изобразить так:  1 0 1 0 1 0 10 – хорей; 0 1 0 1 0 1 0 1 – ямб; 1 0 0 1 0 0 1</a:t>
            </a:r>
          </a:p>
          <a:p>
            <a:pPr>
              <a:buNone/>
            </a:pPr>
            <a:r>
              <a:rPr lang="ru-RU" sz="800" dirty="0" smtClean="0">
                <a:latin typeface="Comic Sans MS" pitchFamily="66" charset="0"/>
              </a:rPr>
              <a:t>0 0 1 0 0 – дактиль;  0 1 0 0 1 0 0 1 0 0 1 0 – амфибрахий; 0 0 1 0 0 1 0 0 1 0 0 </a:t>
            </a:r>
          </a:p>
          <a:p>
            <a:pPr>
              <a:buNone/>
            </a:pPr>
            <a:r>
              <a:rPr lang="ru-RU" sz="800" dirty="0" smtClean="0">
                <a:latin typeface="Comic Sans MS" pitchFamily="66" charset="0"/>
              </a:rPr>
              <a:t>– анапест.</a:t>
            </a:r>
          </a:p>
          <a:p>
            <a:pPr>
              <a:buNone/>
            </a:pPr>
            <a:r>
              <a:rPr lang="ru-RU" sz="800" dirty="0" smtClean="0">
                <a:latin typeface="Comic Sans MS" pitchFamily="66" charset="0"/>
              </a:rPr>
              <a:t> Ноли означают безударные слоги, единицы – ударные.</a:t>
            </a:r>
          </a:p>
          <a:p>
            <a:pPr>
              <a:buNone/>
            </a:pPr>
            <a:r>
              <a:rPr lang="ru-RU" sz="800" dirty="0" smtClean="0">
                <a:latin typeface="Comic Sans MS" pitchFamily="66" charset="0"/>
              </a:rPr>
              <a:t> Попробуйте изложить свою мысль в каждом из предложенных размеров.</a:t>
            </a:r>
          </a:p>
          <a:p>
            <a:pPr>
              <a:buNone/>
            </a:pPr>
            <a:r>
              <a:rPr lang="ru-RU" sz="800" dirty="0" smtClean="0">
                <a:latin typeface="Comic Sans MS" pitchFamily="66" charset="0"/>
              </a:rPr>
              <a:t>Ударных слогов должно быть от трех до пяти (но по желанию и другое </a:t>
            </a:r>
          </a:p>
          <a:p>
            <a:pPr>
              <a:buNone/>
            </a:pPr>
            <a:r>
              <a:rPr lang="ru-RU" sz="800" dirty="0" smtClean="0">
                <a:latin typeface="Comic Sans MS" pitchFamily="66" charset="0"/>
              </a:rPr>
              <a:t>количество), строк в стихотворении от 12 до 20 (в учебных целях меньше не</a:t>
            </a:r>
          </a:p>
          <a:p>
            <a:pPr>
              <a:buNone/>
            </a:pPr>
            <a:r>
              <a:rPr lang="ru-RU" sz="800" dirty="0" smtClean="0">
                <a:latin typeface="Comic Sans MS" pitchFamily="66" charset="0"/>
              </a:rPr>
              <a:t>имеет смысла, а больше не нужно)</a:t>
            </a:r>
          </a:p>
          <a:p>
            <a:pPr lvl="0">
              <a:buNone/>
            </a:pPr>
            <a:r>
              <a:rPr lang="ru-RU" sz="800" dirty="0" smtClean="0">
                <a:latin typeface="Comic Sans MS" pitchFamily="66" charset="0"/>
              </a:rPr>
              <a:t>Пользуйтесь разными способами рифмовки :Парным: А А Б Б</a:t>
            </a:r>
          </a:p>
          <a:p>
            <a:pPr lvl="0">
              <a:buNone/>
            </a:pPr>
            <a:r>
              <a:rPr lang="ru-RU" sz="800" dirty="0" smtClean="0">
                <a:latin typeface="Comic Sans MS" pitchFamily="66" charset="0"/>
              </a:rPr>
              <a:t>Перекрестным: А Б А Б Опоясывающим: А Б Б А</a:t>
            </a:r>
          </a:p>
          <a:p>
            <a:pPr lvl="0">
              <a:buNone/>
            </a:pPr>
            <a:r>
              <a:rPr lang="ru-RU" sz="800" dirty="0" smtClean="0">
                <a:latin typeface="Comic Sans MS" pitchFamily="66" charset="0"/>
              </a:rPr>
              <a:t>Используйте разные виды рифм: точную и приблизительную, мужскую</a:t>
            </a:r>
          </a:p>
          <a:p>
            <a:pPr lvl="0">
              <a:buNone/>
            </a:pPr>
            <a:r>
              <a:rPr lang="ru-RU" sz="800" dirty="0" smtClean="0">
                <a:latin typeface="Comic Sans MS" pitchFamily="66" charset="0"/>
              </a:rPr>
              <a:t>(последний слог строки ударный), женскую (последний слог строки – второй</a:t>
            </a:r>
          </a:p>
          <a:p>
            <a:pPr lvl="0">
              <a:buNone/>
            </a:pPr>
            <a:r>
              <a:rPr lang="ru-RU" sz="800" dirty="0" smtClean="0">
                <a:latin typeface="Comic Sans MS" pitchFamily="66" charset="0"/>
              </a:rPr>
              <a:t>после ударного), дактилическую (последний слог строки – третий после</a:t>
            </a:r>
          </a:p>
          <a:p>
            <a:pPr lvl="0">
              <a:buNone/>
            </a:pPr>
            <a:r>
              <a:rPr lang="ru-RU" sz="800" dirty="0" smtClean="0">
                <a:latin typeface="Comic Sans MS" pitchFamily="66" charset="0"/>
              </a:rPr>
              <a:t>ударного), гипердактилическую (четвертый после ударного).</a:t>
            </a:r>
          </a:p>
          <a:p>
            <a:pPr lvl="0">
              <a:buNone/>
            </a:pPr>
            <a:r>
              <a:rPr lang="ru-RU" sz="800" dirty="0" smtClean="0">
                <a:latin typeface="Comic Sans MS" pitchFamily="66" charset="0"/>
              </a:rPr>
              <a:t>Составляйте строфы из нестандартного количества строк: 3, 5, 7, и т.д.</a:t>
            </a:r>
          </a:p>
          <a:p>
            <a:pPr lvl="0">
              <a:buNone/>
            </a:pPr>
            <a:r>
              <a:rPr lang="ru-RU" sz="800" dirty="0" smtClean="0">
                <a:latin typeface="Comic Sans MS" pitchFamily="66" charset="0"/>
              </a:rPr>
              <a:t>Оставляйте одну строку </a:t>
            </a:r>
            <a:r>
              <a:rPr lang="ru-RU" sz="800" dirty="0" err="1" smtClean="0">
                <a:latin typeface="Comic Sans MS" pitchFamily="66" charset="0"/>
              </a:rPr>
              <a:t>незарифмованной</a:t>
            </a:r>
            <a:r>
              <a:rPr lang="ru-RU" sz="800" dirty="0" smtClean="0">
                <a:latin typeface="Comic Sans MS" pitchFamily="66" charset="0"/>
              </a:rPr>
              <a:t>, к примеру, в качестве рефрена по</a:t>
            </a:r>
          </a:p>
          <a:p>
            <a:pPr lvl="0">
              <a:buNone/>
            </a:pPr>
            <a:r>
              <a:rPr lang="ru-RU" sz="800" dirty="0" smtClean="0">
                <a:latin typeface="Comic Sans MS" pitchFamily="66" charset="0"/>
              </a:rPr>
              <a:t>окончании каждой строфы.</a:t>
            </a:r>
          </a:p>
          <a:p>
            <a:pPr>
              <a:buNone/>
            </a:pPr>
            <a:r>
              <a:rPr lang="ru-RU" sz="800" dirty="0" smtClean="0">
                <a:latin typeface="Comic Sans MS" pitchFamily="66" charset="0"/>
              </a:rPr>
              <a:t> </a:t>
            </a:r>
          </a:p>
          <a:p>
            <a:pPr>
              <a:buNone/>
            </a:pPr>
            <a:r>
              <a:rPr lang="ru-RU" sz="800" dirty="0" smtClean="0">
                <a:latin typeface="Comic Sans MS" pitchFamily="66" charset="0"/>
              </a:rPr>
              <a:t> </a:t>
            </a:r>
          </a:p>
          <a:p>
            <a:pPr>
              <a:buNone/>
            </a:pPr>
            <a:r>
              <a:rPr lang="ru-RU" sz="800" dirty="0" smtClean="0">
                <a:latin typeface="Comic Sans MS" pitchFamily="66" charset="0"/>
              </a:rPr>
              <a:t> </a:t>
            </a:r>
          </a:p>
          <a:p>
            <a:pPr>
              <a:buNone/>
            </a:pPr>
            <a:endParaRPr lang="ru-RU" sz="800" dirty="0">
              <a:latin typeface="Comic Sans MS" pitchFamily="66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1" y="2852936"/>
            <a:ext cx="285630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Comic Sans MS" pitchFamily="66" charset="0"/>
              </a:rPr>
              <a:t>Этап  реализации проекта 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ru-RU" sz="4300" b="1" dirty="0" smtClean="0">
                <a:latin typeface="Comic Sans MS" pitchFamily="66" charset="0"/>
              </a:rPr>
              <a:t>Искусствоведы  создают сообщение об особенностях поэтического слова</a:t>
            </a:r>
          </a:p>
          <a:p>
            <a:pPr algn="ctr">
              <a:buNone/>
            </a:pPr>
            <a:endParaRPr lang="ru-RU" sz="4300" b="1" dirty="0" smtClean="0">
              <a:latin typeface="Comic Sans MS" pitchFamily="66" charset="0"/>
            </a:endParaRPr>
          </a:p>
          <a:p>
            <a:pPr algn="r">
              <a:buNone/>
            </a:pPr>
            <a:r>
              <a:rPr lang="ru-RU" sz="4300" b="1" dirty="0" smtClean="0">
                <a:latin typeface="Comic Sans MS" pitchFamily="66" charset="0"/>
              </a:rPr>
              <a:t>Эпиграф:</a:t>
            </a:r>
          </a:p>
          <a:p>
            <a:pPr algn="r">
              <a:buNone/>
            </a:pPr>
            <a:r>
              <a:rPr lang="ru-RU" sz="4300" b="1" dirty="0" smtClean="0">
                <a:latin typeface="Comic Sans MS" pitchFamily="66" charset="0"/>
              </a:rPr>
              <a:t>Я не художник, кисть игриво </a:t>
            </a:r>
          </a:p>
          <a:p>
            <a:pPr algn="r">
              <a:buNone/>
            </a:pPr>
            <a:r>
              <a:rPr lang="ru-RU" sz="4300" b="1" dirty="0" smtClean="0">
                <a:latin typeface="Comic Sans MS" pitchFamily="66" charset="0"/>
              </a:rPr>
              <a:t>Не касалась холста никогда, </a:t>
            </a:r>
          </a:p>
          <a:p>
            <a:pPr algn="r">
              <a:buNone/>
            </a:pPr>
            <a:r>
              <a:rPr lang="ru-RU" sz="4300" b="1" dirty="0" smtClean="0">
                <a:latin typeface="Comic Sans MS" pitchFamily="66" charset="0"/>
              </a:rPr>
              <a:t>Как же передать, что всё красиво: </a:t>
            </a:r>
          </a:p>
          <a:p>
            <a:pPr algn="r">
              <a:buNone/>
            </a:pPr>
            <a:r>
              <a:rPr lang="ru-RU" sz="4300" b="1" dirty="0" smtClean="0">
                <a:latin typeface="Comic Sans MS" pitchFamily="66" charset="0"/>
              </a:rPr>
              <a:t>Сёла, рощи и большие города. </a:t>
            </a:r>
          </a:p>
          <a:p>
            <a:pPr algn="r">
              <a:buNone/>
            </a:pPr>
            <a:r>
              <a:rPr lang="ru-RU" sz="4300" b="1" dirty="0" smtClean="0">
                <a:latin typeface="Comic Sans MS" pitchFamily="66" charset="0"/>
              </a:rPr>
              <a:t>Рассыпаются слова, как листья, </a:t>
            </a:r>
          </a:p>
          <a:p>
            <a:pPr algn="r">
              <a:buNone/>
            </a:pPr>
            <a:r>
              <a:rPr lang="ru-RU" sz="4300" b="1" dirty="0" smtClean="0">
                <a:latin typeface="Comic Sans MS" pitchFamily="66" charset="0"/>
              </a:rPr>
              <a:t>Мне бы умудриться их собрать, </a:t>
            </a:r>
          </a:p>
          <a:p>
            <a:pPr algn="r">
              <a:buNone/>
            </a:pPr>
            <a:r>
              <a:rPr lang="ru-RU" sz="4300" b="1" dirty="0" smtClean="0">
                <a:latin typeface="Comic Sans MS" pitchFamily="66" charset="0"/>
              </a:rPr>
              <a:t>От всего ненужного очистить, </a:t>
            </a:r>
          </a:p>
          <a:p>
            <a:pPr algn="r">
              <a:buNone/>
            </a:pPr>
            <a:r>
              <a:rPr lang="ru-RU" sz="4300" b="1" dirty="0" smtClean="0">
                <a:latin typeface="Comic Sans MS" pitchFamily="66" charset="0"/>
              </a:rPr>
              <a:t>Что волнует - людям передать.</a:t>
            </a:r>
          </a:p>
          <a:p>
            <a:pPr algn="r">
              <a:buNone/>
            </a:pPr>
            <a:r>
              <a:rPr lang="ru-RU" sz="4300" b="1" dirty="0" smtClean="0">
                <a:latin typeface="Comic Sans MS" pitchFamily="66" charset="0"/>
              </a:rPr>
              <a:t> </a:t>
            </a:r>
          </a:p>
          <a:p>
            <a:pPr algn="r">
              <a:buNone/>
            </a:pPr>
            <a:r>
              <a:rPr lang="ru-RU" sz="4300" b="1" dirty="0" smtClean="0">
                <a:latin typeface="Comic Sans MS" pitchFamily="66" charset="0"/>
              </a:rPr>
              <a:t>Источник: Стихи Тамары </a:t>
            </a:r>
            <a:r>
              <a:rPr lang="ru-RU" sz="4300" b="1" dirty="0" err="1" smtClean="0">
                <a:latin typeface="Comic Sans MS" pitchFamily="66" charset="0"/>
              </a:rPr>
              <a:t>Хромченко</a:t>
            </a:r>
            <a:r>
              <a:rPr lang="ru-RU" sz="4300" b="1" dirty="0" smtClean="0">
                <a:latin typeface="Comic Sans MS" pitchFamily="66" charset="0"/>
              </a:rPr>
              <a:t>,</a:t>
            </a:r>
          </a:p>
          <a:p>
            <a:pPr algn="r">
              <a:buNone/>
            </a:pPr>
            <a:r>
              <a:rPr lang="ru-RU" sz="4300" b="1" dirty="0" smtClean="0">
                <a:latin typeface="Comic Sans MS" pitchFamily="66" charset="0"/>
              </a:rPr>
              <a:t> Новосибирск</a:t>
            </a:r>
          </a:p>
          <a:p>
            <a:pPr algn="r">
              <a:buNone/>
            </a:pPr>
            <a:endParaRPr lang="ru-RU" sz="1200" b="1" dirty="0">
              <a:latin typeface="Comic Sans MS" pitchFamily="66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1000" b="1" u="sng" dirty="0" smtClean="0">
                <a:latin typeface="Comic Sans MS" pitchFamily="66" charset="0"/>
              </a:rPr>
              <a:t>Как написать стихотворение. Инструкция</a:t>
            </a:r>
            <a:endParaRPr lang="ru-RU" sz="10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ru-RU" sz="1000" b="1" dirty="0" smtClean="0">
                <a:latin typeface="Comic Sans MS" pitchFamily="66" charset="0"/>
              </a:rPr>
              <a:t>1.Представьте, какого объема будет ваше произведение - сколько строф, сколько строк в каждой строфе. Может быть, это будет сонет? То есть двенадцать строк плюс две строки эпилога. Это лучшая форма стихосложения в подарок любимому человеку.</a:t>
            </a:r>
          </a:p>
          <a:p>
            <a:pPr>
              <a:buNone/>
            </a:pPr>
            <a:r>
              <a:rPr lang="ru-RU" sz="1000" b="1" dirty="0" smtClean="0">
                <a:latin typeface="Comic Sans MS" pitchFamily="66" charset="0"/>
              </a:rPr>
              <a:t>2. Определитесь со стихотворным размером:  двустопный (ямб, хорей), трехстопный (анапест, амфибрахий, дактиль). Если вы не сильны в литературных терминах, то просто представьте, на какое известное стихотворение будет похоже ваше произведение. Например, "Я памятник себе воздвиг нерукотворный..." или "Сижу за решеткой в темнице сырой...". Уловив ритм, вам будет легче писать.</a:t>
            </a:r>
          </a:p>
          <a:p>
            <a:pPr>
              <a:buNone/>
            </a:pPr>
            <a:r>
              <a:rPr lang="ru-RU" sz="1000" b="1" dirty="0" smtClean="0">
                <a:latin typeface="Comic Sans MS" pitchFamily="66" charset="0"/>
              </a:rPr>
              <a:t>3. Подумайте, о чем вы хотите сказать. Для каждой строфы выделите свою мысль. Подберите несколько рифм, соответствующих теме стихотворения.</a:t>
            </a:r>
          </a:p>
          <a:p>
            <a:pPr>
              <a:buNone/>
            </a:pPr>
            <a:r>
              <a:rPr lang="ru-RU" sz="1000" b="1" dirty="0" smtClean="0">
                <a:latin typeface="Comic Sans MS" pitchFamily="66" charset="0"/>
              </a:rPr>
              <a:t>4. Возьмите лист и набросайте все, что вам придет в голову. Не сдерживайте себя, даже если вам кажется, что это полный ералаш слов, и об этом нельзя писать. Таком образом к вам приходит вдохновение, а с ним лучше не спорить.</a:t>
            </a:r>
          </a:p>
          <a:p>
            <a:pPr>
              <a:buNone/>
            </a:pPr>
            <a:r>
              <a:rPr lang="ru-RU" sz="1000" b="1" dirty="0" smtClean="0">
                <a:latin typeface="Comic Sans MS" pitchFamily="66" charset="0"/>
              </a:rPr>
              <a:t>5. Возьмите другой листок бумаги и попытайтесь зарифмовать все, что было написано ранее. Что-то выбросите, что-то добавьте. Творите, придумывайте, составляйте слова так, чтобы получалось красиво. Когда вам покажется, что вы сказали все, что могли, то перепишите это на чистый лист бумаги.</a:t>
            </a:r>
          </a:p>
          <a:p>
            <a:pPr>
              <a:buNone/>
            </a:pPr>
            <a:r>
              <a:rPr lang="ru-RU" sz="1000" b="1" dirty="0" smtClean="0">
                <a:latin typeface="Comic Sans MS" pitchFamily="66" charset="0"/>
              </a:rPr>
              <a:t>6. Прочитайте вслух то, что у вас получилось. Теперь необходимо "причесать" текст, то есть убрать из него слова-паразиты, заменив их другими словами - эпитетами и метафорами. Перечитайте еще раз.</a:t>
            </a:r>
          </a:p>
          <a:p>
            <a:pPr>
              <a:buNone/>
            </a:pPr>
            <a:r>
              <a:rPr lang="ru-RU" sz="1000" b="1" dirty="0" smtClean="0">
                <a:latin typeface="Comic Sans MS" pitchFamily="66" charset="0"/>
              </a:rPr>
              <a:t> </a:t>
            </a:r>
          </a:p>
          <a:p>
            <a:pPr>
              <a:buNone/>
            </a:pPr>
            <a:endParaRPr lang="ru-RU" sz="10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bg2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Comic Sans MS" pitchFamily="66" charset="0"/>
              </a:rPr>
              <a:t>Этап  реализации проекта 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>
                <a:latin typeface="Comic Sans MS" pitchFamily="66" charset="0"/>
              </a:rPr>
              <a:t>Литературоведы предлагают выбрать тему для написания стихотворного текста: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u="sng" dirty="0" smtClean="0">
                <a:latin typeface="Comic Sans MS" pitchFamily="66" charset="0"/>
              </a:rPr>
              <a:t>Тематика сочинений о школе:</a:t>
            </a:r>
          </a:p>
          <a:p>
            <a:pPr lvl="0"/>
            <a:r>
              <a:rPr lang="ru-RU" b="1" dirty="0" smtClean="0">
                <a:latin typeface="Comic Sans MS" pitchFamily="66" charset="0"/>
              </a:rPr>
              <a:t>Моя любимая школа.</a:t>
            </a:r>
          </a:p>
          <a:p>
            <a:pPr lvl="0"/>
            <a:r>
              <a:rPr lang="ru-RU" b="1" dirty="0" smtClean="0">
                <a:latin typeface="Comic Sans MS" pitchFamily="66" charset="0"/>
              </a:rPr>
              <a:t>Моя школа.</a:t>
            </a:r>
          </a:p>
          <a:p>
            <a:pPr lvl="0"/>
            <a:r>
              <a:rPr lang="ru-RU" b="1" dirty="0" smtClean="0">
                <a:latin typeface="Comic Sans MS" pitchFamily="66" charset="0"/>
              </a:rPr>
              <a:t>Школа, в которой хочется учиться.</a:t>
            </a:r>
          </a:p>
          <a:p>
            <a:pPr lvl="0"/>
            <a:r>
              <a:rPr lang="ru-RU" b="1" dirty="0" smtClean="0">
                <a:latin typeface="Comic Sans MS" pitchFamily="66" charset="0"/>
              </a:rPr>
              <a:t>Школа моей мечты.</a:t>
            </a:r>
          </a:p>
          <a:p>
            <a:pPr lvl="0"/>
            <a:r>
              <a:rPr lang="ru-RU" b="1" dirty="0" smtClean="0">
                <a:latin typeface="Comic Sans MS" pitchFamily="66" charset="0"/>
              </a:rPr>
              <a:t>О, школа, колыбель моя!</a:t>
            </a:r>
          </a:p>
          <a:p>
            <a:pPr lvl="0"/>
            <a:r>
              <a:rPr lang="ru-RU" b="1" dirty="0" smtClean="0">
                <a:latin typeface="Comic Sans MS" pitchFamily="66" charset="0"/>
              </a:rPr>
              <a:t>Первый урок.</a:t>
            </a:r>
          </a:p>
          <a:p>
            <a:pPr lvl="0"/>
            <a:r>
              <a:rPr lang="ru-RU" b="1" dirty="0" smtClean="0">
                <a:latin typeface="Comic Sans MS" pitchFamily="66" charset="0"/>
              </a:rPr>
              <a:t>Снова в школу в сентябре…</a:t>
            </a:r>
          </a:p>
          <a:p>
            <a:pPr lvl="0"/>
            <a:r>
              <a:rPr lang="ru-RU" b="1" dirty="0" smtClean="0">
                <a:latin typeface="Comic Sans MS" pitchFamily="66" charset="0"/>
              </a:rPr>
              <a:t>Самые лучшие школьные годы.</a:t>
            </a:r>
          </a:p>
          <a:p>
            <a:pPr lvl="0"/>
            <a:r>
              <a:rPr lang="ru-RU" b="1" dirty="0" smtClean="0">
                <a:latin typeface="Comic Sans MS" pitchFamily="66" charset="0"/>
              </a:rPr>
              <a:t>Наш Учитель самый лучший!</a:t>
            </a:r>
          </a:p>
          <a:p>
            <a:pPr lvl="0"/>
            <a:r>
              <a:rPr lang="ru-RU" b="1" dirty="0" smtClean="0">
                <a:latin typeface="Comic Sans MS" pitchFamily="66" charset="0"/>
              </a:rPr>
              <a:t>Перемена.</a:t>
            </a:r>
          </a:p>
          <a:p>
            <a:pPr lvl="0"/>
            <a:r>
              <a:rPr lang="ru-RU" b="1" dirty="0" smtClean="0">
                <a:latin typeface="Comic Sans MS" pitchFamily="66" charset="0"/>
              </a:rPr>
              <a:t>Как меня встретит новая школа?</a:t>
            </a:r>
          </a:p>
          <a:p>
            <a:pPr lvl="0"/>
            <a:r>
              <a:rPr lang="ru-RU" b="1" dirty="0" smtClean="0">
                <a:latin typeface="Comic Sans MS" pitchFamily="66" charset="0"/>
              </a:rPr>
              <a:t>Гимн родной  школе.</a:t>
            </a:r>
          </a:p>
          <a:p>
            <a:pPr lvl="0"/>
            <a:r>
              <a:rPr lang="ru-RU" b="1" dirty="0" smtClean="0">
                <a:latin typeface="Comic Sans MS" pitchFamily="66" charset="0"/>
              </a:rPr>
              <a:t>Школа всегда со мной.</a:t>
            </a:r>
          </a:p>
          <a:p>
            <a:pPr lvl="0"/>
            <a:r>
              <a:rPr lang="ru-RU" b="1" dirty="0" smtClean="0">
                <a:latin typeface="Comic Sans MS" pitchFamily="66" charset="0"/>
              </a:rPr>
              <a:t>О чём мечтают учителя, ученики и родители.</a:t>
            </a:r>
          </a:p>
          <a:p>
            <a:pPr lvl="0"/>
            <a:r>
              <a:rPr lang="ru-RU" b="1" dirty="0" smtClean="0">
                <a:latin typeface="Comic Sans MS" pitchFamily="66" charset="0"/>
              </a:rPr>
              <a:t>Как просто стать отличником.</a:t>
            </a:r>
          </a:p>
          <a:p>
            <a:pPr lvl="0"/>
            <a:r>
              <a:rPr lang="ru-RU" b="1" dirty="0" smtClean="0">
                <a:latin typeface="Comic Sans MS" pitchFamily="66" charset="0"/>
              </a:rPr>
              <a:t>Здравствуй, школа!</a:t>
            </a:r>
          </a:p>
          <a:p>
            <a:pPr lvl="0"/>
            <a:r>
              <a:rPr lang="ru-RU" b="1" dirty="0" smtClean="0">
                <a:latin typeface="Comic Sans MS" pitchFamily="66" charset="0"/>
              </a:rPr>
              <a:t>Очень трудно на уроке…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646313"/>
            <a:ext cx="3168352" cy="3121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Этап завершения проекта.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000" b="1" u="sng" dirty="0" smtClean="0">
                <a:latin typeface="Comic Sans MS" pitchFamily="66" charset="0"/>
              </a:rPr>
              <a:t>Цель:</a:t>
            </a:r>
            <a:r>
              <a:rPr lang="ru-RU" sz="2000" b="1" dirty="0" smtClean="0">
                <a:latin typeface="Comic Sans MS" pitchFamily="66" charset="0"/>
              </a:rPr>
              <a:t> </a:t>
            </a:r>
          </a:p>
          <a:p>
            <a:r>
              <a:rPr lang="ru-RU" sz="2000" b="1" dirty="0" smtClean="0">
                <a:latin typeface="Comic Sans MS" pitchFamily="66" charset="0"/>
              </a:rPr>
              <a:t>структурирование полученной информации.</a:t>
            </a:r>
          </a:p>
          <a:p>
            <a:pPr>
              <a:buNone/>
            </a:pPr>
            <a:r>
              <a:rPr lang="ru-RU" sz="2000" b="1" u="sng" dirty="0" smtClean="0">
                <a:latin typeface="Comic Sans MS" pitchFamily="66" charset="0"/>
              </a:rPr>
              <a:t>Задачи:</a:t>
            </a:r>
          </a:p>
          <a:p>
            <a:pPr lvl="0"/>
            <a:r>
              <a:rPr lang="ru-RU" sz="2000" b="1" dirty="0" smtClean="0">
                <a:latin typeface="Comic Sans MS" pitchFamily="66" charset="0"/>
              </a:rPr>
              <a:t>Анализ информации.</a:t>
            </a:r>
          </a:p>
          <a:p>
            <a:pPr lvl="0"/>
            <a:r>
              <a:rPr lang="ru-RU" sz="2000" b="1" dirty="0" smtClean="0">
                <a:latin typeface="Comic Sans MS" pitchFamily="66" charset="0"/>
              </a:rPr>
              <a:t>Формирование выводов </a:t>
            </a:r>
          </a:p>
          <a:p>
            <a:pPr lvl="0"/>
            <a:r>
              <a:rPr lang="ru-RU" sz="2000" b="1" dirty="0" smtClean="0">
                <a:latin typeface="Comic Sans MS" pitchFamily="66" charset="0"/>
              </a:rPr>
              <a:t>Защита результатов.</a:t>
            </a:r>
          </a:p>
          <a:p>
            <a:pPr>
              <a:buNone/>
            </a:pPr>
            <a:endParaRPr lang="ru-RU" sz="2000" dirty="0">
              <a:latin typeface="Comic Sans MS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 algn="r"/>
            <a:r>
              <a:rPr lang="ru-RU" u="sng" dirty="0" smtClean="0">
                <a:latin typeface="Comic Sans MS" pitchFamily="66" charset="0"/>
              </a:rPr>
              <a:t>Деятельность учителя: </a:t>
            </a:r>
            <a:r>
              <a:rPr lang="ru-RU" dirty="0" smtClean="0">
                <a:latin typeface="Comic Sans MS" pitchFamily="66" charset="0"/>
              </a:rPr>
              <a:t>Наблюдение за анализом информации; помощь в представлении результатов</a:t>
            </a:r>
          </a:p>
          <a:p>
            <a:pPr algn="r"/>
            <a:r>
              <a:rPr lang="ru-RU" u="sng" dirty="0" smtClean="0">
                <a:latin typeface="Comic Sans MS" pitchFamily="66" charset="0"/>
              </a:rPr>
              <a:t>Деятельность учеников: </a:t>
            </a:r>
            <a:r>
              <a:rPr lang="ru-RU" dirty="0" smtClean="0">
                <a:latin typeface="Comic Sans MS" pitchFamily="66" charset="0"/>
              </a:rPr>
              <a:t>систематизировать данные; объединить информацию всех групп; сделать выводы; сформировать результат исследования.</a:t>
            </a:r>
          </a:p>
          <a:p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573016"/>
            <a:ext cx="3142167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Comic Sans MS" pitchFamily="66" charset="0"/>
              </a:rPr>
              <a:t>Левченко Артем 6-б и его мама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В большую жизнь Вы нам открыли двери,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Вы нас не только азбуке учили. 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Учитель! Мы Вас любим, мы Вам верим!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Мы доброты уроки получили!</a:t>
            </a:r>
          </a:p>
          <a:p>
            <a:endParaRPr lang="ru-RU" sz="1800" b="1" dirty="0">
              <a:latin typeface="Comic Sans MS" pitchFamily="66" charset="0"/>
            </a:endParaRP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Наш путь по жизни только-только начат,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Спасибо Вам – он начат так, как нужно.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Желаем Вам здоровья и удачи,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Учеников хороших и послушных!</a:t>
            </a:r>
          </a:p>
          <a:p>
            <a:endParaRPr lang="ru-RU" sz="1800" dirty="0">
              <a:latin typeface="Comic Sans MS" pitchFamily="66" charset="0"/>
            </a:endParaRPr>
          </a:p>
        </p:txBody>
      </p:sp>
      <p:pic>
        <p:nvPicPr>
          <p:cNvPr id="17409" name="Picture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912" y="2420888"/>
            <a:ext cx="2817713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FF00">
                <a:alpha val="26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Comic Sans MS" pitchFamily="66" charset="0"/>
              </a:rPr>
              <a:t>Коньшина</a:t>
            </a:r>
            <a:r>
              <a:rPr lang="ru-RU" dirty="0" smtClean="0">
                <a:latin typeface="Comic Sans MS" pitchFamily="66" charset="0"/>
              </a:rPr>
              <a:t> Анастасия 6-б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63888" y="4005064"/>
            <a:ext cx="2016224" cy="1932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467544" y="1196753"/>
            <a:ext cx="8676456" cy="244827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ru-RU" b="1" dirty="0" smtClean="0">
              <a:latin typeface="Comic Sans MS" pitchFamily="66" charset="0"/>
            </a:endParaRPr>
          </a:p>
          <a:p>
            <a:pPr algn="ctr">
              <a:buNone/>
            </a:pPr>
            <a:r>
              <a:rPr lang="ru-RU" b="1" dirty="0" smtClean="0">
                <a:latin typeface="Comic Sans MS" pitchFamily="66" charset="0"/>
              </a:rPr>
              <a:t>После каникул мы в школе опять,</a:t>
            </a:r>
          </a:p>
          <a:p>
            <a:pPr algn="ctr">
              <a:buNone/>
            </a:pPr>
            <a:r>
              <a:rPr lang="ru-RU" b="1" dirty="0" smtClean="0">
                <a:latin typeface="Comic Sans MS" pitchFamily="66" charset="0"/>
              </a:rPr>
              <a:t>Будем стараться учиться на пять.</a:t>
            </a:r>
          </a:p>
          <a:p>
            <a:pPr algn="ctr">
              <a:buNone/>
            </a:pPr>
            <a:r>
              <a:rPr lang="ru-RU" b="1" dirty="0" smtClean="0">
                <a:latin typeface="Comic Sans MS" pitchFamily="66" charset="0"/>
              </a:rPr>
              <a:t>Рады мы школьным учителям</a:t>
            </a:r>
          </a:p>
          <a:p>
            <a:pPr algn="ctr">
              <a:buNone/>
            </a:pPr>
            <a:r>
              <a:rPr lang="ru-RU" b="1" dirty="0" smtClean="0">
                <a:latin typeface="Comic Sans MS" pitchFamily="66" charset="0"/>
              </a:rPr>
              <a:t>И своим близким хорошим друзьям!</a:t>
            </a:r>
            <a:endParaRPr lang="ru-RU" b="1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Comic Sans MS" pitchFamily="66" charset="0"/>
              </a:rPr>
              <a:t>Левченко Артем 6-б и его мама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95536" y="1196752"/>
            <a:ext cx="4100264" cy="54006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800" b="1" u="sng" dirty="0" smtClean="0">
                <a:latin typeface="Comic Sans MS" pitchFamily="66" charset="0"/>
              </a:rPr>
              <a:t>Школа</a:t>
            </a:r>
            <a:endParaRPr lang="en-US" sz="1800" b="1" u="sng" dirty="0" smtClean="0">
              <a:latin typeface="Comic Sans MS" pitchFamily="66" charset="0"/>
            </a:endParaRPr>
          </a:p>
          <a:p>
            <a:pPr algn="ctr">
              <a:buNone/>
            </a:pPr>
            <a:r>
              <a:rPr lang="ru-RU" sz="1800" b="1" dirty="0" smtClean="0">
                <a:latin typeface="Comic Sans MS" pitchFamily="66" charset="0"/>
              </a:rPr>
              <a:t>Детям интересно, всем хватает места.</a:t>
            </a:r>
          </a:p>
          <a:p>
            <a:pPr algn="ctr">
              <a:buNone/>
            </a:pPr>
            <a:r>
              <a:rPr lang="ru-RU" sz="1800" b="1" dirty="0" smtClean="0">
                <a:latin typeface="Comic Sans MS" pitchFamily="66" charset="0"/>
              </a:rPr>
              <a:t> Есть факультативы, секции, кружки.</a:t>
            </a:r>
          </a:p>
          <a:p>
            <a:pPr algn="ctr">
              <a:buNone/>
            </a:pPr>
            <a:r>
              <a:rPr lang="ru-RU" sz="1800" b="1" dirty="0" smtClean="0">
                <a:latin typeface="Comic Sans MS" pitchFamily="66" charset="0"/>
              </a:rPr>
              <a:t> Есть ещё столовая, самая чудесная,</a:t>
            </a:r>
          </a:p>
          <a:p>
            <a:pPr algn="ctr">
              <a:buNone/>
            </a:pPr>
            <a:r>
              <a:rPr lang="ru-RU" sz="1800" b="1" dirty="0" smtClean="0">
                <a:latin typeface="Comic Sans MS" pitchFamily="66" charset="0"/>
              </a:rPr>
              <a:t> Где пекутся вкусные пиццы, пирожки.</a:t>
            </a:r>
          </a:p>
          <a:p>
            <a:pPr algn="ctr">
              <a:buNone/>
            </a:pPr>
            <a:r>
              <a:rPr lang="ru-RU" sz="1800" b="1" dirty="0" smtClean="0">
                <a:latin typeface="Comic Sans MS" pitchFamily="66" charset="0"/>
              </a:rPr>
              <a:t> </a:t>
            </a:r>
          </a:p>
          <a:p>
            <a:pPr algn="ctr">
              <a:buNone/>
            </a:pPr>
            <a:r>
              <a:rPr lang="ru-RU" sz="1800" b="1" dirty="0" smtClean="0">
                <a:latin typeface="Comic Sans MS" pitchFamily="66" charset="0"/>
              </a:rPr>
              <a:t> Дети вырастают, школу покидают,</a:t>
            </a:r>
          </a:p>
          <a:p>
            <a:pPr algn="ctr">
              <a:buNone/>
            </a:pPr>
            <a:r>
              <a:rPr lang="ru-RU" sz="1800" b="1" dirty="0" smtClean="0">
                <a:latin typeface="Comic Sans MS" pitchFamily="66" charset="0"/>
              </a:rPr>
              <a:t> Часто уезжают в дальние края,</a:t>
            </a:r>
          </a:p>
          <a:p>
            <a:pPr algn="ctr">
              <a:buNone/>
            </a:pPr>
            <a:r>
              <a:rPr lang="ru-RU" sz="1800" b="1" dirty="0" smtClean="0">
                <a:latin typeface="Comic Sans MS" pitchFamily="66" charset="0"/>
              </a:rPr>
              <a:t> Но родную школу там не забывают.</a:t>
            </a:r>
          </a:p>
          <a:p>
            <a:pPr algn="ctr">
              <a:buNone/>
            </a:pPr>
            <a:r>
              <a:rPr lang="ru-RU" sz="1800" b="1" dirty="0" smtClean="0">
                <a:latin typeface="Comic Sans MS" pitchFamily="66" charset="0"/>
              </a:rPr>
              <a:t> Как живёшь ты, школа? Помнишь ли</a:t>
            </a:r>
            <a:r>
              <a:rPr lang="en-US" sz="1800" b="1" dirty="0" smtClean="0">
                <a:latin typeface="Comic Sans MS" pitchFamily="66" charset="0"/>
              </a:rPr>
              <a:t> </a:t>
            </a:r>
            <a:r>
              <a:rPr lang="ru-RU" sz="1800" b="1" dirty="0" smtClean="0">
                <a:latin typeface="Comic Sans MS" pitchFamily="66" charset="0"/>
              </a:rPr>
              <a:t>меня?</a:t>
            </a:r>
          </a:p>
          <a:p>
            <a:pPr algn="ctr">
              <a:buNone/>
            </a:pPr>
            <a:r>
              <a:rPr lang="en-US" sz="1800" b="1" dirty="0" smtClean="0">
                <a:latin typeface="Comic Sans MS" pitchFamily="66" charset="0"/>
              </a:rPr>
              <a:t> </a:t>
            </a:r>
            <a:endParaRPr lang="ru-RU" sz="1800" b="1" dirty="0" smtClean="0">
              <a:latin typeface="Comic Sans MS" pitchFamily="66" charset="0"/>
            </a:endParaRPr>
          </a:p>
          <a:p>
            <a:pPr algn="ctr">
              <a:buNone/>
            </a:pPr>
            <a:endParaRPr lang="ru-RU" sz="1800" b="1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6916" y="1844824"/>
            <a:ext cx="2916324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latin typeface="Comic Sans MS" pitchFamily="66" charset="0"/>
              </a:rPr>
              <a:t>Ладова</a:t>
            </a:r>
            <a:r>
              <a:rPr lang="ru-RU" dirty="0" smtClean="0">
                <a:latin typeface="Comic Sans MS" pitchFamily="66" charset="0"/>
              </a:rPr>
              <a:t> Анастасия 6-б и ее мама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b="1" u="sng" dirty="0" smtClean="0">
                <a:latin typeface="Comic Sans MS" pitchFamily="66" charset="0"/>
              </a:rPr>
              <a:t>Школа моей мечты…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Я хочу, чтобы в школе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Всегда было звонко: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Не дрались бы мальчишки,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Веселились девчонки.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Чтобы все получали по предметам «отлично».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Прогулять и проспать было б всем неприлично.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И, закончив бы школу,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В жизни б все пригодилось…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И такою бы школой мы с тобою гордились!</a:t>
            </a: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0831" y="2132856"/>
            <a:ext cx="366376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  <a:alpha val="6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Организационный момент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>
                <a:latin typeface="Comic Sans MS" pitchFamily="66" charset="0"/>
              </a:rPr>
              <a:t>ФИО руководителя проекта</a:t>
            </a:r>
            <a:endParaRPr lang="ru-RU" sz="1800" dirty="0" smtClean="0">
              <a:latin typeface="Comic Sans MS" pitchFamily="66" charset="0"/>
            </a:endParaRPr>
          </a:p>
          <a:p>
            <a:r>
              <a:rPr lang="ru-RU" sz="1800" b="1" dirty="0" smtClean="0">
                <a:latin typeface="Comic Sans MS" pitchFamily="66" charset="0"/>
              </a:rPr>
              <a:t>Место работы, должность</a:t>
            </a:r>
            <a:endParaRPr lang="ru-RU" sz="1800" dirty="0" smtClean="0">
              <a:latin typeface="Comic Sans MS" pitchFamily="66" charset="0"/>
            </a:endParaRPr>
          </a:p>
          <a:p>
            <a:r>
              <a:rPr lang="ru-RU" sz="1800" b="1" dirty="0" smtClean="0">
                <a:latin typeface="Comic Sans MS" pitchFamily="66" charset="0"/>
              </a:rPr>
              <a:t>ФИ учащихся</a:t>
            </a:r>
            <a:endParaRPr lang="ru-RU" sz="1800" dirty="0" smtClean="0">
              <a:latin typeface="Comic Sans MS" pitchFamily="66" charset="0"/>
            </a:endParaRPr>
          </a:p>
          <a:p>
            <a:r>
              <a:rPr lang="ru-RU" sz="1800" b="1" dirty="0" smtClean="0">
                <a:latin typeface="Comic Sans MS" pitchFamily="66" charset="0"/>
              </a:rPr>
              <a:t>Место учебы, класс</a:t>
            </a:r>
            <a:endParaRPr lang="ru-RU" sz="1800" dirty="0" smtClean="0">
              <a:latin typeface="Comic Sans MS" pitchFamily="66" charset="0"/>
            </a:endParaRPr>
          </a:p>
          <a:p>
            <a:r>
              <a:rPr lang="ru-RU" sz="1800" b="1" dirty="0" smtClean="0">
                <a:latin typeface="Comic Sans MS" pitchFamily="66" charset="0"/>
              </a:rPr>
              <a:t>Предметный раздел </a:t>
            </a:r>
            <a:endParaRPr lang="ru-RU" sz="1800" dirty="0" smtClean="0">
              <a:latin typeface="Comic Sans MS" pitchFamily="66" charset="0"/>
            </a:endParaRPr>
          </a:p>
          <a:p>
            <a:r>
              <a:rPr lang="ru-RU" sz="1800" b="1" dirty="0" err="1" smtClean="0">
                <a:latin typeface="Comic Sans MS" pitchFamily="66" charset="0"/>
              </a:rPr>
              <a:t>Межпредметные</a:t>
            </a:r>
            <a:r>
              <a:rPr lang="ru-RU" sz="1800" b="1" dirty="0" smtClean="0">
                <a:latin typeface="Comic Sans MS" pitchFamily="66" charset="0"/>
              </a:rPr>
              <a:t> связи</a:t>
            </a:r>
            <a:endParaRPr lang="ru-RU" sz="1800" dirty="0" smtClean="0">
              <a:latin typeface="Comic Sans MS" pitchFamily="66" charset="0"/>
            </a:endParaRPr>
          </a:p>
          <a:p>
            <a:r>
              <a:rPr lang="ru-RU" sz="1800" b="1" dirty="0" smtClean="0">
                <a:latin typeface="Comic Sans MS" pitchFamily="66" charset="0"/>
              </a:rPr>
              <a:t>Уровень владения учениками проектной технологией</a:t>
            </a:r>
          </a:p>
          <a:p>
            <a:pPr>
              <a:buNone/>
            </a:pPr>
            <a:endParaRPr lang="ru-RU" sz="1800" dirty="0" smtClean="0">
              <a:latin typeface="Comic Sans MS" pitchFamily="66" charset="0"/>
            </a:endParaRPr>
          </a:p>
          <a:p>
            <a:r>
              <a:rPr lang="ru-RU" sz="1800" b="1" dirty="0" smtClean="0">
                <a:latin typeface="Comic Sans MS" pitchFamily="66" charset="0"/>
              </a:rPr>
              <a:t>Тема проекта</a:t>
            </a:r>
          </a:p>
          <a:p>
            <a:pPr>
              <a:buNone/>
            </a:pPr>
            <a:endParaRPr lang="ru-RU" sz="1800" b="1" dirty="0" smtClean="0">
              <a:latin typeface="Comic Sans MS" pitchFamily="66" charset="0"/>
            </a:endParaRPr>
          </a:p>
          <a:p>
            <a:r>
              <a:rPr lang="ru-RU" sz="1800" b="1" dirty="0" smtClean="0">
                <a:latin typeface="Comic Sans MS" pitchFamily="66" charset="0"/>
              </a:rPr>
              <a:t>Вид проекта по деятельности</a:t>
            </a:r>
            <a:endParaRPr lang="ru-RU" sz="1800" dirty="0" smtClean="0">
              <a:latin typeface="Comic Sans MS" pitchFamily="66" charset="0"/>
            </a:endParaRPr>
          </a:p>
          <a:p>
            <a:endParaRPr lang="ru-RU" sz="1800" dirty="0" smtClean="0">
              <a:latin typeface="Comic Sans MS" pitchFamily="66" charset="0"/>
            </a:endParaRPr>
          </a:p>
          <a:p>
            <a:endParaRPr lang="ru-RU" sz="1800" dirty="0" smtClean="0">
              <a:latin typeface="Comic Sans MS" pitchFamily="66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1600" b="1" dirty="0" err="1" smtClean="0">
                <a:latin typeface="Comic Sans MS" pitchFamily="66" charset="0"/>
              </a:rPr>
              <a:t>Подкорытова</a:t>
            </a:r>
            <a:r>
              <a:rPr lang="ru-RU" sz="1600" b="1" dirty="0" smtClean="0">
                <a:latin typeface="Comic Sans MS" pitchFamily="66" charset="0"/>
              </a:rPr>
              <a:t> Наталья Владимировна</a:t>
            </a:r>
          </a:p>
          <a:p>
            <a:r>
              <a:rPr lang="ru-RU" sz="1600" b="1" dirty="0" smtClean="0">
                <a:latin typeface="Comic Sans MS" pitchFamily="66" charset="0"/>
              </a:rPr>
              <a:t>МОУ «СОШ № 12» г. Магнитогорска</a:t>
            </a:r>
          </a:p>
          <a:p>
            <a:r>
              <a:rPr lang="ru-RU" sz="1600" b="1" dirty="0" smtClean="0">
                <a:latin typeface="Comic Sans MS" pitchFamily="66" charset="0"/>
              </a:rPr>
              <a:t>6 (</a:t>
            </a:r>
            <a:r>
              <a:rPr lang="ru-RU" sz="1600" b="1" dirty="0" err="1" smtClean="0">
                <a:latin typeface="Comic Sans MS" pitchFamily="66" charset="0"/>
              </a:rPr>
              <a:t>б,в</a:t>
            </a:r>
            <a:r>
              <a:rPr lang="ru-RU" sz="1600" b="1" dirty="0" smtClean="0">
                <a:latin typeface="Comic Sans MS" pitchFamily="66" charset="0"/>
              </a:rPr>
              <a:t>) класс МОУ «СОШ № 12»</a:t>
            </a:r>
          </a:p>
          <a:p>
            <a:r>
              <a:rPr lang="ru-RU" sz="1600" b="1" dirty="0" smtClean="0">
                <a:latin typeface="Comic Sans MS" pitchFamily="66" charset="0"/>
              </a:rPr>
              <a:t>Литературоведение</a:t>
            </a:r>
          </a:p>
          <a:p>
            <a:r>
              <a:rPr lang="ru-RU" sz="1600" b="1" dirty="0" smtClean="0">
                <a:latin typeface="Comic Sans MS" pitchFamily="66" charset="0"/>
              </a:rPr>
              <a:t>Литература – русский язык</a:t>
            </a:r>
          </a:p>
          <a:p>
            <a:r>
              <a:rPr lang="ru-RU" sz="1600" b="1" dirty="0" smtClean="0">
                <a:latin typeface="Comic Sans MS" pitchFamily="66" charset="0"/>
              </a:rPr>
              <a:t>средний (у учащихся уже имелся небольшой опыт выполнения проекта)</a:t>
            </a:r>
          </a:p>
          <a:p>
            <a:r>
              <a:rPr lang="ru-RU" sz="1600" b="1" dirty="0" smtClean="0">
                <a:latin typeface="Comic Sans MS" pitchFamily="66" charset="0"/>
              </a:rPr>
              <a:t>Сборник стихотворений и школе</a:t>
            </a:r>
            <a:br>
              <a:rPr lang="ru-RU" sz="1600" b="1" dirty="0" smtClean="0">
                <a:latin typeface="Comic Sans MS" pitchFamily="66" charset="0"/>
              </a:rPr>
            </a:br>
            <a:r>
              <a:rPr lang="ru-RU" sz="1600" b="1" dirty="0" smtClean="0">
                <a:latin typeface="Comic Sans MS" pitchFamily="66" charset="0"/>
              </a:rPr>
              <a:t>К 80-ЛЕТИЮ </a:t>
            </a:r>
            <a:br>
              <a:rPr lang="ru-RU" sz="1600" b="1" dirty="0" smtClean="0">
                <a:latin typeface="Comic Sans MS" pitchFamily="66" charset="0"/>
              </a:rPr>
            </a:br>
            <a:r>
              <a:rPr lang="ru-RU" sz="1600" b="1" dirty="0" smtClean="0">
                <a:latin typeface="Comic Sans MS" pitchFamily="66" charset="0"/>
              </a:rPr>
              <a:t>МОУ «СОШ № 12» </a:t>
            </a:r>
            <a:br>
              <a:rPr lang="ru-RU" sz="1600" b="1" dirty="0" smtClean="0">
                <a:latin typeface="Comic Sans MS" pitchFamily="66" charset="0"/>
              </a:rPr>
            </a:br>
            <a:r>
              <a:rPr lang="ru-RU" sz="1600" b="1" dirty="0" smtClean="0">
                <a:latin typeface="Comic Sans MS" pitchFamily="66" charset="0"/>
              </a:rPr>
              <a:t> г. Магнитогорска</a:t>
            </a:r>
          </a:p>
          <a:p>
            <a:r>
              <a:rPr lang="ru-RU" sz="1600" b="1" dirty="0" smtClean="0">
                <a:latin typeface="Comic Sans MS" pitchFamily="66" charset="0"/>
              </a:rPr>
              <a:t>Групповой проект</a:t>
            </a:r>
            <a:endParaRPr lang="ru-RU" sz="16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Comic Sans MS" pitchFamily="66" charset="0"/>
              </a:rPr>
              <a:t>Ладова</a:t>
            </a:r>
            <a:r>
              <a:rPr lang="ru-RU" dirty="0" smtClean="0">
                <a:latin typeface="Comic Sans MS" pitchFamily="66" charset="0"/>
              </a:rPr>
              <a:t> Анастасия 6-б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000" b="1" u="sng" dirty="0" smtClean="0">
                <a:latin typeface="Comic Sans MS" pitchFamily="66" charset="0"/>
              </a:rPr>
              <a:t>Любимый предмет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Если спросят у меня про любимый мой предмет,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Я отвечу, не тая, у меня секретов нет:</a:t>
            </a:r>
          </a:p>
          <a:p>
            <a:pPr algn="ctr">
              <a:buNone/>
            </a:pPr>
            <a:r>
              <a:rPr lang="en-US" sz="2000" b="1" smtClean="0">
                <a:latin typeface="Comic Sans MS" pitchFamily="66" charset="0"/>
              </a:rPr>
              <a:t>Mother </a:t>
            </a:r>
            <a:r>
              <a:rPr lang="en-US" sz="2000" b="1" dirty="0" smtClean="0">
                <a:latin typeface="Comic Sans MS" pitchFamily="66" charset="0"/>
              </a:rPr>
              <a:t>-</a:t>
            </a:r>
            <a:r>
              <a:rPr lang="ru-RU" sz="2000" b="1" dirty="0" smtClean="0">
                <a:latin typeface="Comic Sans MS" pitchFamily="66" charset="0"/>
              </a:rPr>
              <a:t>мама,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Смотреть – </a:t>
            </a:r>
            <a:r>
              <a:rPr lang="en-US" sz="2000" b="1" dirty="0" smtClean="0">
                <a:latin typeface="Comic Sans MS" pitchFamily="66" charset="0"/>
              </a:rPr>
              <a:t>look</a:t>
            </a:r>
            <a:endParaRPr lang="ru-RU" sz="2000" b="1" dirty="0" smtClean="0">
              <a:latin typeface="Comic Sans MS" pitchFamily="66" charset="0"/>
            </a:endParaRP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Мячик –</a:t>
            </a:r>
            <a:r>
              <a:rPr lang="en-US" sz="2000" b="1" dirty="0" smtClean="0">
                <a:latin typeface="Comic Sans MS" pitchFamily="66" charset="0"/>
              </a:rPr>
              <a:t> ball</a:t>
            </a:r>
            <a:r>
              <a:rPr lang="ru-RU" sz="2000" b="1" dirty="0" smtClean="0">
                <a:latin typeface="Comic Sans MS" pitchFamily="66" charset="0"/>
              </a:rPr>
              <a:t>,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А книга -</a:t>
            </a:r>
            <a:r>
              <a:rPr lang="en-US" sz="2000" b="1" dirty="0" smtClean="0">
                <a:latin typeface="Comic Sans MS" pitchFamily="66" charset="0"/>
              </a:rPr>
              <a:t> book</a:t>
            </a:r>
            <a:r>
              <a:rPr lang="ru-RU" sz="2000" b="1" dirty="0" smtClean="0">
                <a:latin typeface="Comic Sans MS" pitchFamily="66" charset="0"/>
              </a:rPr>
              <a:t> .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Не бываю я в тоске на английском языке!</a:t>
            </a:r>
          </a:p>
          <a:p>
            <a:pPr algn="ctr">
              <a:buFontTx/>
              <a:buChar char="-"/>
            </a:pPr>
            <a:endParaRPr lang="ru-RU" sz="2000" b="1" dirty="0" smtClean="0">
              <a:latin typeface="Comic Sans MS" pitchFamily="66" charset="0"/>
            </a:endParaRPr>
          </a:p>
          <a:p>
            <a:pPr>
              <a:buNone/>
            </a:pP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9222" y="2062411"/>
            <a:ext cx="2515145" cy="2515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3">
                <a:alpha val="49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Пономарева Екатерина 6-в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Директору, прекрасной, милой,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Кто душу школе всю отдал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И от волнения не спал,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Желаем мы здоровья, силы!</a:t>
            </a:r>
          </a:p>
          <a:p>
            <a:pPr>
              <a:buNone/>
            </a:pPr>
            <a:endParaRPr lang="ru-RU" sz="2000" b="1" dirty="0">
              <a:latin typeface="Comic Sans MS" pitchFamily="66" charset="0"/>
            </a:endParaRP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Всех с юбилеем поздравляем!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Мы Вам терпения желаем!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Пусть будет в жизни много счастья –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Умчатся прочь пусть все ненастья!</a:t>
            </a:r>
          </a:p>
          <a:p>
            <a:pPr>
              <a:buNone/>
            </a:pP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0672" y="2420888"/>
            <a:ext cx="2886667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Comic Sans MS" pitchFamily="66" charset="0"/>
              </a:rPr>
              <a:t>Рахманкулова</a:t>
            </a:r>
            <a:r>
              <a:rPr lang="ru-RU" dirty="0" smtClean="0">
                <a:latin typeface="Comic Sans MS" pitchFamily="66" charset="0"/>
              </a:rPr>
              <a:t> Алина 6-в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1600" b="1" dirty="0" smtClean="0">
                <a:latin typeface="Comic Sans MS" pitchFamily="66" charset="0"/>
              </a:rPr>
              <a:t>Сегодня школе 80 лет!</a:t>
            </a:r>
          </a:p>
          <a:p>
            <a:pPr>
              <a:buNone/>
            </a:pPr>
            <a:r>
              <a:rPr lang="ru-RU" sz="1600" b="1" dirty="0" smtClean="0">
                <a:latin typeface="Comic Sans MS" pitchFamily="66" charset="0"/>
              </a:rPr>
              <a:t>Пора поздравить с юбилеем!</a:t>
            </a:r>
          </a:p>
          <a:p>
            <a:pPr>
              <a:buNone/>
            </a:pPr>
            <a:r>
              <a:rPr lang="ru-RU" sz="1600" b="1" dirty="0" smtClean="0">
                <a:latin typeface="Comic Sans MS" pitchFamily="66" charset="0"/>
              </a:rPr>
              <a:t>Устроить праздничный обед,</a:t>
            </a:r>
          </a:p>
          <a:p>
            <a:pPr>
              <a:buNone/>
            </a:pPr>
            <a:r>
              <a:rPr lang="ru-RU" sz="1600" b="1" dirty="0" smtClean="0">
                <a:latin typeface="Comic Sans MS" pitchFamily="66" charset="0"/>
              </a:rPr>
              <a:t>Ведь о годах прошедших не жалеем…</a:t>
            </a:r>
          </a:p>
          <a:p>
            <a:pPr>
              <a:buNone/>
            </a:pPr>
            <a:endParaRPr lang="ru-RU" sz="1600" b="1" dirty="0">
              <a:latin typeface="Comic Sans MS" pitchFamily="66" charset="0"/>
            </a:endParaRPr>
          </a:p>
          <a:p>
            <a:pPr>
              <a:buNone/>
            </a:pPr>
            <a:r>
              <a:rPr lang="ru-RU" sz="1600" b="1" dirty="0" smtClean="0">
                <a:latin typeface="Comic Sans MS" pitchFamily="66" charset="0"/>
              </a:rPr>
              <a:t>Спасибо Вам, мои учителя –</a:t>
            </a:r>
          </a:p>
          <a:p>
            <a:pPr>
              <a:buNone/>
            </a:pPr>
            <a:r>
              <a:rPr lang="ru-RU" sz="1600" b="1" dirty="0" smtClean="0">
                <a:latin typeface="Comic Sans MS" pitchFamily="66" charset="0"/>
              </a:rPr>
              <a:t>Все в нашей жизни пригодится!</a:t>
            </a:r>
          </a:p>
          <a:p>
            <a:pPr>
              <a:buNone/>
            </a:pPr>
            <a:r>
              <a:rPr lang="ru-RU" sz="1600" b="1" dirty="0" smtClean="0">
                <a:latin typeface="Comic Sans MS" pitchFamily="66" charset="0"/>
              </a:rPr>
              <a:t>И вот опять звенит звонок – пора</a:t>
            </a:r>
          </a:p>
          <a:p>
            <a:pPr>
              <a:buNone/>
            </a:pPr>
            <a:r>
              <a:rPr lang="ru-RU" sz="1600" b="1" dirty="0" smtClean="0">
                <a:latin typeface="Comic Sans MS" pitchFamily="66" charset="0"/>
              </a:rPr>
              <a:t>В который раз за парты нам садиться…</a:t>
            </a:r>
          </a:p>
          <a:p>
            <a:pPr>
              <a:buNone/>
            </a:pPr>
            <a:endParaRPr lang="ru-RU" sz="1600" b="1" dirty="0">
              <a:latin typeface="Comic Sans MS" pitchFamily="66" charset="0"/>
            </a:endParaRPr>
          </a:p>
          <a:p>
            <a:pPr>
              <a:buNone/>
            </a:pPr>
            <a:r>
              <a:rPr lang="ru-RU" sz="1600" b="1" dirty="0" smtClean="0">
                <a:latin typeface="Comic Sans MS" pitchFamily="66" charset="0"/>
              </a:rPr>
              <a:t>Ведь коль умен ты будешь,</a:t>
            </a:r>
            <a:r>
              <a:rPr lang="ru-RU" sz="1600" b="1" dirty="0">
                <a:latin typeface="Comic Sans MS" pitchFamily="66" charset="0"/>
              </a:rPr>
              <a:t> </a:t>
            </a:r>
            <a:r>
              <a:rPr lang="ru-RU" sz="1600" b="1" dirty="0" smtClean="0">
                <a:latin typeface="Comic Sans MS" pitchFamily="66" charset="0"/>
              </a:rPr>
              <a:t>то тогда</a:t>
            </a:r>
          </a:p>
          <a:p>
            <a:pPr>
              <a:buNone/>
            </a:pPr>
            <a:r>
              <a:rPr lang="ru-RU" sz="1600" b="1" dirty="0" smtClean="0">
                <a:latin typeface="Comic Sans MS" pitchFamily="66" charset="0"/>
              </a:rPr>
              <a:t>По жизни поплывешь довольно стойко,</a:t>
            </a:r>
          </a:p>
          <a:p>
            <a:pPr>
              <a:buNone/>
            </a:pPr>
            <a:r>
              <a:rPr lang="ru-RU" sz="1600" b="1" dirty="0" smtClean="0">
                <a:latin typeface="Comic Sans MS" pitchFamily="66" charset="0"/>
              </a:rPr>
              <a:t>Не пожалеешь школьные года…</a:t>
            </a:r>
          </a:p>
          <a:p>
            <a:pPr>
              <a:buNone/>
            </a:pPr>
            <a:r>
              <a:rPr lang="ru-RU" sz="1600" b="1" dirty="0" smtClean="0">
                <a:latin typeface="Comic Sans MS" pitchFamily="66" charset="0"/>
              </a:rPr>
              <a:t>И улыбнешься, вспомнив двойку…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5533" y="2564904"/>
            <a:ext cx="2628773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Comic Sans MS" pitchFamily="66" charset="0"/>
              </a:rPr>
              <a:t>Ладова</a:t>
            </a:r>
            <a:r>
              <a:rPr lang="ru-RU" dirty="0" smtClean="0">
                <a:latin typeface="Comic Sans MS" pitchFamily="66" charset="0"/>
              </a:rPr>
              <a:t> Анастасия 6-б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Учимся мы отвечать на вопросы.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В школе исполняем все запросы.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Уроки на лыжах не пропускаем,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В столовой еде покупаем,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Голодными мы не бываем!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В 12 школе лучшие учителя!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Уважаем  и любим мы их не зря!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На уроках мы все понимаем,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Поведением учителей не отвлекаем.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И рисуем мы отлично!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Одеваемся прилично!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На контрольных получаем только пять!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Нам, ребята, двоек не видать…</a:t>
            </a:r>
          </a:p>
          <a:p>
            <a:pPr>
              <a:buNone/>
            </a:pPr>
            <a:endParaRPr lang="ru-RU" sz="1600" b="1" dirty="0" smtClean="0">
              <a:latin typeface="Comic Sans MS" pitchFamily="66" charset="0"/>
            </a:endParaRPr>
          </a:p>
          <a:p>
            <a:pPr>
              <a:buNone/>
            </a:pPr>
            <a:endParaRPr lang="ru-RU" sz="1600" b="1" dirty="0">
              <a:latin typeface="Comic Sans MS" pitchFamily="66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916832"/>
            <a:ext cx="3439244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Comic Sans MS" pitchFamily="66" charset="0"/>
              </a:rPr>
              <a:t>Ладова</a:t>
            </a:r>
            <a:r>
              <a:rPr lang="ru-RU" dirty="0" smtClean="0">
                <a:latin typeface="Comic Sans MS" pitchFamily="66" charset="0"/>
              </a:rPr>
              <a:t> Анастасия 6-б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У нас сегодня в первый раз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Учитель новый входит в класс.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С улыбкой смотрит он на нас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И начинает свой рассказ.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Сидим мы тихо, чуть дыша.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Он объясняет, не спеша…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Нам так понравился предмет,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Что будем помнить много лет!</a:t>
            </a:r>
          </a:p>
          <a:p>
            <a:pPr>
              <a:buNone/>
            </a:pP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0052" y="1916832"/>
            <a:ext cx="308336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Красных Анастасия 6-б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Я мечтаю, чтобы школа у меня было, как в сказке!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Чтобы мальчики нашли белые рубашки.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Чтоб в столовой нас всегда хорошо кормили.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Чтоб по волшебному взмаху руки двойки уходили.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На переменках бы звучали веселый смех и болтовня…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Я мечтаю, чтобы школа стала раем для меня!</a:t>
            </a: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132856"/>
            <a:ext cx="331036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5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Красных Анастасия 6-б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latin typeface="Comic Sans MS" pitchFamily="66" charset="0"/>
              </a:rPr>
              <a:t>Сегодня в школе нашей  Юбилей – </a:t>
            </a:r>
          </a:p>
          <a:p>
            <a:pPr algn="ctr">
              <a:buNone/>
            </a:pPr>
            <a:r>
              <a:rPr lang="ru-RU" sz="2400" b="1" dirty="0" smtClean="0">
                <a:latin typeface="Comic Sans MS" pitchFamily="66" charset="0"/>
              </a:rPr>
              <a:t>Величественный, гордый  праздник!</a:t>
            </a:r>
          </a:p>
          <a:p>
            <a:pPr algn="ctr">
              <a:buNone/>
            </a:pPr>
            <a:r>
              <a:rPr lang="ru-RU" sz="2400" b="1" dirty="0" smtClean="0">
                <a:latin typeface="Comic Sans MS" pitchFamily="66" charset="0"/>
              </a:rPr>
              <a:t>Считаю я второй семьей своей</a:t>
            </a:r>
          </a:p>
          <a:p>
            <a:pPr algn="ctr">
              <a:buNone/>
            </a:pPr>
            <a:r>
              <a:rPr lang="ru-RU" sz="2400" b="1" dirty="0" smtClean="0">
                <a:latin typeface="Comic Sans MS" pitchFamily="66" charset="0"/>
              </a:rPr>
              <a:t>Всех тех, кто в жизни школы соучастник!</a:t>
            </a:r>
          </a:p>
          <a:p>
            <a:pPr algn="ctr">
              <a:buNone/>
            </a:pP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573016"/>
            <a:ext cx="3451267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7030A0">
                <a:alpha val="66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Смирнов Артем 6-б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В нашей школе – юбилей! 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80 лет ей!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Здесь мы крепнем и мир познаем.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Любовь и тепло от школы берем.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Здесь стены святые и парты родные.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Учитель мой строгий и милый, и добрый,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Спасибо тебе и низкий поклон!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Школу мы любим как второй дом!</a:t>
            </a: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8222" y="2420888"/>
            <a:ext cx="252968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alpha val="63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Попкова Диана 6-б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latin typeface="Comic Sans MS" pitchFamily="66" charset="0"/>
              </a:rPr>
              <a:t>Нашей школе 80 лет!</a:t>
            </a:r>
          </a:p>
          <a:p>
            <a:pPr algn="ctr">
              <a:buNone/>
            </a:pPr>
            <a:r>
              <a:rPr lang="ru-RU" b="1" dirty="0" smtClean="0">
                <a:latin typeface="Comic Sans MS" pitchFamily="66" charset="0"/>
              </a:rPr>
              <a:t>И она еще послужит нам без бед!</a:t>
            </a:r>
          </a:p>
          <a:p>
            <a:pPr algn="ctr">
              <a:buNone/>
            </a:pPr>
            <a:r>
              <a:rPr lang="ru-RU" b="1" dirty="0" smtClean="0">
                <a:latin typeface="Comic Sans MS" pitchFamily="66" charset="0"/>
              </a:rPr>
              <a:t>Пусть летят учебные года…</a:t>
            </a:r>
          </a:p>
          <a:p>
            <a:pPr algn="ctr">
              <a:buNone/>
            </a:pPr>
            <a:r>
              <a:rPr lang="ru-RU" b="1" dirty="0" smtClean="0">
                <a:latin typeface="Comic Sans MS" pitchFamily="66" charset="0"/>
              </a:rPr>
              <a:t>Знания не иссякают никогда!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878327"/>
            <a:ext cx="2998818" cy="3062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Comic Sans MS" pitchFamily="66" charset="0"/>
              </a:rPr>
              <a:t>Гималова</a:t>
            </a:r>
            <a:r>
              <a:rPr lang="ru-RU" dirty="0" smtClean="0">
                <a:latin typeface="Comic Sans MS" pitchFamily="66" charset="0"/>
              </a:rPr>
              <a:t> Алина 6-б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>
                <a:latin typeface="Comic Sans MS" pitchFamily="66" charset="0"/>
              </a:rPr>
              <a:t>День чудесный на дворе:</a:t>
            </a:r>
          </a:p>
          <a:p>
            <a:pPr algn="ctr">
              <a:buNone/>
            </a:pPr>
            <a:r>
              <a:rPr lang="ru-RU" sz="2400" b="1" dirty="0" smtClean="0">
                <a:latin typeface="Comic Sans MS" pitchFamily="66" charset="0"/>
              </a:rPr>
              <a:t>Школы День Рождения!</a:t>
            </a:r>
          </a:p>
          <a:p>
            <a:pPr algn="ctr">
              <a:buNone/>
            </a:pPr>
            <a:r>
              <a:rPr lang="ru-RU" sz="2400" b="1" dirty="0" smtClean="0">
                <a:latin typeface="Comic Sans MS" pitchFamily="66" charset="0"/>
              </a:rPr>
              <a:t>80 лет уже </a:t>
            </a:r>
          </a:p>
          <a:p>
            <a:pPr algn="ctr">
              <a:buNone/>
            </a:pPr>
            <a:r>
              <a:rPr lang="ru-RU" sz="2400" b="1" dirty="0" smtClean="0">
                <a:latin typeface="Comic Sans MS" pitchFamily="66" charset="0"/>
              </a:rPr>
              <a:t>Служит просвещению.</a:t>
            </a:r>
          </a:p>
          <a:p>
            <a:pPr algn="ctr">
              <a:buNone/>
            </a:pPr>
            <a:endParaRPr lang="ru-RU" sz="2400" b="1" dirty="0" smtClean="0">
              <a:latin typeface="Comic Sans MS" pitchFamily="66" charset="0"/>
            </a:endParaRPr>
          </a:p>
          <a:p>
            <a:pPr algn="ctr">
              <a:buNone/>
            </a:pPr>
            <a:r>
              <a:rPr lang="ru-RU" sz="2400" b="1" dirty="0" smtClean="0">
                <a:latin typeface="Comic Sans MS" pitchFamily="66" charset="0"/>
              </a:rPr>
              <a:t>Поздравляем мы ее</a:t>
            </a:r>
          </a:p>
          <a:p>
            <a:pPr algn="ctr">
              <a:buNone/>
            </a:pPr>
            <a:r>
              <a:rPr lang="ru-RU" sz="2400" b="1" dirty="0" smtClean="0">
                <a:latin typeface="Comic Sans MS" pitchFamily="66" charset="0"/>
              </a:rPr>
              <a:t>С этим днем прекрасным.</a:t>
            </a:r>
          </a:p>
          <a:p>
            <a:pPr algn="ctr">
              <a:buNone/>
            </a:pPr>
            <a:r>
              <a:rPr lang="ru-RU" sz="2400" b="1" dirty="0" smtClean="0">
                <a:latin typeface="Comic Sans MS" pitchFamily="66" charset="0"/>
              </a:rPr>
              <a:t>Все учебные года</a:t>
            </a:r>
          </a:p>
          <a:p>
            <a:pPr algn="ctr">
              <a:buNone/>
            </a:pPr>
            <a:r>
              <a:rPr lang="ru-RU" sz="2400" b="1" dirty="0" smtClean="0">
                <a:latin typeface="Comic Sans MS" pitchFamily="66" charset="0"/>
              </a:rPr>
              <a:t>Были не напрасны!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9" y="2420888"/>
            <a:ext cx="273981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Организационный момент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u="sng" dirty="0" smtClean="0">
                <a:latin typeface="Comic Sans MS" pitchFamily="66" charset="0"/>
              </a:rPr>
              <a:t>По комплексности</a:t>
            </a:r>
            <a:r>
              <a:rPr lang="ru-RU" b="1" dirty="0" smtClean="0">
                <a:latin typeface="Comic Sans MS" pitchFamily="66" charset="0"/>
              </a:rPr>
              <a:t>:</a:t>
            </a:r>
          </a:p>
          <a:p>
            <a:pPr lvl="0">
              <a:buNone/>
            </a:pPr>
            <a:r>
              <a:rPr lang="ru-RU" dirty="0" err="1" smtClean="0">
                <a:latin typeface="Comic Sans MS" pitchFamily="66" charset="0"/>
              </a:rPr>
              <a:t>Межпредметный</a:t>
            </a:r>
            <a:r>
              <a:rPr lang="ru-RU" dirty="0" smtClean="0">
                <a:latin typeface="Comic Sans MS" pitchFamily="66" charset="0"/>
              </a:rPr>
              <a:t> проект — выполняется во внеурочное время под руководством учителя русского языка и литературы.</a:t>
            </a:r>
          </a:p>
          <a:p>
            <a:r>
              <a:rPr lang="ru-RU" b="1" u="sng" dirty="0" smtClean="0">
                <a:latin typeface="Comic Sans MS" pitchFamily="66" charset="0"/>
              </a:rPr>
              <a:t>По характеру контактов</a:t>
            </a:r>
            <a:r>
              <a:rPr lang="ru-RU" u="sng" dirty="0" smtClean="0">
                <a:latin typeface="Comic Sans MS" pitchFamily="66" charset="0"/>
              </a:rPr>
              <a:t>:</a:t>
            </a:r>
            <a:endParaRPr lang="ru-RU" dirty="0" smtClean="0">
              <a:latin typeface="Comic Sans MS" pitchFamily="66" charset="0"/>
            </a:endParaRPr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внутришкольный</a:t>
            </a:r>
            <a:r>
              <a:rPr lang="ru-RU" dirty="0" smtClean="0">
                <a:latin typeface="Comic Sans MS" pitchFamily="66" charset="0"/>
              </a:rPr>
              <a:t> проект</a:t>
            </a:r>
          </a:p>
          <a:p>
            <a:r>
              <a:rPr lang="ru-RU" b="1" u="sng" dirty="0" smtClean="0">
                <a:latin typeface="Comic Sans MS" pitchFamily="66" charset="0"/>
              </a:rPr>
              <a:t>По продолжительности:</a:t>
            </a:r>
            <a:r>
              <a:rPr lang="ru-RU" b="1" dirty="0" smtClean="0">
                <a:latin typeface="Comic Sans MS" pitchFamily="66" charset="0"/>
              </a:rPr>
              <a:t> </a:t>
            </a:r>
            <a:r>
              <a:rPr lang="ru-RU" dirty="0" smtClean="0">
                <a:latin typeface="Comic Sans MS" pitchFamily="66" charset="0"/>
              </a:rPr>
              <a:t> </a:t>
            </a:r>
          </a:p>
          <a:p>
            <a:pPr lvl="0">
              <a:buNone/>
            </a:pPr>
            <a:r>
              <a:rPr lang="ru-RU" dirty="0" smtClean="0">
                <a:latin typeface="Comic Sans MS" pitchFamily="66" charset="0"/>
              </a:rPr>
              <a:t>долгосрочный проект</a:t>
            </a:r>
          </a:p>
          <a:p>
            <a:pPr lvl="0">
              <a:buNone/>
            </a:pPr>
            <a:r>
              <a:rPr lang="ru-RU" dirty="0" smtClean="0">
                <a:latin typeface="Comic Sans MS" pitchFamily="66" charset="0"/>
              </a:rPr>
              <a:t>(1 четверть).</a:t>
            </a:r>
          </a:p>
          <a:p>
            <a:pPr lvl="0">
              <a:buNone/>
            </a:pPr>
            <a:r>
              <a:rPr lang="ru-RU" dirty="0" smtClean="0">
                <a:latin typeface="Comic Sans MS" pitchFamily="66" charset="0"/>
              </a:rPr>
              <a:t>Как индивидуальные, так и</a:t>
            </a:r>
          </a:p>
          <a:p>
            <a:pPr lvl="0">
              <a:buNone/>
            </a:pPr>
            <a:r>
              <a:rPr lang="ru-RU" dirty="0" smtClean="0">
                <a:latin typeface="Comic Sans MS" pitchFamily="66" charset="0"/>
              </a:rPr>
              <a:t>групповые, выполняются, как</a:t>
            </a:r>
          </a:p>
          <a:p>
            <a:pPr lvl="0">
              <a:buNone/>
            </a:pPr>
            <a:r>
              <a:rPr lang="ru-RU" dirty="0" smtClean="0">
                <a:latin typeface="Comic Sans MS" pitchFamily="66" charset="0"/>
              </a:rPr>
              <a:t>правило, во внеурочное время.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u="sng" dirty="0" smtClean="0">
                <a:latin typeface="Comic Sans MS" pitchFamily="66" charset="0"/>
              </a:rPr>
              <a:t>Классификация по доминирующей деятельности учащихся:</a:t>
            </a:r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Практико-ориентированный (создание таблиц, текстов, сборника стихотворений)</a:t>
            </a:r>
          </a:p>
          <a:p>
            <a:pPr>
              <a:buNone/>
            </a:pPr>
            <a:r>
              <a:rPr lang="ru-RU" b="1" u="sng" dirty="0" smtClean="0">
                <a:latin typeface="Comic Sans MS" pitchFamily="66" charset="0"/>
              </a:rPr>
              <a:t>Форма продукта проектной деятельности:</a:t>
            </a:r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презентация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0000">
                <a:alpha val="30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Comic Sans MS" pitchFamily="66" charset="0"/>
              </a:rPr>
              <a:t>Гималова</a:t>
            </a:r>
            <a:r>
              <a:rPr lang="ru-RU" dirty="0" smtClean="0">
                <a:latin typeface="Comic Sans MS" pitchFamily="66" charset="0"/>
              </a:rPr>
              <a:t> Алина 6-б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000" b="1" u="sng" dirty="0" smtClean="0">
                <a:latin typeface="Comic Sans MS" pitchFamily="66" charset="0"/>
              </a:rPr>
              <a:t>Как завтра встретит меня школа?..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Утром рано я встаю и в любимую школу спешу.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Дверь родную открываю,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И скорее на урок.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В класс я с радостью влетаю, и за парту – 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прыг да скок.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Вот уже звонок звенит!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На переменах жизнь бурлит…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Школа дарит нам добро,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Счастье, радость и тепло!</a:t>
            </a:r>
          </a:p>
          <a:p>
            <a:pPr>
              <a:buNone/>
            </a:pPr>
            <a:endParaRPr lang="ru-RU" sz="2000" b="1" dirty="0" smtClean="0">
              <a:latin typeface="Comic Sans MS" pitchFamily="66" charset="0"/>
            </a:endParaRPr>
          </a:p>
          <a:p>
            <a:pPr>
              <a:buNone/>
            </a:pP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810" y="2132856"/>
            <a:ext cx="2382550" cy="308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bg1">
                <a:lumMod val="8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Comic Sans MS" pitchFamily="66" charset="0"/>
              </a:rPr>
              <a:t>Гималова</a:t>
            </a:r>
            <a:r>
              <a:rPr lang="ru-RU" dirty="0" smtClean="0">
                <a:latin typeface="Comic Sans MS" pitchFamily="66" charset="0"/>
              </a:rPr>
              <a:t> Алина 6-б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000" b="1" u="sng" dirty="0" smtClean="0">
                <a:latin typeface="Comic Sans MS" pitchFamily="66" charset="0"/>
              </a:rPr>
              <a:t>Новый учитель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В сентябре приходим в нашу школу,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На уроки дружно мы идем.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Там учитель очень ждет нас новый,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Мы его полюбим и поймем.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Пусть друг друга мы еще не знаем,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Но всем классом с уважением внимаем.</a:t>
            </a: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2121000"/>
            <a:ext cx="2952328" cy="259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Comic Sans MS" pitchFamily="66" charset="0"/>
              </a:rPr>
              <a:t>Гималова</a:t>
            </a:r>
            <a:r>
              <a:rPr lang="ru-RU" dirty="0" smtClean="0">
                <a:latin typeface="Comic Sans MS" pitchFamily="66" charset="0"/>
              </a:rPr>
              <a:t> Алина 6-б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400" b="1" u="sng" dirty="0" smtClean="0">
                <a:latin typeface="Comic Sans MS" pitchFamily="66" charset="0"/>
              </a:rPr>
              <a:t>Любимый предмет</a:t>
            </a:r>
          </a:p>
          <a:p>
            <a:pPr algn="ctr">
              <a:buNone/>
            </a:pPr>
            <a:r>
              <a:rPr lang="ru-RU" sz="2400" b="1" dirty="0" smtClean="0">
                <a:latin typeface="Comic Sans MS" pitchFamily="66" charset="0"/>
              </a:rPr>
              <a:t>Русский язык – мой любимый предмет!</a:t>
            </a:r>
          </a:p>
          <a:p>
            <a:pPr algn="ctr">
              <a:buNone/>
            </a:pPr>
            <a:r>
              <a:rPr lang="ru-RU" sz="2400" b="1" dirty="0" smtClean="0">
                <a:latin typeface="Comic Sans MS" pitchFamily="66" charset="0"/>
              </a:rPr>
              <a:t>На все вопросы даст мне ответ.</a:t>
            </a:r>
          </a:p>
          <a:p>
            <a:pPr algn="ctr">
              <a:buNone/>
            </a:pPr>
            <a:r>
              <a:rPr lang="ru-RU" sz="2400" b="1" dirty="0" smtClean="0">
                <a:latin typeface="Comic Sans MS" pitchFamily="66" charset="0"/>
              </a:rPr>
              <a:t>Грамотным быть и правила знать</a:t>
            </a:r>
          </a:p>
          <a:p>
            <a:pPr algn="ctr">
              <a:buNone/>
            </a:pPr>
            <a:r>
              <a:rPr lang="ru-RU" sz="2400" b="1" dirty="0" smtClean="0">
                <a:latin typeface="Comic Sans MS" pitchFamily="66" charset="0"/>
              </a:rPr>
              <a:t>Нужно, ребята…</a:t>
            </a:r>
          </a:p>
          <a:p>
            <a:pPr algn="ctr">
              <a:buNone/>
            </a:pPr>
            <a:r>
              <a:rPr lang="ru-RU" sz="2400" b="1" dirty="0" smtClean="0">
                <a:latin typeface="Comic Sans MS" pitchFamily="66" charset="0"/>
              </a:rPr>
              <a:t> Не отставать!</a:t>
            </a:r>
          </a:p>
          <a:p>
            <a:pPr algn="ctr">
              <a:buNone/>
            </a:pP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505" y="2276872"/>
            <a:ext cx="3195431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Comic Sans MS" pitchFamily="66" charset="0"/>
              </a:rPr>
              <a:t>Барсукова</a:t>
            </a:r>
            <a:r>
              <a:rPr lang="ru-RU" dirty="0" smtClean="0">
                <a:latin typeface="Comic Sans MS" pitchFamily="66" charset="0"/>
              </a:rPr>
              <a:t> Валерия 6-б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400" b="1" u="sng" dirty="0" smtClean="0">
                <a:latin typeface="Comic Sans MS" pitchFamily="66" charset="0"/>
              </a:rPr>
              <a:t>Любимый предмет</a:t>
            </a:r>
          </a:p>
          <a:p>
            <a:pPr algn="ctr">
              <a:buNone/>
            </a:pPr>
            <a:r>
              <a:rPr lang="ru-RU" sz="2400" b="1" dirty="0" smtClean="0">
                <a:latin typeface="Comic Sans MS" pitchFamily="66" charset="0"/>
              </a:rPr>
              <a:t>Физика, химия – как это сложно!</a:t>
            </a:r>
          </a:p>
          <a:p>
            <a:pPr algn="ctr">
              <a:buNone/>
            </a:pPr>
            <a:r>
              <a:rPr lang="ru-RU" sz="2400" b="1" dirty="0" smtClean="0">
                <a:latin typeface="Comic Sans MS" pitchFamily="66" charset="0"/>
              </a:rPr>
              <a:t>Формулы, графики вызубрить можно…</a:t>
            </a:r>
          </a:p>
          <a:p>
            <a:pPr algn="ctr">
              <a:buNone/>
            </a:pPr>
            <a:r>
              <a:rPr lang="ru-RU" sz="2400" b="1" dirty="0" smtClean="0">
                <a:latin typeface="Comic Sans MS" pitchFamily="66" charset="0"/>
              </a:rPr>
              <a:t>Знаю, что все это будет мне нужно!</a:t>
            </a:r>
          </a:p>
          <a:p>
            <a:pPr algn="ctr">
              <a:buNone/>
            </a:pPr>
            <a:r>
              <a:rPr lang="ru-RU" sz="2400" b="1" dirty="0" smtClean="0">
                <a:latin typeface="Comic Sans MS" pitchFamily="66" charset="0"/>
              </a:rPr>
              <a:t>Ну-ка, ребята, все выучим дружно!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984" y="2276872"/>
            <a:ext cx="2842903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Comic Sans MS" pitchFamily="66" charset="0"/>
              </a:rPr>
              <a:t>Кузема</a:t>
            </a:r>
            <a:r>
              <a:rPr lang="ru-RU" dirty="0" smtClean="0">
                <a:latin typeface="Comic Sans MS" pitchFamily="66" charset="0"/>
              </a:rPr>
              <a:t> Станислав 6-б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2000" b="1" u="sng" dirty="0" smtClean="0">
                <a:latin typeface="Comic Sans MS" pitchFamily="66" charset="0"/>
              </a:rPr>
              <a:t>Любимой школе!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Здравствуй, любимая школа!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Хоть ты сегодня не нова,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Я тебя очень люблю 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и стих тебе посвящу!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Школьные годы летят.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Выпустит школа ребят…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Яркими станут лучами,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Профессии выберут сами.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И даже в чужой стороне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Школу храните в душе!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Любимая школа, так будь же Светлей в чудесный свой Юбилей!</a:t>
            </a:r>
          </a:p>
          <a:p>
            <a:pPr>
              <a:buNone/>
            </a:pP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9" y="2492896"/>
            <a:ext cx="2736303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bg2">
                <a:lumMod val="9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Comic Sans MS" pitchFamily="66" charset="0"/>
              </a:rPr>
              <a:t>Коньшина</a:t>
            </a:r>
            <a:r>
              <a:rPr lang="ru-RU" dirty="0" smtClean="0">
                <a:latin typeface="Comic Sans MS" pitchFamily="66" charset="0"/>
              </a:rPr>
              <a:t> Анастасия 6-б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2000" b="1" u="sng" dirty="0" smtClean="0">
                <a:latin typeface="Comic Sans MS" pitchFamily="66" charset="0"/>
              </a:rPr>
              <a:t>Любимой школе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Любимой школы  Юбилей!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Кругом цветы, огней сияние!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Повсюду слышен звонкий смех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И праздничные ликования!</a:t>
            </a:r>
          </a:p>
          <a:p>
            <a:pPr algn="ctr">
              <a:buNone/>
            </a:pPr>
            <a:endParaRPr lang="ru-RU" sz="2000" b="1" dirty="0" smtClean="0">
              <a:latin typeface="Comic Sans MS" pitchFamily="66" charset="0"/>
            </a:endParaRP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Для нас открыта школы дверь.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Зовет она: «Добро пожаловать!»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И в школьных годах наших уж теперь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Нам не захочется ни что менять.</a:t>
            </a:r>
          </a:p>
          <a:p>
            <a:pPr>
              <a:buNone/>
            </a:pP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2475" y="2132856"/>
            <a:ext cx="297156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Comic Sans MS" pitchFamily="66" charset="0"/>
              </a:rPr>
              <a:t>Левченко Артем 6-б и его мама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>
                <a:latin typeface="Comic Sans MS" pitchFamily="66" charset="0"/>
              </a:rPr>
              <a:t>Школа, она как бабушка,</a:t>
            </a:r>
          </a:p>
          <a:p>
            <a:pPr>
              <a:buNone/>
            </a:pPr>
            <a:r>
              <a:rPr lang="ru-RU" b="1" dirty="0" smtClean="0">
                <a:latin typeface="Comic Sans MS" pitchFamily="66" charset="0"/>
              </a:rPr>
              <a:t>Учит всему тебя,</a:t>
            </a:r>
          </a:p>
          <a:p>
            <a:pPr>
              <a:buNone/>
            </a:pPr>
            <a:r>
              <a:rPr lang="ru-RU" b="1" dirty="0" smtClean="0">
                <a:latin typeface="Comic Sans MS" pitchFamily="66" charset="0"/>
              </a:rPr>
              <a:t>Заботится о тебе, как о внуке,</a:t>
            </a:r>
          </a:p>
          <a:p>
            <a:pPr>
              <a:buNone/>
            </a:pPr>
            <a:r>
              <a:rPr lang="ru-RU" b="1" dirty="0" smtClean="0">
                <a:latin typeface="Comic Sans MS" pitchFamily="66" charset="0"/>
              </a:rPr>
              <a:t>Переживает за тебя.</a:t>
            </a:r>
          </a:p>
          <a:p>
            <a:pPr>
              <a:buNone/>
            </a:pPr>
            <a:r>
              <a:rPr lang="ru-RU" b="1" dirty="0" smtClean="0">
                <a:latin typeface="Comic Sans MS" pitchFamily="66" charset="0"/>
              </a:rPr>
              <a:t>Но когда-нибудь она отпустит</a:t>
            </a:r>
          </a:p>
          <a:p>
            <a:pPr>
              <a:buNone/>
            </a:pPr>
            <a:r>
              <a:rPr lang="ru-RU" b="1" dirty="0" smtClean="0">
                <a:latin typeface="Comic Sans MS" pitchFamily="66" charset="0"/>
              </a:rPr>
              <a:t>Своего внука в добрый путь.</a:t>
            </a:r>
          </a:p>
          <a:p>
            <a:pPr>
              <a:buNone/>
            </a:pPr>
            <a:r>
              <a:rPr lang="ru-RU" b="1" dirty="0" smtClean="0">
                <a:latin typeface="Comic Sans MS" pitchFamily="66" charset="0"/>
              </a:rPr>
              <a:t>Выпустила она уже много</a:t>
            </a:r>
          </a:p>
          <a:p>
            <a:pPr>
              <a:buNone/>
            </a:pPr>
            <a:r>
              <a:rPr lang="ru-RU" b="1" dirty="0" smtClean="0">
                <a:latin typeface="Comic Sans MS" pitchFamily="66" charset="0"/>
              </a:rPr>
              <a:t>Внучков за 80 лет, и тебя</a:t>
            </a:r>
          </a:p>
          <a:p>
            <a:pPr>
              <a:buNone/>
            </a:pPr>
            <a:r>
              <a:rPr lang="ru-RU" b="1" dirty="0" smtClean="0">
                <a:latin typeface="Comic Sans MS" pitchFamily="66" charset="0"/>
              </a:rPr>
              <a:t>Когда-нибудь отпустит из своего гнезда.</a:t>
            </a:r>
          </a:p>
          <a:p>
            <a:pPr>
              <a:buNone/>
            </a:pPr>
            <a:endParaRPr lang="ru-RU" b="1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2060848"/>
            <a:ext cx="3398428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Comic Sans MS" pitchFamily="66" charset="0"/>
              </a:rPr>
              <a:t>Левченко Артем 6-б и его мама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8112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800" b="1" u="sng" dirty="0" smtClean="0">
                <a:latin typeface="Comic Sans MS" pitchFamily="66" charset="0"/>
              </a:rPr>
              <a:t>Новый учитель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Новый  учитель! О,  новый учитель!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Кричат очень  радостно дети.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Но он очень скромен  и неразговорчив.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 Заметили вдруг все на свете.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Ведь  влился  он  в новый, совсем незнакомый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 Мир детской любви и признаний,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Расстроенных лиц и непониманий,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В мир преданных новых друзей.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 </a:t>
            </a: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 </a:t>
            </a:r>
          </a:p>
          <a:p>
            <a:pPr>
              <a:buNone/>
            </a:pPr>
            <a:endParaRPr lang="ru-RU" sz="1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132856"/>
            <a:ext cx="3600400" cy="2990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Обобщающий этап</a:t>
            </a:r>
            <a:r>
              <a:rPr lang="ru-RU" b="1" dirty="0" smtClean="0"/>
              <a:t> 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71501" y="2060848"/>
            <a:ext cx="3640460" cy="3640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2000" b="1" dirty="0" smtClean="0">
                <a:latin typeface="Comic Sans MS" pitchFamily="66" charset="0"/>
              </a:rPr>
              <a:t>Рефлексия по итогам работы: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Отклики учеников:</a:t>
            </a:r>
          </a:p>
          <a:p>
            <a:pPr>
              <a:buNone/>
            </a:pPr>
            <a:r>
              <a:rPr lang="ru-RU" sz="2000" dirty="0" smtClean="0">
                <a:latin typeface="Comic Sans MS" pitchFamily="66" charset="0"/>
              </a:rPr>
              <a:t>«Интересная и нужная работа!»</a:t>
            </a:r>
          </a:p>
          <a:p>
            <a:pPr marL="514350" indent="-514350">
              <a:buNone/>
            </a:pPr>
            <a:endParaRPr lang="ru-RU" sz="2000" b="1" dirty="0" smtClean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100000">
              <a:schemeClr val="bg2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Обобщающий этап</a:t>
            </a: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200" b="1" dirty="0" smtClean="0">
                <a:latin typeface="Comic Sans MS" pitchFamily="66" charset="0"/>
              </a:rPr>
              <a:t>2. Перспективы развитие проекта.</a:t>
            </a:r>
          </a:p>
          <a:p>
            <a:pPr>
              <a:buNone/>
            </a:pPr>
            <a:r>
              <a:rPr lang="ru-RU" sz="2200" b="1" dirty="0" smtClean="0">
                <a:latin typeface="Comic Sans MS" pitchFamily="66" charset="0"/>
              </a:rPr>
              <a:t>3. Итоговая часть проекта.</a:t>
            </a:r>
          </a:p>
          <a:p>
            <a:pPr>
              <a:buNone/>
            </a:pPr>
            <a:endParaRPr lang="ru-RU" dirty="0">
              <a:latin typeface="Comic Sans MS" pitchFamily="66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2. Продолжить изучение стихосложения.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3. </a:t>
            </a:r>
          </a:p>
          <a:p>
            <a:pPr>
              <a:buNone/>
            </a:pPr>
            <a:r>
              <a:rPr lang="ru-RU" sz="2000" dirty="0" smtClean="0">
                <a:latin typeface="Comic Sans MS" pitchFamily="66" charset="0"/>
              </a:rPr>
              <a:t>- анализ результатов выполнения проекта,</a:t>
            </a:r>
          </a:p>
          <a:p>
            <a:pPr>
              <a:buNone/>
            </a:pPr>
            <a:r>
              <a:rPr lang="ru-RU" sz="2000" dirty="0" smtClean="0">
                <a:latin typeface="Comic Sans MS" pitchFamily="66" charset="0"/>
              </a:rPr>
              <a:t>- оценка качества выполнения проекта,</a:t>
            </a:r>
          </a:p>
          <a:p>
            <a:pPr>
              <a:buNone/>
            </a:pPr>
            <a:r>
              <a:rPr lang="ru-RU" sz="2000" dirty="0" smtClean="0">
                <a:latin typeface="Comic Sans MS" pitchFamily="66" charset="0"/>
              </a:rPr>
              <a:t>- изучение возможностей использования результатов проекта (презентация, опубликованная на сайте школы, включение в банк проектов)</a:t>
            </a:r>
          </a:p>
          <a:p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9" y="3618595"/>
            <a:ext cx="3240360" cy="2330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Организационный момент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1800" b="1" dirty="0" smtClean="0">
                <a:latin typeface="Comic Sans MS" pitchFamily="66" charset="0"/>
              </a:rPr>
              <a:t>Цель проекта</a:t>
            </a:r>
          </a:p>
          <a:p>
            <a:pPr>
              <a:buNone/>
            </a:pPr>
            <a:endParaRPr lang="ru-RU" sz="1800" b="1" dirty="0" smtClean="0">
              <a:latin typeface="Comic Sans MS" pitchFamily="66" charset="0"/>
            </a:endParaRPr>
          </a:p>
          <a:p>
            <a:endParaRPr lang="ru-RU" sz="1800" b="1" dirty="0" smtClean="0">
              <a:latin typeface="Comic Sans MS" pitchFamily="66" charset="0"/>
            </a:endParaRPr>
          </a:p>
          <a:p>
            <a:endParaRPr lang="ru-RU" sz="1800" b="1" dirty="0" smtClean="0">
              <a:latin typeface="Comic Sans MS" pitchFamily="66" charset="0"/>
            </a:endParaRPr>
          </a:p>
          <a:p>
            <a:endParaRPr lang="ru-RU" sz="1800" b="1" dirty="0" smtClean="0">
              <a:latin typeface="Comic Sans MS" pitchFamily="66" charset="0"/>
            </a:endParaRPr>
          </a:p>
          <a:p>
            <a:r>
              <a:rPr lang="ru-RU" sz="1800" b="1" dirty="0" smtClean="0">
                <a:latin typeface="Comic Sans MS" pitchFamily="66" charset="0"/>
              </a:rPr>
              <a:t>Задачи проекта</a:t>
            </a:r>
          </a:p>
          <a:p>
            <a:endParaRPr lang="ru-RU" sz="1800" b="1" dirty="0" smtClean="0">
              <a:latin typeface="Comic Sans MS" pitchFamily="66" charset="0"/>
            </a:endParaRPr>
          </a:p>
          <a:p>
            <a:endParaRPr lang="ru-RU" sz="1800" b="1" dirty="0" smtClean="0">
              <a:latin typeface="Comic Sans MS" pitchFamily="66" charset="0"/>
            </a:endParaRPr>
          </a:p>
          <a:p>
            <a:endParaRPr lang="ru-RU" sz="1800" b="1" dirty="0" smtClean="0">
              <a:latin typeface="Comic Sans MS" pitchFamily="66" charset="0"/>
            </a:endParaRPr>
          </a:p>
          <a:p>
            <a:endParaRPr lang="ru-RU" sz="1800" b="1" dirty="0" smtClean="0">
              <a:latin typeface="Comic Sans MS" pitchFamily="66" charset="0"/>
            </a:endParaRPr>
          </a:p>
          <a:p>
            <a:endParaRPr lang="ru-RU" sz="1800" b="1" dirty="0" smtClean="0">
              <a:latin typeface="Comic Sans MS" pitchFamily="66" charset="0"/>
            </a:endParaRPr>
          </a:p>
          <a:p>
            <a:pPr>
              <a:buNone/>
            </a:pPr>
            <a:endParaRPr lang="ru-RU" sz="1800" b="1" dirty="0" smtClean="0">
              <a:latin typeface="Comic Sans MS" pitchFamily="66" charset="0"/>
            </a:endParaRPr>
          </a:p>
          <a:p>
            <a:pPr>
              <a:buNone/>
            </a:pPr>
            <a:endParaRPr lang="ru-RU" sz="1800" b="1" dirty="0" smtClean="0">
              <a:latin typeface="Comic Sans MS" pitchFamily="66" charset="0"/>
            </a:endParaRPr>
          </a:p>
          <a:p>
            <a:pPr>
              <a:buNone/>
            </a:pPr>
            <a:endParaRPr lang="ru-RU" sz="1800" b="1" dirty="0" smtClean="0">
              <a:latin typeface="Comic Sans MS" pitchFamily="66" charset="0"/>
            </a:endParaRPr>
          </a:p>
          <a:p>
            <a:pPr>
              <a:buNone/>
            </a:pPr>
            <a:endParaRPr lang="ru-RU" sz="1800" b="1" dirty="0" smtClean="0">
              <a:latin typeface="Comic Sans MS" pitchFamily="66" charset="0"/>
            </a:endParaRPr>
          </a:p>
          <a:p>
            <a:pPr>
              <a:buNone/>
            </a:pPr>
            <a:endParaRPr lang="ru-RU" sz="18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ru-RU" sz="1800" b="1" dirty="0" smtClean="0">
                <a:latin typeface="Comic Sans MS" pitchFamily="66" charset="0"/>
              </a:rPr>
              <a:t>  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ru-RU" sz="1400" b="1" dirty="0" smtClean="0">
                <a:latin typeface="Comic Sans MS" pitchFamily="66" charset="0"/>
              </a:rPr>
              <a:t>Изучить особенности стихосложения, способы рифмовки, стихотворные размеры.,</a:t>
            </a:r>
          </a:p>
          <a:p>
            <a:r>
              <a:rPr lang="ru-RU" sz="1400" b="1" dirty="0" smtClean="0">
                <a:latin typeface="Comic Sans MS" pitchFamily="66" charset="0"/>
              </a:rPr>
              <a:t>Научиться писать стихотворения на заданную тему.</a:t>
            </a:r>
          </a:p>
          <a:p>
            <a:endParaRPr lang="ru-RU" sz="1400" b="1" dirty="0" smtClean="0">
              <a:latin typeface="Comic Sans MS" pitchFamily="66" charset="0"/>
            </a:endParaRPr>
          </a:p>
          <a:p>
            <a:r>
              <a:rPr lang="ru-RU" sz="1400" b="1" dirty="0" smtClean="0"/>
              <a:t>Формировать исследовательские навыки у учащихся</a:t>
            </a:r>
          </a:p>
          <a:p>
            <a:r>
              <a:rPr lang="ru-RU" sz="1400" b="1" dirty="0" smtClean="0"/>
              <a:t>Изучить материалы об  особенностях стихотворной речи</a:t>
            </a:r>
          </a:p>
          <a:p>
            <a:r>
              <a:rPr lang="ru-RU" sz="1400" b="1" dirty="0" smtClean="0"/>
              <a:t>Создать инструкцию для написания стихотворений</a:t>
            </a:r>
          </a:p>
          <a:p>
            <a:r>
              <a:rPr lang="ru-RU" sz="1400" b="1" dirty="0" smtClean="0"/>
              <a:t>Создать сборник стихотворений о школе</a:t>
            </a:r>
          </a:p>
          <a:p>
            <a:r>
              <a:rPr lang="ru-RU" sz="1400" b="1" dirty="0" smtClean="0"/>
              <a:t>  Показать элементы современных педагогических технологий, способствующих достижению высокого уровня профессионализма и мастерства учителя и предметных компетенций учащихся школы</a:t>
            </a:r>
          </a:p>
          <a:p>
            <a:pPr>
              <a:buNone/>
            </a:pPr>
            <a:endParaRPr lang="ru-RU" sz="1400" dirty="0">
              <a:latin typeface="Comic Sans MS" pitchFamily="66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645024"/>
            <a:ext cx="2592287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Интернет - источники: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sz="2000" dirty="0" smtClean="0">
                <a:latin typeface="Comic Sans MS" pitchFamily="66" charset="0"/>
                <a:hlinkClick r:id="rId2"/>
              </a:rPr>
              <a:t>http://images.yandex.ru/yandsearch?text=%D0%BA%D0%B0%D1%80%D1%82%D0%B8%D0%BD%D0%BA%D0%B8%20%D0%BF%D1%80%D0%BE%20%D1%88%D0%BA%D0%BE%D0%BB%D1%83&amp;isize=large</a:t>
            </a:r>
            <a:endParaRPr lang="ru-RU" sz="2000" dirty="0" smtClean="0">
              <a:latin typeface="Comic Sans MS" pitchFamily="66" charset="0"/>
            </a:endParaRPr>
          </a:p>
          <a:p>
            <a:pPr marL="457200" indent="-457200">
              <a:buAutoNum type="arabicPeriod"/>
            </a:pPr>
            <a:r>
              <a:rPr lang="en-US" sz="2000" dirty="0" smtClean="0">
                <a:latin typeface="Comic Sans MS" pitchFamily="66" charset="0"/>
                <a:hlinkClick r:id="rId3"/>
              </a:rPr>
              <a:t>http://www.proshkolu.ru/user/chupina62/folder/38491/</a:t>
            </a:r>
            <a:endParaRPr lang="ru-RU" sz="2000" dirty="0" smtClean="0">
              <a:latin typeface="Comic Sans MS" pitchFamily="66" charset="0"/>
            </a:endParaRPr>
          </a:p>
          <a:p>
            <a:pPr marL="457200" indent="-457200">
              <a:buAutoNum type="arabicPeriod"/>
            </a:pPr>
            <a:r>
              <a:rPr lang="en-US" sz="2000" dirty="0" smtClean="0">
                <a:latin typeface="Comic Sans MS" pitchFamily="66" charset="0"/>
                <a:hlinkClick r:id="rId4"/>
              </a:rPr>
              <a:t>http://school-ppt.3dn.ru/index/kartinki_shkola/0-46</a:t>
            </a:r>
            <a:endParaRPr lang="ru-RU" sz="2000" dirty="0" smtClean="0">
              <a:latin typeface="Comic Sans MS" pitchFamily="66" charset="0"/>
            </a:endParaRPr>
          </a:p>
          <a:p>
            <a:pPr marL="457200" indent="-457200">
              <a:buAutoNum type="arabicPeriod"/>
            </a:pPr>
            <a:r>
              <a:rPr lang="en-US" sz="2000" dirty="0" smtClean="0">
                <a:latin typeface="Comic Sans MS" pitchFamily="66" charset="0"/>
                <a:hlinkClick r:id="rId5"/>
              </a:rPr>
              <a:t>http://pishi-stihi.ru/</a:t>
            </a:r>
            <a:endParaRPr lang="ru-RU" sz="2000" dirty="0" smtClean="0">
              <a:latin typeface="Comic Sans MS" pitchFamily="66" charset="0"/>
            </a:endParaRPr>
          </a:p>
          <a:p>
            <a:pPr marL="457200" indent="-457200">
              <a:buAutoNum type="arabicPeriod"/>
            </a:pPr>
            <a:r>
              <a:rPr lang="en-US" sz="2000" dirty="0" smtClean="0">
                <a:latin typeface="Comic Sans MS" pitchFamily="66" charset="0"/>
                <a:hlinkClick r:id="rId6"/>
              </a:rPr>
              <a:t>http://akak.ru/recipes/9004-kak-pisat-stihi</a:t>
            </a:r>
            <a:endParaRPr lang="ru-RU" sz="2000" dirty="0" smtClean="0">
              <a:latin typeface="Comic Sans MS" pitchFamily="66" charset="0"/>
            </a:endParaRPr>
          </a:p>
          <a:p>
            <a:pPr marL="457200" indent="-457200">
              <a:buAutoNum type="arabicPeriod"/>
            </a:pPr>
            <a:r>
              <a:rPr lang="en-US" sz="2000" dirty="0" smtClean="0">
                <a:latin typeface="Comic Sans MS" pitchFamily="66" charset="0"/>
                <a:hlinkClick r:id="rId7"/>
              </a:rPr>
              <a:t>http://shkolazhizni.ru/archive/0/n-46566/</a:t>
            </a:r>
            <a:endParaRPr lang="ru-RU" sz="2000" dirty="0" smtClean="0">
              <a:latin typeface="Comic Sans MS" pitchFamily="66" charset="0"/>
            </a:endParaRPr>
          </a:p>
          <a:p>
            <a:pPr marL="457200" indent="-457200">
              <a:buNone/>
            </a:pPr>
            <a:endParaRPr lang="ru-RU" sz="2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Задачи проекта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2000" b="1" u="sng" dirty="0" smtClean="0">
                <a:latin typeface="Comic Sans MS" pitchFamily="66" charset="0"/>
              </a:rPr>
              <a:t>Задачи для учителя:</a:t>
            </a:r>
          </a:p>
          <a:p>
            <a:r>
              <a:rPr lang="ru-RU" sz="2000" b="1" dirty="0" smtClean="0">
                <a:latin typeface="Comic Sans MS" pitchFamily="66" charset="0"/>
              </a:rPr>
              <a:t>1. Создать условия для вовлечения учащихся в проектную работу</a:t>
            </a:r>
          </a:p>
          <a:p>
            <a:r>
              <a:rPr lang="ru-RU" sz="2000" b="1" dirty="0" smtClean="0">
                <a:latin typeface="Comic Sans MS" pitchFamily="66" charset="0"/>
              </a:rPr>
              <a:t>2. Определить тему, цель, задачи, структуру проекта</a:t>
            </a:r>
          </a:p>
          <a:p>
            <a:r>
              <a:rPr lang="ru-RU" sz="2000" b="1" dirty="0" smtClean="0">
                <a:latin typeface="Comic Sans MS" pitchFamily="66" charset="0"/>
              </a:rPr>
              <a:t>3. Координировать работу групп, консультировать участников проекта.</a:t>
            </a:r>
          </a:p>
          <a:p>
            <a:r>
              <a:rPr lang="ru-RU" sz="2000" b="1" dirty="0" smtClean="0">
                <a:latin typeface="Comic Sans MS" pitchFamily="66" charset="0"/>
              </a:rPr>
              <a:t>4. Оценить результат работы каждого учащегося и группы в целом. </a:t>
            </a:r>
          </a:p>
          <a:p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u="sng" dirty="0" smtClean="0">
                <a:latin typeface="Comic Sans MS" pitchFamily="66" charset="0"/>
              </a:rPr>
              <a:t>Задачи для обучающихся:</a:t>
            </a:r>
          </a:p>
          <a:p>
            <a:r>
              <a:rPr lang="ru-RU" b="1" dirty="0" smtClean="0">
                <a:latin typeface="Comic Sans MS" pitchFamily="66" charset="0"/>
              </a:rPr>
              <a:t>1. Выбрать профиль работы</a:t>
            </a:r>
          </a:p>
          <a:p>
            <a:r>
              <a:rPr lang="ru-RU" b="1" dirty="0" smtClean="0">
                <a:latin typeface="Comic Sans MS" pitchFamily="66" charset="0"/>
              </a:rPr>
              <a:t>2. Поставить цель, задачи для работы группы</a:t>
            </a:r>
          </a:p>
          <a:p>
            <a:r>
              <a:rPr lang="ru-RU" b="1" dirty="0" smtClean="0">
                <a:latin typeface="Comic Sans MS" pitchFamily="66" charset="0"/>
              </a:rPr>
              <a:t>3. Распределить обязанности в группе</a:t>
            </a:r>
          </a:p>
          <a:p>
            <a:r>
              <a:rPr lang="ru-RU" b="1" dirty="0" smtClean="0">
                <a:latin typeface="Comic Sans MS" pitchFamily="66" charset="0"/>
              </a:rPr>
              <a:t>4. Собрать, проанализировать, структурировать информацию по теме проекта</a:t>
            </a:r>
          </a:p>
          <a:p>
            <a:r>
              <a:rPr lang="ru-RU" b="1" dirty="0" smtClean="0">
                <a:latin typeface="Comic Sans MS" pitchFamily="66" charset="0"/>
              </a:rPr>
              <a:t>5. Создать творческий продукт</a:t>
            </a:r>
          </a:p>
          <a:p>
            <a:r>
              <a:rPr lang="ru-RU" b="1" dirty="0" smtClean="0">
                <a:latin typeface="Comic Sans MS" pitchFamily="66" charset="0"/>
              </a:rPr>
              <a:t>6. Презентовать продукт</a:t>
            </a:r>
          </a:p>
          <a:p>
            <a:r>
              <a:rPr lang="ru-RU" b="1" dirty="0" smtClean="0">
                <a:latin typeface="Comic Sans MS" pitchFamily="66" charset="0"/>
              </a:rPr>
              <a:t>7. Оценить работу группы, свою работу.</a:t>
            </a:r>
          </a:p>
          <a:p>
            <a:endParaRPr lang="ru-RU" b="1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Организационный момент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latin typeface="Comic Sans MS" pitchFamily="66" charset="0"/>
              </a:rPr>
              <a:t>Этапы работы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 lvl="0"/>
            <a:r>
              <a:rPr lang="ru-RU" sz="1400" b="1" dirty="0" smtClean="0">
                <a:latin typeface="Comic Sans MS" pitchFamily="66" charset="0"/>
              </a:rPr>
              <a:t>Диагностический этап.</a:t>
            </a:r>
          </a:p>
          <a:p>
            <a:pPr lvl="0">
              <a:buNone/>
            </a:pPr>
            <a:r>
              <a:rPr lang="ru-RU" sz="1400" b="1" dirty="0" smtClean="0">
                <a:latin typeface="Comic Sans MS" pitchFamily="66" charset="0"/>
              </a:rPr>
              <a:t>Первичный сбор и анализ информации;</a:t>
            </a:r>
          </a:p>
          <a:p>
            <a:pPr lvl="0">
              <a:buNone/>
            </a:pPr>
            <a:r>
              <a:rPr lang="ru-RU" sz="1400" b="1" dirty="0" smtClean="0">
                <a:latin typeface="Comic Sans MS" pitchFamily="66" charset="0"/>
              </a:rPr>
              <a:t>теоретическое осмысление проблемы</a:t>
            </a:r>
            <a:r>
              <a:rPr lang="en-US" sz="1400" b="1" dirty="0" smtClean="0">
                <a:latin typeface="Comic Sans MS" pitchFamily="66" charset="0"/>
              </a:rPr>
              <a:t>;</a:t>
            </a:r>
            <a:r>
              <a:rPr lang="ru-RU" sz="1400" b="1" dirty="0" smtClean="0">
                <a:latin typeface="Comic Sans MS" pitchFamily="66" charset="0"/>
              </a:rPr>
              <a:t> </a:t>
            </a:r>
          </a:p>
          <a:p>
            <a:pPr lvl="0">
              <a:buNone/>
            </a:pPr>
            <a:r>
              <a:rPr lang="ru-RU" sz="1400" b="1" dirty="0" smtClean="0">
                <a:latin typeface="Comic Sans MS" pitchFamily="66" charset="0"/>
              </a:rPr>
              <a:t>анализ результатов этого этапа</a:t>
            </a:r>
            <a:r>
              <a:rPr lang="en-US" sz="1400" b="1" dirty="0" smtClean="0">
                <a:latin typeface="Comic Sans MS" pitchFamily="66" charset="0"/>
              </a:rPr>
              <a:t>;</a:t>
            </a:r>
            <a:endParaRPr lang="ru-RU" sz="1400" b="1" dirty="0" smtClean="0">
              <a:latin typeface="Comic Sans MS" pitchFamily="66" charset="0"/>
            </a:endParaRPr>
          </a:p>
          <a:p>
            <a:pPr lvl="0"/>
            <a:r>
              <a:rPr lang="ru-RU" sz="1400" b="1" dirty="0" smtClean="0">
                <a:latin typeface="Comic Sans MS" pitchFamily="66" charset="0"/>
              </a:rPr>
              <a:t>Прогностический этап.</a:t>
            </a:r>
          </a:p>
          <a:p>
            <a:pPr lvl="0">
              <a:buNone/>
            </a:pPr>
            <a:r>
              <a:rPr lang="ru-RU" sz="1400" b="1" dirty="0" smtClean="0">
                <a:latin typeface="Comic Sans MS" pitchFamily="66" charset="0"/>
              </a:rPr>
              <a:t>Установление основных концептуальных положений проекта;</a:t>
            </a:r>
          </a:p>
          <a:p>
            <a:pPr lvl="0">
              <a:buNone/>
            </a:pPr>
            <a:r>
              <a:rPr lang="ru-RU" sz="1400" b="1" dirty="0" smtClean="0">
                <a:latin typeface="Comic Sans MS" pitchFamily="66" charset="0"/>
              </a:rPr>
              <a:t>анализ и классификация проблем, связанных с литературоведческими проблемами поиска информации. </a:t>
            </a:r>
          </a:p>
          <a:p>
            <a:pPr lvl="0"/>
            <a:r>
              <a:rPr lang="ru-RU" sz="1400" b="1" dirty="0" smtClean="0">
                <a:latin typeface="Comic Sans MS" pitchFamily="66" charset="0"/>
              </a:rPr>
              <a:t>Обобщающий этап.</a:t>
            </a:r>
          </a:p>
          <a:p>
            <a:pPr lvl="0">
              <a:buNone/>
            </a:pPr>
            <a:r>
              <a:rPr lang="ru-RU" sz="1400" b="1" dirty="0" smtClean="0">
                <a:latin typeface="Comic Sans MS" pitchFamily="66" charset="0"/>
              </a:rPr>
              <a:t>Осмысление результатов проекта</a:t>
            </a:r>
            <a:r>
              <a:rPr lang="en-US" sz="1400" b="1" dirty="0" smtClean="0">
                <a:latin typeface="Comic Sans MS" pitchFamily="66" charset="0"/>
              </a:rPr>
              <a:t>;</a:t>
            </a:r>
            <a:endParaRPr lang="ru-RU" sz="1400" b="1" dirty="0" smtClean="0">
              <a:latin typeface="Comic Sans MS" pitchFamily="66" charset="0"/>
            </a:endParaRPr>
          </a:p>
          <a:p>
            <a:pPr lvl="0">
              <a:buNone/>
            </a:pPr>
            <a:r>
              <a:rPr lang="ru-RU" sz="1400" b="1" dirty="0" smtClean="0">
                <a:latin typeface="Comic Sans MS" pitchFamily="66" charset="0"/>
              </a:rPr>
              <a:t>соотнесение полученных результатов с поставленными целями и задачами;</a:t>
            </a:r>
          </a:p>
          <a:p>
            <a:pPr lvl="0">
              <a:buNone/>
            </a:pPr>
            <a:r>
              <a:rPr lang="ru-RU" sz="1400" b="1" dirty="0" smtClean="0">
                <a:latin typeface="Comic Sans MS" pitchFamily="66" charset="0"/>
              </a:rPr>
              <a:t>обобщение и распространение полученного опыта; </a:t>
            </a:r>
          </a:p>
          <a:p>
            <a:pPr lvl="0">
              <a:buNone/>
            </a:pPr>
            <a:r>
              <a:rPr lang="ru-RU" sz="1400" b="1" dirty="0" smtClean="0">
                <a:latin typeface="Comic Sans MS" pitchFamily="66" charset="0"/>
              </a:rPr>
              <a:t>подведение итогов работы.</a:t>
            </a:r>
          </a:p>
          <a:p>
            <a:endParaRPr lang="ru-RU" sz="1400" b="1" dirty="0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492896"/>
            <a:ext cx="3600400" cy="316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Организационный момент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sz="4200" b="1" dirty="0" smtClean="0">
                <a:latin typeface="Comic Sans MS" pitchFamily="66" charset="0"/>
              </a:rPr>
              <a:t>Реальность реализации и практическая ценность проекта</a:t>
            </a:r>
            <a:endParaRPr lang="ru-RU" sz="4200" dirty="0" smtClean="0">
              <a:latin typeface="Comic Sans MS" pitchFamily="66" charset="0"/>
            </a:endParaRPr>
          </a:p>
          <a:p>
            <a:r>
              <a:rPr lang="ru-RU" sz="4200" b="1" dirty="0" smtClean="0">
                <a:latin typeface="Comic Sans MS" pitchFamily="66" charset="0"/>
              </a:rPr>
              <a:t>Краткое описание выполненного проекта</a:t>
            </a:r>
            <a:endParaRPr lang="ru-RU" sz="4200" dirty="0" smtClean="0">
              <a:latin typeface="Comic Sans MS" pitchFamily="66" charset="0"/>
            </a:endParaRPr>
          </a:p>
          <a:p>
            <a:pPr>
              <a:buNone/>
            </a:pPr>
            <a:endParaRPr lang="ru-RU" sz="4200" dirty="0" smtClean="0">
              <a:latin typeface="Comic Sans MS" pitchFamily="66" charset="0"/>
            </a:endParaRPr>
          </a:p>
          <a:p>
            <a:endParaRPr lang="ru-RU" sz="42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sz="3300" b="1" i="1" dirty="0" smtClean="0">
                <a:latin typeface="Comic Sans MS" pitchFamily="66" charset="0"/>
              </a:rPr>
              <a:t>Данный проект можно отнести к практико-ориентированному. Дети   изучали интернет – источники, работали в школьной  библиотеке. Необходимо было собрать  информацию о том, как  писать стихи, об особенностях стихосложения, о существующих стихотворных размерах, способах рифмовки и др. После сбора всей  теоретической  информации мы пришли к выводу, что необходимо продолжить изучение стихосложения.</a:t>
            </a:r>
            <a:endParaRPr lang="ru-RU" sz="3300" b="1" dirty="0" smtClean="0">
              <a:latin typeface="Comic Sans MS" pitchFamily="66" charset="0"/>
            </a:endParaRPr>
          </a:p>
          <a:p>
            <a:pPr lvl="0"/>
            <a:r>
              <a:rPr lang="ru-RU" sz="3300" b="1" dirty="0" smtClean="0">
                <a:latin typeface="Comic Sans MS" pitchFamily="66" charset="0"/>
              </a:rPr>
              <a:t>Практическая значимость:</a:t>
            </a:r>
          </a:p>
          <a:p>
            <a:pPr lvl="0">
              <a:buNone/>
            </a:pPr>
            <a:r>
              <a:rPr lang="ru-RU" sz="3300" b="1" dirty="0" smtClean="0">
                <a:latin typeface="Comic Sans MS" pitchFamily="66" charset="0"/>
              </a:rPr>
              <a:t>Формирование пунктуационной и орфографической грамотности</a:t>
            </a:r>
          </a:p>
          <a:p>
            <a:pPr lvl="0">
              <a:buNone/>
            </a:pPr>
            <a:r>
              <a:rPr lang="ru-RU" sz="3300" b="1" dirty="0" smtClean="0">
                <a:latin typeface="Comic Sans MS" pitchFamily="66" charset="0"/>
              </a:rPr>
              <a:t>Формирование навыков стихосложения</a:t>
            </a:r>
          </a:p>
          <a:p>
            <a:endParaRPr lang="ru-RU" dirty="0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429000"/>
            <a:ext cx="273630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Диагностический этап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ru-RU" sz="1200" b="1" dirty="0" smtClean="0">
                <a:latin typeface="Comic Sans MS" pitchFamily="66" charset="0"/>
              </a:rPr>
              <a:t>1. Учитель создает проблемную ситуацию, позволяющую вовлечь обучающихся в работу над проектом. (Такой проблемной ситуацией может стать беседа о предстоящем юбилее школы. Ученики отвечают на вопрос о том, каким образом можно подготовить поздравление школе. После обсуждения учащиеся делают предположения, аргументируют свои точки зрения.) </a:t>
            </a:r>
          </a:p>
          <a:p>
            <a:endParaRPr lang="ru-RU" sz="1200" b="1" dirty="0" smtClean="0">
              <a:latin typeface="Comic Sans MS" pitchFamily="66" charset="0"/>
            </a:endParaRPr>
          </a:p>
          <a:p>
            <a:r>
              <a:rPr lang="ru-RU" sz="1200" b="1" dirty="0" smtClean="0">
                <a:latin typeface="Comic Sans MS" pitchFamily="66" charset="0"/>
              </a:rPr>
              <a:t>2. Учитель представляет правильный вариант: зачитывает готовые стихотворные поздравления с юбилеем школы, стихотворения о школьной жизни.</a:t>
            </a:r>
          </a:p>
          <a:p>
            <a:endParaRPr lang="ru-RU" sz="1200" b="1" dirty="0" smtClean="0">
              <a:latin typeface="Comic Sans MS" pitchFamily="66" charset="0"/>
            </a:endParaRPr>
          </a:p>
          <a:p>
            <a:r>
              <a:rPr lang="ru-RU" sz="1200" b="1" dirty="0" smtClean="0">
                <a:latin typeface="Comic Sans MS" pitchFamily="66" charset="0"/>
              </a:rPr>
              <a:t>3. Учитель предлагает ученикам поработать над созданием собственных проектов стихотворных текстов, для этого помогает учащимся разделиться на группы, которые будут выполнять разные роли в работе над проектом.</a:t>
            </a:r>
          </a:p>
          <a:p>
            <a:pPr>
              <a:buNone/>
            </a:pPr>
            <a:r>
              <a:rPr lang="ru-RU" sz="1200" b="1" dirty="0" smtClean="0">
                <a:latin typeface="Comic Sans MS" pitchFamily="66" charset="0"/>
              </a:rPr>
              <a:t> </a:t>
            </a:r>
          </a:p>
          <a:p>
            <a:pPr>
              <a:buNone/>
            </a:pPr>
            <a:r>
              <a:rPr lang="ru-RU" sz="1200" b="1" dirty="0" smtClean="0">
                <a:latin typeface="Comic Sans MS" pitchFamily="66" charset="0"/>
              </a:rPr>
              <a:t> </a:t>
            </a:r>
          </a:p>
          <a:p>
            <a:endParaRPr lang="ru-RU" sz="1200" b="1" dirty="0" smtClean="0">
              <a:latin typeface="Comic Sans MS" pitchFamily="66" charset="0"/>
            </a:endParaRPr>
          </a:p>
          <a:p>
            <a:endParaRPr lang="ru-RU" sz="1200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u="sng" dirty="0" smtClean="0">
                <a:latin typeface="Comic Sans MS" pitchFamily="66" charset="0"/>
              </a:rPr>
              <a:t>Деятельность учащихся: </a:t>
            </a:r>
          </a:p>
          <a:p>
            <a:pPr>
              <a:buNone/>
            </a:pPr>
            <a:r>
              <a:rPr lang="ru-RU" b="1" dirty="0" smtClean="0">
                <a:latin typeface="Comic Sans MS" pitchFamily="66" charset="0"/>
              </a:rPr>
              <a:t>Уточнение информации;</a:t>
            </a:r>
          </a:p>
          <a:p>
            <a:pPr>
              <a:buNone/>
            </a:pPr>
            <a:r>
              <a:rPr lang="ru-RU" b="1" dirty="0" smtClean="0">
                <a:latin typeface="Comic Sans MS" pitchFamily="66" charset="0"/>
              </a:rPr>
              <a:t>деление на группы;</a:t>
            </a:r>
          </a:p>
          <a:p>
            <a:pPr>
              <a:buNone/>
            </a:pPr>
            <a:r>
              <a:rPr lang="ru-RU" b="1" dirty="0" smtClean="0">
                <a:latin typeface="Comic Sans MS" pitchFamily="66" charset="0"/>
              </a:rPr>
              <a:t>обсуждение задания.</a:t>
            </a:r>
          </a:p>
          <a:p>
            <a:r>
              <a:rPr lang="ru-RU" b="1" u="sng" dirty="0" smtClean="0">
                <a:latin typeface="Comic Sans MS" pitchFamily="66" charset="0"/>
              </a:rPr>
              <a:t>Деятельность учителя:</a:t>
            </a:r>
            <a:r>
              <a:rPr lang="ru-RU" b="1" dirty="0" smtClean="0">
                <a:latin typeface="Comic Sans MS" pitchFamily="66" charset="0"/>
              </a:rPr>
              <a:t> </a:t>
            </a:r>
          </a:p>
          <a:p>
            <a:pPr>
              <a:buNone/>
            </a:pPr>
            <a:r>
              <a:rPr lang="ru-RU" b="1" dirty="0" smtClean="0">
                <a:latin typeface="Comic Sans MS" pitchFamily="66" charset="0"/>
              </a:rPr>
              <a:t>Мотивация учащихся;</a:t>
            </a:r>
          </a:p>
          <a:p>
            <a:pPr>
              <a:buNone/>
            </a:pPr>
            <a:r>
              <a:rPr lang="ru-RU" b="1" dirty="0" smtClean="0">
                <a:latin typeface="Comic Sans MS" pitchFamily="66" charset="0"/>
              </a:rPr>
              <a:t>помощь в постановке</a:t>
            </a:r>
          </a:p>
          <a:p>
            <a:pPr>
              <a:buNone/>
            </a:pPr>
            <a:r>
              <a:rPr lang="ru-RU" b="1" dirty="0" smtClean="0">
                <a:latin typeface="Comic Sans MS" pitchFamily="66" charset="0"/>
              </a:rPr>
              <a:t>целей и задач проекта;</a:t>
            </a:r>
          </a:p>
          <a:p>
            <a:pPr>
              <a:buNone/>
            </a:pPr>
            <a:r>
              <a:rPr lang="ru-RU" b="1" dirty="0" smtClean="0">
                <a:latin typeface="Comic Sans MS" pitchFamily="66" charset="0"/>
              </a:rPr>
              <a:t>распределение заданий в группе.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Comic Sans MS" pitchFamily="66" charset="0"/>
              </a:rPr>
              <a:t>Прогностический этап.</a:t>
            </a:r>
            <a:br>
              <a:rPr lang="ru-RU" b="1" dirty="0" smtClean="0">
                <a:latin typeface="Comic Sans MS" pitchFamily="66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200" b="1" u="sng" dirty="0" smtClean="0">
                <a:latin typeface="Comic Sans MS" pitchFamily="66" charset="0"/>
              </a:rPr>
              <a:t>Цель: </a:t>
            </a:r>
          </a:p>
          <a:p>
            <a:pPr>
              <a:buNone/>
            </a:pPr>
            <a:r>
              <a:rPr lang="ru-RU" sz="3200" b="1" dirty="0" smtClean="0">
                <a:latin typeface="Comic Sans MS" pitchFamily="66" charset="0"/>
              </a:rPr>
              <a:t>планирование прохождения этапов проекта</a:t>
            </a:r>
            <a:r>
              <a:rPr lang="ru-RU" sz="2000" b="1" dirty="0" smtClean="0">
                <a:latin typeface="Comic Sans MS" pitchFamily="66" charset="0"/>
              </a:rPr>
              <a:t>.</a:t>
            </a:r>
          </a:p>
          <a:p>
            <a:pPr>
              <a:buNone/>
            </a:pPr>
            <a:endParaRPr lang="ru-RU" sz="20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ru-RU" sz="3200" b="1" u="sng" dirty="0" smtClean="0">
                <a:latin typeface="Comic Sans MS" pitchFamily="66" charset="0"/>
              </a:rPr>
              <a:t>Задачи: </a:t>
            </a:r>
          </a:p>
          <a:p>
            <a:pPr lvl="0"/>
            <a:r>
              <a:rPr lang="ru-RU" sz="3200" b="1" dirty="0" smtClean="0">
                <a:latin typeface="Comic Sans MS" pitchFamily="66" charset="0"/>
              </a:rPr>
              <a:t>Определение способа сбора информации.</a:t>
            </a:r>
          </a:p>
          <a:p>
            <a:pPr lvl="0"/>
            <a:r>
              <a:rPr lang="ru-RU" sz="3200" b="1" dirty="0" smtClean="0">
                <a:latin typeface="Comic Sans MS" pitchFamily="66" charset="0"/>
              </a:rPr>
              <a:t>Способ представления результатов</a:t>
            </a:r>
          </a:p>
          <a:p>
            <a:pPr lvl="0"/>
            <a:r>
              <a:rPr lang="ru-RU" sz="3200" b="1" dirty="0" smtClean="0">
                <a:latin typeface="Comic Sans MS" pitchFamily="66" charset="0"/>
              </a:rPr>
              <a:t>Распределение задач между членами групп.</a:t>
            </a:r>
          </a:p>
          <a:p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algn="r"/>
            <a:r>
              <a:rPr lang="ru-RU" b="1" u="sng" dirty="0" smtClean="0">
                <a:latin typeface="Comic Sans MS" pitchFamily="66" charset="0"/>
              </a:rPr>
              <a:t>Деятельность учителя: </a:t>
            </a:r>
          </a:p>
          <a:p>
            <a:pPr algn="r">
              <a:buNone/>
            </a:pPr>
            <a:r>
              <a:rPr lang="ru-RU" b="1" dirty="0" smtClean="0">
                <a:latin typeface="Comic Sans MS" pitchFamily="66" charset="0"/>
              </a:rPr>
              <a:t>помощь в определении</a:t>
            </a:r>
          </a:p>
          <a:p>
            <a:pPr algn="r">
              <a:buNone/>
            </a:pPr>
            <a:r>
              <a:rPr lang="ru-RU" b="1" dirty="0" smtClean="0">
                <a:latin typeface="Comic Sans MS" pitchFamily="66" charset="0"/>
              </a:rPr>
              <a:t>актуальности, проблемы;</a:t>
            </a:r>
          </a:p>
          <a:p>
            <a:pPr algn="r">
              <a:buNone/>
            </a:pPr>
            <a:r>
              <a:rPr lang="ru-RU" b="1" dirty="0" smtClean="0">
                <a:latin typeface="Comic Sans MS" pitchFamily="66" charset="0"/>
              </a:rPr>
              <a:t>высказывание предложений.</a:t>
            </a:r>
          </a:p>
          <a:p>
            <a:pPr algn="r"/>
            <a:r>
              <a:rPr lang="ru-RU" b="1" u="sng" dirty="0" smtClean="0">
                <a:latin typeface="Comic Sans MS" pitchFamily="66" charset="0"/>
              </a:rPr>
              <a:t>Деятельность учеников: </a:t>
            </a:r>
            <a:r>
              <a:rPr lang="ru-RU" b="1" dirty="0" smtClean="0">
                <a:latin typeface="Comic Sans MS" pitchFamily="66" charset="0"/>
              </a:rPr>
              <a:t>определение способа сбора информации</a:t>
            </a:r>
            <a:r>
              <a:rPr lang="en-US" b="1" dirty="0" smtClean="0">
                <a:latin typeface="Comic Sans MS" pitchFamily="66" charset="0"/>
              </a:rPr>
              <a:t> </a:t>
            </a:r>
            <a:r>
              <a:rPr lang="ru-RU" b="1" dirty="0" smtClean="0">
                <a:latin typeface="Comic Sans MS" pitchFamily="66" charset="0"/>
              </a:rPr>
              <a:t>(Интернет, учителя-предметники, библиотека, родители, предприятия); определить способ представления результата(</a:t>
            </a:r>
            <a:r>
              <a:rPr lang="ru-RU" b="1" dirty="0" err="1" smtClean="0">
                <a:latin typeface="Comic Sans MS" pitchFamily="66" charset="0"/>
              </a:rPr>
              <a:t>мультимедийный</a:t>
            </a:r>
            <a:r>
              <a:rPr lang="ru-RU" b="1" dirty="0" smtClean="0">
                <a:latin typeface="Comic Sans MS" pitchFamily="66" charset="0"/>
              </a:rPr>
              <a:t> продукт, публикация, выступление на конференции и так далее); распределение задач между членами группы.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1074</TotalTime>
  <Words>2929</Words>
  <Application>Microsoft Office PowerPoint</Application>
  <PresentationFormat>Экран (4:3)</PresentationFormat>
  <Paragraphs>483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Творческий проект: Сборник стихотворений  о школе К 80-ЛЕТИЮ  МОУ «СОШ № 12»   г. Магнитогорска</vt:lpstr>
      <vt:lpstr>Организационный момент</vt:lpstr>
      <vt:lpstr>Организационный момент</vt:lpstr>
      <vt:lpstr>Организационный момент</vt:lpstr>
      <vt:lpstr>Задачи проекта</vt:lpstr>
      <vt:lpstr>Организационный момент</vt:lpstr>
      <vt:lpstr>Организационный момент</vt:lpstr>
      <vt:lpstr>Диагностический этап</vt:lpstr>
      <vt:lpstr>Прогностический этап. </vt:lpstr>
      <vt:lpstr>  Прогностический этап.  </vt:lpstr>
      <vt:lpstr>Этап  реализации проекта  </vt:lpstr>
      <vt:lpstr>Этап  реализации проекта  </vt:lpstr>
      <vt:lpstr>Этап  реализации проекта  </vt:lpstr>
      <vt:lpstr>Этап  реализации проекта  </vt:lpstr>
      <vt:lpstr>Этап завершения проекта.  </vt:lpstr>
      <vt:lpstr>Левченко Артем 6-б и его мама</vt:lpstr>
      <vt:lpstr>Коньшина Анастасия 6-б</vt:lpstr>
      <vt:lpstr>Левченко Артем 6-б и его мама</vt:lpstr>
      <vt:lpstr>Ладова Анастасия 6-б и ее мама</vt:lpstr>
      <vt:lpstr>Ладова Анастасия 6-б</vt:lpstr>
      <vt:lpstr>Пономарева Екатерина 6-в</vt:lpstr>
      <vt:lpstr>Рахманкулова Алина 6-в</vt:lpstr>
      <vt:lpstr>Ладова Анастасия 6-б</vt:lpstr>
      <vt:lpstr>Ладова Анастасия 6-б</vt:lpstr>
      <vt:lpstr>Красных Анастасия 6-б</vt:lpstr>
      <vt:lpstr>Красных Анастасия 6-б</vt:lpstr>
      <vt:lpstr>Смирнов Артем 6-б</vt:lpstr>
      <vt:lpstr>Попкова Диана 6-б</vt:lpstr>
      <vt:lpstr>Гималова Алина 6-б</vt:lpstr>
      <vt:lpstr>Гималова Алина 6-б</vt:lpstr>
      <vt:lpstr>Гималова Алина 6-б</vt:lpstr>
      <vt:lpstr>Гималова Алина 6-б</vt:lpstr>
      <vt:lpstr>Барсукова Валерия 6-б</vt:lpstr>
      <vt:lpstr>Кузема Станислав 6-б</vt:lpstr>
      <vt:lpstr>Коньшина Анастасия 6-б</vt:lpstr>
      <vt:lpstr>Левченко Артем 6-б и его мама</vt:lpstr>
      <vt:lpstr>Левченко Артем 6-б и его мама</vt:lpstr>
      <vt:lpstr>Обобщающий этап </vt:lpstr>
      <vt:lpstr>Обобщающий этап </vt:lpstr>
      <vt:lpstr>Интернет - источники: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СТИХОТВОРЕНИЯ О ШКОЛЕ К 80-ЛЕТИЮ МОУ  «СОШ № 12»   г. Магнитогорска</dc:title>
  <cp:lastModifiedBy>Alexander</cp:lastModifiedBy>
  <cp:revision>48</cp:revision>
  <dcterms:modified xsi:type="dcterms:W3CDTF">2012-11-23T09:43:51Z</dcterms:modified>
</cp:coreProperties>
</file>