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2" r:id="rId3"/>
    <p:sldId id="287" r:id="rId4"/>
    <p:sldId id="288" r:id="rId5"/>
    <p:sldId id="289" r:id="rId6"/>
    <p:sldId id="273" r:id="rId7"/>
    <p:sldId id="264" r:id="rId8"/>
    <p:sldId id="265" r:id="rId9"/>
    <p:sldId id="269" r:id="rId10"/>
    <p:sldId id="275" r:id="rId11"/>
    <p:sldId id="267" r:id="rId12"/>
    <p:sldId id="291" r:id="rId13"/>
    <p:sldId id="290" r:id="rId14"/>
    <p:sldId id="270" r:id="rId15"/>
    <p:sldId id="278" r:id="rId16"/>
    <p:sldId id="279" r:id="rId17"/>
    <p:sldId id="281" r:id="rId18"/>
    <p:sldId id="286" r:id="rId19"/>
    <p:sldId id="292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C58"/>
    <a:srgbClr val="F0D790"/>
    <a:srgbClr val="3B4A4B"/>
    <a:srgbClr val="73CBCF"/>
    <a:srgbClr val="86CF3D"/>
    <a:srgbClr val="E5863F"/>
    <a:srgbClr val="E3B2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40" autoAdjust="0"/>
  </p:normalViewPr>
  <p:slideViewPr>
    <p:cSldViewPr>
      <p:cViewPr varScale="1">
        <p:scale>
          <a:sx n="96" d="100"/>
          <a:sy n="96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8228C4-BCED-444D-9709-E8BB5100070E}" type="datetimeFigureOut">
              <a:rPr lang="zh-CN" altLang="en-US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67A42-FCAA-44BD-8AA5-CCB3242204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18D999-ABAE-438C-AE70-30F6985476C6}" type="datetimeFigureOut">
              <a:rPr lang="zh-CN" altLang="en-US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411A57-94DF-480D-A6D9-ECFD4EA5C8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7D8E6F-809D-4354-9A6F-9F36DE8F99A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D6E7B-5473-45CA-8281-31DACC46240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9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14" descr="{DF512866-3CB9-4A0D-A54D-82A1C76D83BE}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4" descr="{DF512866-3CB9-4A0D-A54D-82A1C76D83BE}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9"/>
          <p:cNvSpPr/>
          <p:nvPr/>
        </p:nvSpPr>
        <p:spPr>
          <a:xfrm>
            <a:off x="5357813" y="3857625"/>
            <a:ext cx="1428750" cy="10890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2" descr="sb_0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4929188"/>
            <a:ext cx="11445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 descr="未标题-1_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7" descr="返校2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21481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6572250" y="3159125"/>
            <a:ext cx="3000375" cy="1779588"/>
            <a:chOff x="6572264" y="3159625"/>
            <a:chExt cx="3000396" cy="1779455"/>
          </a:xfrm>
        </p:grpSpPr>
        <p:sp>
          <p:nvSpPr>
            <p:cNvPr id="7" name="矩形 9"/>
            <p:cNvSpPr/>
            <p:nvPr/>
          </p:nvSpPr>
          <p:spPr>
            <a:xfrm>
              <a:off x="6929455" y="3159625"/>
              <a:ext cx="228601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B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A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K</a:t>
              </a:r>
              <a:endParaRPr lang="zh-CN" altLang="en-US" sz="44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8" name="矩形 10"/>
            <p:cNvSpPr/>
            <p:nvPr/>
          </p:nvSpPr>
          <p:spPr>
            <a:xfrm>
              <a:off x="7358083" y="3659651"/>
              <a:ext cx="1285884" cy="7698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T</a:t>
              </a: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endParaRPr lang="zh-CN" altLang="en-US" sz="44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9" name="矩形 11"/>
            <p:cNvSpPr/>
            <p:nvPr/>
          </p:nvSpPr>
          <p:spPr>
            <a:xfrm>
              <a:off x="6572264" y="4169200"/>
              <a:ext cx="300039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S</a:t>
              </a:r>
              <a:r>
                <a:rPr lang="en-US" altLang="zh-CN" sz="440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H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L</a:t>
              </a:r>
              <a:endParaRPr lang="zh-CN" altLang="en-US" sz="440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6" descr="sb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4357688"/>
            <a:ext cx="1568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9" descr="bs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214438"/>
            <a:ext cx="11699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0" descr="bs_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4613" y="4878388"/>
            <a:ext cx="9493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sb_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返校2_0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107156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返校1_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63" y="571500"/>
            <a:ext cx="2011362" cy="132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BAE0-747C-4548-99EF-0EB67A623058}" type="datetimeFigureOut">
              <a:rPr lang="zh-CN" altLang="en-US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5417-C6E1-487A-BE40-01C90B67DD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37B3937-6614-44C9-AB69-29F2C34C9FBE}" type="datetimeFigureOut">
              <a:rPr lang="zh-CN" altLang="en-US" smtClean="0"/>
              <a:pPr>
                <a:defRPr/>
              </a:pPr>
              <a:t>2014/11/20</a:t>
            </a:fld>
            <a:endParaRPr lang="zh-CN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9E88B9C-2B2A-43CD-81EC-1C42BCE0A4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7" r:id="rId15"/>
    <p:sldLayoutId id="2147483670" r:id="rId16"/>
    <p:sldLayoutId id="2147483672" r:id="rId17"/>
    <p:sldLayoutId id="2147483675" r:id="rId18"/>
    <p:sldLayoutId id="2147483676" r:id="rId19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39.radikal.ru/i083/0901/03/f7bff44e2660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extBox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950913"/>
            <a:ext cx="8474075" cy="914400"/>
          </a:xfrm>
          <a:prstGeom prst="rect">
            <a:avLst/>
          </a:prstGeom>
          <a:noFill/>
        </p:spPr>
      </p:pic>
      <p:pic>
        <p:nvPicPr>
          <p:cNvPr id="10" name="TextBox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6948487" cy="3889375"/>
          </a:xfrm>
          <a:prstGeom prst="rect">
            <a:avLst/>
          </a:prstGeom>
          <a:noFill/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714375" y="142875"/>
            <a:ext cx="7215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宋体"/>
              </a:rPr>
              <a:t>МАОУ Лицей №14 им. Ю.А.Гагарина</a:t>
            </a:r>
            <a:endParaRPr lang="ru-RU" sz="2000" b="1" dirty="0">
              <a:solidFill>
                <a:schemeClr val="bg1"/>
              </a:solidFill>
              <a:cs typeface="宋体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cs typeface="宋体"/>
              </a:rPr>
              <a:t>г. </a:t>
            </a:r>
            <a:r>
              <a:rPr lang="ru-RU" sz="2000" b="1" dirty="0" smtClean="0">
                <a:solidFill>
                  <a:schemeClr val="bg1"/>
                </a:solidFill>
                <a:cs typeface="宋体"/>
              </a:rPr>
              <a:t>Щелково</a:t>
            </a:r>
            <a:endParaRPr lang="ru-RU" sz="2000" b="1" dirty="0">
              <a:solidFill>
                <a:schemeClr val="bg1"/>
              </a:solidFill>
              <a:cs typeface="宋体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500188" y="507206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宋体"/>
              </a:rPr>
              <a:t>Учитель: 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  <a:cs typeface="宋体"/>
              </a:rPr>
              <a:t>Куминова</a:t>
            </a:r>
            <a:r>
              <a:rPr lang="ru-RU" sz="2000" b="1" dirty="0" smtClean="0">
                <a:solidFill>
                  <a:schemeClr val="bg1"/>
                </a:solidFill>
                <a:cs typeface="宋体"/>
              </a:rPr>
              <a:t> Е.А.</a:t>
            </a:r>
            <a:endParaRPr lang="ru-RU" sz="2000" b="1" dirty="0">
              <a:solidFill>
                <a:schemeClr val="bg1"/>
              </a:solidFill>
              <a:cs typeface="宋体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34" y="0"/>
            <a:ext cx="8229600" cy="579278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Недостаточная информация о том, как выполнять домашнее задание.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Недостаточное умение читать и понимать текст.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Длительное, но бесполезное «сидение» за уроками.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Незнание оптимальной последовательности выполнения заданий по предметам.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Отсутствие  мотивации.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Неправильная помощь родителей при выполнении домашнего задания.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1"/>
          <p:cNvSpPr>
            <a:spLocks noGrp="1"/>
          </p:cNvSpPr>
          <p:nvPr>
            <p:ph type="body" sz="quarter" idx="10"/>
          </p:nvPr>
        </p:nvSpPr>
        <p:spPr>
          <a:xfrm>
            <a:off x="428596" y="2500306"/>
            <a:ext cx="7929618" cy="1143008"/>
          </a:xfrm>
          <a:ln w="25400" cmpd="sng"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/>
                <a:cs typeface="Arial" pitchFamily="34" charset="0"/>
              </a:rPr>
              <a:t>На ночной сон ребенку 10-12 лет должно отводится от 9 до 11ч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/>
                <a:cs typeface="Arial" pitchFamily="34" charset="0"/>
              </a:rPr>
              <a:t>На прогулку не менее 2.5 – 3ч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/>
                <a:cs typeface="Arial" pitchFamily="34" charset="0"/>
              </a:rPr>
              <a:t>На выполнение домашнего задания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6–8-й классы – 2,5 часа в день;</a:t>
            </a:r>
            <a:endParaRPr lang="ru-RU" sz="19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宋体"/>
              <a:cs typeface="Arial" pitchFamily="34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ea typeface="宋体"/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428596" y="857232"/>
            <a:ext cx="8215370" cy="1143008"/>
          </a:xfrm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Немаловажную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роль в жизни ребёнка и в его успешном обучении играет 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режим дня.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Century Schoolbook" pitchFamily="18" charset="0"/>
            </a:endParaRP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42938" y="0"/>
            <a:ext cx="7643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Book Antiqua" pitchFamily="18" charset="0"/>
              </a:rPr>
              <a:t>Советы родителям:</a:t>
            </a:r>
          </a:p>
        </p:txBody>
      </p:sp>
      <p:pic>
        <p:nvPicPr>
          <p:cNvPr id="11267" name="i-main-pic" descr="Картинка 7 из 30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071562"/>
            <a:ext cx="3857623" cy="542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3" y="1214438"/>
            <a:ext cx="4357687" cy="70802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Никогда не называйте ребенка бестолковым и т.п.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0563" y="2071688"/>
            <a:ext cx="4357687" cy="1016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Хвалите ребенка за любой успех, пусть даже самый незначительный.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3" y="3214688"/>
            <a:ext cx="4357687" cy="147732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n-lt"/>
              </a:rPr>
              <a:t>Ежедневно просматривайте без нареканий тетради, дневник,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n-lt"/>
              </a:rPr>
              <a:t> спокойно попросите объяснения по тому или иному факту, а затем спросите, чем вы можете помочь.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0563" y="4857760"/>
            <a:ext cx="4357687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Любите своего ребенка и вселяйте ежедневно в него уверенность.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0563" y="6072188"/>
            <a:ext cx="4357687" cy="4000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Не ругайте, а учите!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Pj04393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71625"/>
            <a:ext cx="4318685" cy="335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42844" y="142852"/>
            <a:ext cx="7643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Book Antiqua" pitchFamily="18" charset="0"/>
              </a:rPr>
              <a:t>Советы детям: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3438" y="1142984"/>
            <a:ext cx="414340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Серьезно относитесь к выполнению домашних заданий.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2500306"/>
            <a:ext cx="4143404" cy="8572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Составьте план изучения предметов.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438" y="3714752"/>
            <a:ext cx="4143375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Не забывайте устраивать между предметами короткие перерывы, особенно если задание большое.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5357826"/>
            <a:ext cx="414340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Домашнее задание начинайте выполнять с трудного предмета.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Правила </a:t>
            </a:r>
            <a:r>
              <a:rPr lang="ru-RU" sz="54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организации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помощи.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1320784"/>
            <a:ext cx="847090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Выполняйте домашние задания вместе с ним, а не вместо него.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Выполняйте с ребенком только то, что задано на дом.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Работайте спокойно, без упреков и порицаний.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Никогда не начинайте с трудных заданий. Усложняйте задания постепенно.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357166"/>
            <a:ext cx="8658228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dirty="0"/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/>
              <a:t>5.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Усложняйте задания только тогда, когда успешно выполнены предыдущие.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6. Если необходимо внести коррективы по ходу работы, делайте это немедленно.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7. Для того, чтобы ваша работа с ребенком была более эффективной. Она должна быть систематической.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1429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Очень важна </a:t>
            </a: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Ваша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 поддержка!</a:t>
            </a:r>
          </a:p>
        </p:txBody>
      </p:sp>
      <p:pic>
        <p:nvPicPr>
          <p:cNvPr id="5" name="Содержимое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8575675" cy="38988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804863"/>
            <a:ext cx="8240712" cy="4657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mtClean="0">
              <a:ea typeface="宋体"/>
            </a:endParaRPr>
          </a:p>
        </p:txBody>
      </p:sp>
      <p:pic>
        <p:nvPicPr>
          <p:cNvPr id="51202" name="Picture 2" descr="D:\My private\blagodary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928813"/>
            <a:ext cx="55975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8963" y="4548188"/>
            <a:ext cx="6218237" cy="61436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вв\YandexDisk\ШКОЛА\эмблема\14 копия (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214290"/>
            <a:ext cx="3725581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0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  <a:cs typeface="宋体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  <a:cs typeface="宋体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214282" y="549275"/>
            <a:ext cx="8715436" cy="4175125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cs typeface="+mn-cs"/>
              </a:rPr>
              <a:t>«</a:t>
            </a:r>
            <a:r>
              <a:rPr lang="ru-RU" b="1" i="1" spc="300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Воспитание – это наука, которая обучает наших детей  обходиться без нас»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b="1" spc="300" dirty="0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                                        (</a:t>
            </a:r>
            <a:r>
              <a:rPr lang="ru-RU" b="1" spc="300" dirty="0" err="1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Легуве</a:t>
            </a:r>
            <a:r>
              <a:rPr lang="ru-RU" b="1" spc="300" dirty="0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)</a:t>
            </a:r>
          </a:p>
          <a:p>
            <a:pPr algn="just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b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«</a:t>
            </a:r>
            <a:r>
              <a:rPr lang="ru-RU" b="1" i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+mn-cs"/>
              </a:rPr>
              <a:t>Сила мягкого спокойного слова так велика, что с нею не может сравниться  никакое  наказание</a:t>
            </a:r>
            <a:r>
              <a:rPr lang="ru-RU" b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»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b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                                     (Лесгафт)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57158" y="1071546"/>
            <a:ext cx="8501122" cy="2500330"/>
          </a:xfrm>
        </p:spPr>
        <p:txBody>
          <a:bodyPr/>
          <a:lstStyle/>
          <a:p>
            <a:r>
              <a:rPr lang="ru-RU" sz="2400" dirty="0" smtClean="0">
                <a:latin typeface="Calibri" pitchFamily="34" charset="0"/>
              </a:rPr>
              <a:t>Одни ученики схватывают все на лету, другие нет. </a:t>
            </a:r>
            <a:endParaRPr lang="ru-RU" sz="2400" dirty="0" smtClean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У одних сильно развита способность слушать, и они могут вполне хорошо воспринимать информацию на слух</a:t>
            </a:r>
            <a:r>
              <a:rPr lang="ru-RU" sz="2400" dirty="0" smtClean="0">
                <a:latin typeface="Calibri" pitchFamily="34" charset="0"/>
              </a:rPr>
              <a:t>.</a:t>
            </a:r>
          </a:p>
          <a:p>
            <a:r>
              <a:rPr lang="ru-RU" sz="2400" dirty="0" smtClean="0">
                <a:latin typeface="Calibri" pitchFamily="34" charset="0"/>
              </a:rPr>
              <a:t>У других же развито зрительное восприятие – материал при этом лучше усваивается при чтении</a:t>
            </a:r>
            <a:r>
              <a:rPr lang="ru-RU" sz="2400" dirty="0" smtClean="0">
                <a:latin typeface="Calibri" pitchFamily="34" charset="0"/>
              </a:rPr>
              <a:t>.</a:t>
            </a:r>
            <a:endParaRPr lang="ru-RU" sz="2400" dirty="0" smtClean="0"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7358114" cy="57150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E42C58"/>
                </a:solidFill>
                <a:latin typeface="Calibri" pitchFamily="34" charset="0"/>
              </a:rPr>
              <a:t>Учеба требует немало сил</a:t>
            </a:r>
          </a:p>
          <a:p>
            <a:pPr algn="ctr">
              <a:buNone/>
            </a:pPr>
            <a:endParaRPr lang="ru-RU" dirty="0">
              <a:solidFill>
                <a:srgbClr val="E42C58"/>
              </a:solidFill>
            </a:endParaRPr>
          </a:p>
        </p:txBody>
      </p:sp>
      <p:pic>
        <p:nvPicPr>
          <p:cNvPr id="4" name="Рисунок 3" descr="obraz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193254"/>
            <a:ext cx="4167190" cy="275034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00034" y="285728"/>
            <a:ext cx="8286808" cy="11430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216000" indent="0"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Оказывается, более двух третей неуспевающих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потенциально способны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но эти способности не получили развития по разным причинам.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643182"/>
            <a:ext cx="3143272" cy="22467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Вероятно, одной из таких причин явилось неумение (а иногда и нежелание) вовремя оказать поддержку своему ребенку в учебной деятельности.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57686" y="1643050"/>
            <a:ext cx="114300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642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2945846" cy="211931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71472" y="642918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Для чего нужно домашнее задание?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02" y="1428736"/>
            <a:ext cx="8643998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Для закрепления новых знаний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Для тренировки в выполнении простых и сложных заданий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Развивает навыки самостоятельной работы</a:t>
            </a:r>
            <a:endParaRPr lang="ru-RU" sz="3200" dirty="0"/>
          </a:p>
        </p:txBody>
      </p:sp>
    </p:spTree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928670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УРОКИ ДОЛЖНЫ БЫТЬ СДЕЛАНЫ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714488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ВСЕГДА</a:t>
            </a:r>
            <a:endParaRPr lang="ru-RU" sz="32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35743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Century Schoolbook" pitchFamily="18" charset="0"/>
              </a:rPr>
              <a:t>ОПРАВДАНИЯ НЕПРИГОТОВЛЕННЫМ УРОКАМ НЕТ И НЕ МОЖЕТ БЫТЬ</a:t>
            </a:r>
            <a:endParaRPr lang="ru-RU" sz="3200" b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0034" y="928670"/>
            <a:ext cx="8401080" cy="34290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ts val="1200"/>
              </a:spcBef>
              <a:defRPr/>
            </a:pP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Домашнее задание 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всегда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задается по пройденной теме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algn="just">
              <a:spcBef>
                <a:spcPts val="1200"/>
              </a:spcBef>
              <a:defRPr/>
            </a:pP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just">
              <a:spcBef>
                <a:spcPts val="1200"/>
              </a:spcBef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На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уроке объясняется и  обговаривается правило выполнения домашнее задания.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6"/>
          <p:cNvGraphicFramePr>
            <a:graphicFrameLocks/>
          </p:cNvGraphicFramePr>
          <p:nvPr/>
        </p:nvGraphicFramePr>
        <p:xfrm>
          <a:off x="684213" y="404813"/>
          <a:ext cx="7912100" cy="45227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2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280988"/>
            <a:ext cx="8662987" cy="1955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</TotalTime>
  <Words>515</Words>
  <Application>Microsoft Office PowerPoint</Application>
  <PresentationFormat>Экран (4:3)</PresentationFormat>
  <Paragraphs>75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宋体</vt:lpstr>
      <vt:lpstr>Calibri</vt:lpstr>
      <vt:lpstr>Arial Rounded MT Bold</vt:lpstr>
      <vt:lpstr>Wingdings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ввв</cp:lastModifiedBy>
  <cp:revision>42</cp:revision>
  <dcterms:created xsi:type="dcterms:W3CDTF">2010-11-27T20:07:30Z</dcterms:created>
  <dcterms:modified xsi:type="dcterms:W3CDTF">2014-11-20T21:01:51Z</dcterms:modified>
</cp:coreProperties>
</file>