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06" r:id="rId2"/>
    <p:sldId id="259" r:id="rId3"/>
    <p:sldId id="260" r:id="rId4"/>
    <p:sldId id="261" r:id="rId5"/>
    <p:sldId id="262" r:id="rId6"/>
    <p:sldId id="263" r:id="rId7"/>
    <p:sldId id="257" r:id="rId8"/>
    <p:sldId id="264" r:id="rId9"/>
    <p:sldId id="265" r:id="rId10"/>
    <p:sldId id="317" r:id="rId11"/>
    <p:sldId id="266" r:id="rId12"/>
    <p:sldId id="267" r:id="rId13"/>
    <p:sldId id="269" r:id="rId14"/>
    <p:sldId id="338" r:id="rId15"/>
    <p:sldId id="270" r:id="rId16"/>
    <p:sldId id="271" r:id="rId17"/>
    <p:sldId id="275" r:id="rId18"/>
    <p:sldId id="276" r:id="rId19"/>
    <p:sldId id="274" r:id="rId20"/>
    <p:sldId id="277" r:id="rId21"/>
    <p:sldId id="346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90" r:id="rId33"/>
    <p:sldId id="291" r:id="rId34"/>
    <p:sldId id="350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EFE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>
      <p:cViewPr varScale="1">
        <p:scale>
          <a:sx n="77" d="100"/>
          <a:sy n="77" d="100"/>
        </p:scale>
        <p:origin x="13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EECAA-71BA-4FFE-B8FA-93E5E6CEB57C}" type="datetimeFigureOut">
              <a:rPr lang="ru-RU" smtClean="0"/>
              <a:t>11.04.2014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8753B4-1B1A-44A3-9847-17DB0FA31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742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753B4-1B1A-44A3-9847-17DB0FA31FE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16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753B4-1B1A-44A3-9847-17DB0FA31FE8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356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C6F6-3109-4F0D-8EFC-919DC910B3C5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C172-7EC4-4593-BAFE-0FDA93F5A4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34691">
        <p15:prstTrans prst="wind"/>
        <p:sndAc>
          <p:stSnd>
            <p:snd r:embed="rId1" name="переход к след вопросу.wav"/>
          </p:stSnd>
        </p:sndAc>
      </p:transition>
    </mc:Choice>
    <mc:Fallback xmlns="">
      <p:transition spd="slow" advClick="0" advTm="34691">
        <p:fade/>
        <p:sndAc>
          <p:stSnd>
            <p:snd r:embed="rId3" name="переход к след вопросу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C6F6-3109-4F0D-8EFC-919DC910B3C5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C172-7EC4-4593-BAFE-0FDA93F5A4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34691">
        <p15:prstTrans prst="wind"/>
        <p:sndAc>
          <p:stSnd>
            <p:snd r:embed="rId1" name="переход к след вопросу.wav"/>
          </p:stSnd>
        </p:sndAc>
      </p:transition>
    </mc:Choice>
    <mc:Fallback xmlns="">
      <p:transition spd="slow" advClick="0" advTm="34691">
        <p:fade/>
        <p:sndAc>
          <p:stSnd>
            <p:snd r:embed="rId3" name="переход к след вопросу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C6F6-3109-4F0D-8EFC-919DC910B3C5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C172-7EC4-4593-BAFE-0FDA93F5A4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34691">
        <p15:prstTrans prst="wind"/>
        <p:sndAc>
          <p:stSnd>
            <p:snd r:embed="rId1" name="переход к след вопросу.wav"/>
          </p:stSnd>
        </p:sndAc>
      </p:transition>
    </mc:Choice>
    <mc:Fallback xmlns="">
      <p:transition spd="slow" advClick="0" advTm="34691">
        <p:fade/>
        <p:sndAc>
          <p:stSnd>
            <p:snd r:embed="rId3" name="переход к след вопросу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C6F6-3109-4F0D-8EFC-919DC910B3C5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C172-7EC4-4593-BAFE-0FDA93F5A4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34691">
        <p15:prstTrans prst="wind"/>
        <p:sndAc>
          <p:stSnd>
            <p:snd r:embed="rId1" name="переход к след вопросу.wav"/>
          </p:stSnd>
        </p:sndAc>
      </p:transition>
    </mc:Choice>
    <mc:Fallback xmlns="">
      <p:transition spd="slow" advClick="0" advTm="34691">
        <p:fade/>
        <p:sndAc>
          <p:stSnd>
            <p:snd r:embed="rId3" name="переход к след вопросу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C6F6-3109-4F0D-8EFC-919DC910B3C5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C172-7EC4-4593-BAFE-0FDA93F5A4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34691">
        <p15:prstTrans prst="wind"/>
        <p:sndAc>
          <p:stSnd>
            <p:snd r:embed="rId1" name="переход к след вопросу.wav"/>
          </p:stSnd>
        </p:sndAc>
      </p:transition>
    </mc:Choice>
    <mc:Fallback xmlns="">
      <p:transition spd="slow" advClick="0" advTm="34691">
        <p:fade/>
        <p:sndAc>
          <p:stSnd>
            <p:snd r:embed="rId3" name="переход к след вопросу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C6F6-3109-4F0D-8EFC-919DC910B3C5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C172-7EC4-4593-BAFE-0FDA93F5A4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34691">
        <p15:prstTrans prst="wind"/>
        <p:sndAc>
          <p:stSnd>
            <p:snd r:embed="rId1" name="переход к след вопросу.wav"/>
          </p:stSnd>
        </p:sndAc>
      </p:transition>
    </mc:Choice>
    <mc:Fallback xmlns="">
      <p:transition spd="slow" advClick="0" advTm="34691">
        <p:fade/>
        <p:sndAc>
          <p:stSnd>
            <p:snd r:embed="rId3" name="переход к след вопросу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C6F6-3109-4F0D-8EFC-919DC910B3C5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C172-7EC4-4593-BAFE-0FDA93F5A4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34691">
        <p15:prstTrans prst="wind"/>
        <p:sndAc>
          <p:stSnd>
            <p:snd r:embed="rId1" name="переход к след вопросу.wav"/>
          </p:stSnd>
        </p:sndAc>
      </p:transition>
    </mc:Choice>
    <mc:Fallback xmlns="">
      <p:transition spd="slow" advClick="0" advTm="34691">
        <p:fade/>
        <p:sndAc>
          <p:stSnd>
            <p:snd r:embed="rId3" name="переход к след вопросу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C6F6-3109-4F0D-8EFC-919DC910B3C5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C172-7EC4-4593-BAFE-0FDA93F5A4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34691">
        <p15:prstTrans prst="wind"/>
        <p:sndAc>
          <p:stSnd>
            <p:snd r:embed="rId1" name="переход к след вопросу.wav"/>
          </p:stSnd>
        </p:sndAc>
      </p:transition>
    </mc:Choice>
    <mc:Fallback xmlns="">
      <p:transition spd="slow" advClick="0" advTm="34691">
        <p:fade/>
        <p:sndAc>
          <p:stSnd>
            <p:snd r:embed="rId3" name="переход к след вопросу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C6F6-3109-4F0D-8EFC-919DC910B3C5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C172-7EC4-4593-BAFE-0FDA93F5A4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34691">
        <p15:prstTrans prst="wind"/>
        <p:sndAc>
          <p:stSnd>
            <p:snd r:embed="rId1" name="переход к след вопросу.wav"/>
          </p:stSnd>
        </p:sndAc>
      </p:transition>
    </mc:Choice>
    <mc:Fallback xmlns="">
      <p:transition spd="slow" advClick="0" advTm="34691">
        <p:fade/>
        <p:sndAc>
          <p:stSnd>
            <p:snd r:embed="rId3" name="переход к след вопросу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C6F6-3109-4F0D-8EFC-919DC910B3C5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C172-7EC4-4593-BAFE-0FDA93F5A4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34691">
        <p15:prstTrans prst="wind"/>
        <p:sndAc>
          <p:stSnd>
            <p:snd r:embed="rId1" name="переход к след вопросу.wav"/>
          </p:stSnd>
        </p:sndAc>
      </p:transition>
    </mc:Choice>
    <mc:Fallback xmlns="">
      <p:transition spd="slow" advClick="0" advTm="34691">
        <p:fade/>
        <p:sndAc>
          <p:stSnd>
            <p:snd r:embed="rId3" name="переход к след вопросу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C6F6-3109-4F0D-8EFC-919DC910B3C5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C172-7EC4-4593-BAFE-0FDA93F5A4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34691">
        <p15:prstTrans prst="wind"/>
        <p:sndAc>
          <p:stSnd>
            <p:snd r:embed="rId1" name="переход к след вопросу.wav"/>
          </p:stSnd>
        </p:sndAc>
      </p:transition>
    </mc:Choice>
    <mc:Fallback xmlns="">
      <p:transition spd="slow" advClick="0" advTm="34691">
        <p:fade/>
        <p:sndAc>
          <p:stSnd>
            <p:snd r:embed="rId3" name="переход к след вопросу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1C6F6-3109-4F0D-8EFC-919DC910B3C5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6C172-7EC4-4593-BAFE-0FDA93F5A4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34691">
        <p15:prstTrans prst="wind"/>
        <p:sndAc>
          <p:stSnd>
            <p:snd r:embed="rId13" name="переход к след вопросу.wav"/>
          </p:stSnd>
        </p:sndAc>
      </p:transition>
    </mc:Choice>
    <mc:Fallback xmlns="">
      <p:transition spd="slow" advClick="0" advTm="34691">
        <p:fade/>
        <p:sndAc>
          <p:stSnd>
            <p:snd r:embed="rId14" name="переход к след вопросу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gif"/><Relationship Id="rId5" Type="http://schemas.openxmlformats.org/officeDocument/2006/relationships/slide" Target="slide9.xml"/><Relationship Id="rId4" Type="http://schemas.openxmlformats.org/officeDocument/2006/relationships/audio" Target="../media/audio1.wav"/><Relationship Id="rId9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:\КХСМ\Игра Кто хочет стать миллионером\Рисунки КХСМ\158847_jpg_640x1000_q1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80" y="14340"/>
            <a:ext cx="9178280" cy="684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728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3098">
        <p15:prstTrans prst="wind"/>
        <p:sndAc>
          <p:stSnd>
            <p:snd r:embed="rId2" name="переход к след вопросу.wav"/>
          </p:stSnd>
        </p:sndAc>
      </p:transition>
    </mc:Choice>
    <mc:Fallback xmlns="">
      <p:transition spd="slow" advClick="0" advTm="3098">
        <p:fade/>
        <p:sndAc>
          <p:stSnd>
            <p:snd r:embed="rId4" name="переход к след вопросу.wav"/>
          </p:stSnd>
        </p:sndAc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 t="38704" r="3125" b="9375"/>
          <a:stretch>
            <a:fillRect/>
          </a:stretch>
        </p:blipFill>
        <p:spPr bwMode="auto">
          <a:xfrm>
            <a:off x="-19738" y="0"/>
            <a:ext cx="91637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465973" y="1112270"/>
            <a:ext cx="8286808" cy="104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tt-RU" sz="54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9.Укладка </a:t>
            </a:r>
            <a:r>
              <a:rPr lang="tt-RU" sz="5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плитки на ...</a:t>
            </a:r>
            <a:endParaRPr lang="ru-RU" sz="5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96857" y="3717032"/>
            <a:ext cx="33575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6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itchFamily="18" charset="0"/>
              </a:rPr>
              <a:t>террасе</a:t>
            </a:r>
            <a:endParaRPr lang="tt-RU" sz="66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3682" y="3717032"/>
            <a:ext cx="33575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6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itchFamily="18" charset="0"/>
              </a:rPr>
              <a:t>террассе</a:t>
            </a:r>
            <a:endParaRPr lang="tt-RU" sz="66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63682" y="5278463"/>
            <a:ext cx="33575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6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itchFamily="18" charset="0"/>
              </a:rPr>
              <a:t>терассе</a:t>
            </a:r>
            <a:endParaRPr lang="tt-RU" sz="66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92080" y="5269709"/>
            <a:ext cx="33575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6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itchFamily="18" charset="0"/>
              </a:rPr>
              <a:t>терасе</a:t>
            </a:r>
            <a:endParaRPr lang="tt-RU" sz="66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7561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45016">
        <p15:prstTrans prst="wind"/>
        <p:sndAc>
          <p:stSnd>
            <p:snd r:embed="rId3" name="переход к след вопросу.wav"/>
          </p:stSnd>
        </p:sndAc>
      </p:transition>
    </mc:Choice>
    <mc:Fallback xmlns="">
      <p:transition spd="slow" advClick="0" advTm="45016">
        <p:fade/>
        <p:sndAc>
          <p:stSnd>
            <p:snd r:embed="rId5" name="переход к след вопросу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AE42A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616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616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616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 t="38704" r="3125" b="9375"/>
          <a:stretch>
            <a:fillRect/>
          </a:stretch>
        </p:blipFill>
        <p:spPr bwMode="auto">
          <a:xfrm>
            <a:off x="0" y="0"/>
            <a:ext cx="91637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00034" y="774652"/>
            <a:ext cx="8286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Сколько гласных звуков в русском языке?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29256" y="3786190"/>
            <a:ext cx="33575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6000" dirty="0" smtClean="0">
                <a:latin typeface="Times New Roman" panose="02020603050405020304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28662" y="3857628"/>
            <a:ext cx="33575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6000" dirty="0" smtClean="0">
                <a:latin typeface="Times New Roman" panose="02020603050405020304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28662" y="5429264"/>
            <a:ext cx="33575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6000" dirty="0" smtClean="0">
                <a:latin typeface="Times New Roman" panose="02020603050405020304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29256" y="5357826"/>
            <a:ext cx="33575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6000" dirty="0" smtClean="0">
                <a:latin typeface="Times New Roman" panose="02020603050405020304" pitchFamily="18" charset="0"/>
                <a:cs typeface="Times New Roman" pitchFamily="18" charset="0"/>
              </a:rPr>
              <a:t>9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45584">
        <p15:prstTrans prst="wind"/>
        <p:sndAc>
          <p:stSnd>
            <p:snd r:embed="rId3" name="переход к след вопросу.wav"/>
          </p:stSnd>
        </p:sndAc>
      </p:transition>
    </mc:Choice>
    <mc:Fallback xmlns="">
      <p:transition spd="slow" advClick="0" advTm="45584">
        <p:fade/>
        <p:sndAc>
          <p:stSnd>
            <p:snd r:embed="rId5" name="переход к след вопросу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AE42A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616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616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616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 t="38704" r="3125" b="9375"/>
          <a:stretch>
            <a:fillRect/>
          </a:stretch>
        </p:blipFill>
        <p:spPr bwMode="auto">
          <a:xfrm>
            <a:off x="0" y="0"/>
            <a:ext cx="91637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71472" y="628233"/>
            <a:ext cx="82868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11.Какое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 состоит из корня, одного суффикса и окончания?</a:t>
            </a:r>
            <a:endParaRPr lang="tt-RU" sz="4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8662" y="3857628"/>
            <a:ext cx="3357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5400" dirty="0" smtClean="0">
                <a:latin typeface="Times New Roman" panose="02020603050405020304" pitchFamily="18" charset="0"/>
                <a:cs typeface="Times New Roman" pitchFamily="18" charset="0"/>
              </a:rPr>
              <a:t>песчаный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29256" y="3857628"/>
            <a:ext cx="3357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5400" dirty="0" smtClean="0">
                <a:latin typeface="Times New Roman" panose="02020603050405020304" pitchFamily="18" charset="0"/>
                <a:cs typeface="Times New Roman" pitchFamily="18" charset="0"/>
              </a:rPr>
              <a:t>сказав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3822" y="5429264"/>
            <a:ext cx="37472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5400" dirty="0" smtClean="0">
                <a:latin typeface="Times New Roman" panose="02020603050405020304" pitchFamily="18" charset="0"/>
                <a:cs typeface="Times New Roman" pitchFamily="18" charset="0"/>
              </a:rPr>
              <a:t>предугадать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57818" y="5429264"/>
            <a:ext cx="3357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вязаный</a:t>
            </a:r>
            <a:endParaRPr lang="tt-RU" sz="5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46385">
        <p15:prstTrans prst="wind"/>
        <p:sndAc>
          <p:stSnd>
            <p:snd r:embed="rId3" name="переход к след вопросу.wav"/>
          </p:stSnd>
        </p:sndAc>
      </p:transition>
    </mc:Choice>
    <mc:Fallback xmlns="">
      <p:transition spd="slow" advClick="0" advTm="46385">
        <p:fade/>
        <p:sndAc>
          <p:stSnd>
            <p:snd r:embed="rId5" name="переход к след вопросу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AE42A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616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616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616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 t="38704" r="3125" b="9375"/>
          <a:stretch>
            <a:fillRect/>
          </a:stretch>
        </p:blipFill>
        <p:spPr bwMode="auto">
          <a:xfrm>
            <a:off x="0" y="0"/>
            <a:ext cx="91637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14348" y="590974"/>
            <a:ext cx="807249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12.Какое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перечисленных слов имеет значение «гуманный»?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8930" y="3990491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человеколюбивый</a:t>
            </a:r>
            <a:endParaRPr lang="tt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29256" y="3959712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3600" dirty="0" smtClean="0">
                <a:latin typeface="Times New Roman" panose="02020603050405020304" pitchFamily="18" charset="0"/>
                <a:cs typeface="Times New Roman" pitchFamily="18" charset="0"/>
              </a:rPr>
              <a:t>гуманитарный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8930" y="5527959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3600" dirty="0" smtClean="0">
                <a:latin typeface="Times New Roman" panose="02020603050405020304" pitchFamily="18" charset="0"/>
                <a:cs typeface="Times New Roman" pitchFamily="18" charset="0"/>
              </a:rPr>
              <a:t>жизнелюбивый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29256" y="5527959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3600" dirty="0" smtClean="0">
                <a:latin typeface="Times New Roman" panose="02020603050405020304" pitchFamily="18" charset="0"/>
                <a:cs typeface="Times New Roman" pitchFamily="18" charset="0"/>
              </a:rPr>
              <a:t>оптимистичный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45286">
        <p15:prstTrans prst="wind"/>
        <p:sndAc>
          <p:stSnd>
            <p:snd r:embed="rId3" name="переход к след вопросу.wav"/>
          </p:stSnd>
        </p:sndAc>
      </p:transition>
    </mc:Choice>
    <mc:Fallback xmlns="">
      <p:transition spd="slow" advClick="0" advTm="45286">
        <p:fade/>
        <p:sndAc>
          <p:stSnd>
            <p:snd r:embed="rId5" name="переход к след вопросу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AE42A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616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616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616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 t="38704" r="3125" b="9375"/>
          <a:stretch>
            <a:fillRect/>
          </a:stretch>
        </p:blipFill>
        <p:spPr bwMode="auto">
          <a:xfrm>
            <a:off x="0" y="0"/>
            <a:ext cx="91637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37554" y="642241"/>
            <a:ext cx="8906446" cy="179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800" b="1" dirty="0" smtClean="0">
                <a:latin typeface="Times New Roman"/>
                <a:ea typeface="Calibri"/>
                <a:cs typeface="Times New Roman"/>
              </a:rPr>
              <a:t>13.Какие </a:t>
            </a:r>
            <a:r>
              <a:rPr lang="ru-RU" sz="4800" b="1" dirty="0">
                <a:latin typeface="Times New Roman"/>
                <a:ea typeface="Calibri"/>
                <a:cs typeface="Times New Roman"/>
              </a:rPr>
              <a:t>оба </a:t>
            </a:r>
            <a:r>
              <a:rPr lang="ru-RU" sz="4800" b="1" dirty="0" smtClean="0">
                <a:latin typeface="Times New Roman"/>
                <a:ea typeface="Calibri"/>
                <a:cs typeface="Times New Roman"/>
              </a:rPr>
              <a:t>слова </a:t>
            </a:r>
            <a:r>
              <a:rPr lang="ru-RU" sz="4800" b="1" dirty="0">
                <a:latin typeface="Times New Roman"/>
                <a:ea typeface="Calibri"/>
                <a:cs typeface="Times New Roman"/>
              </a:rPr>
              <a:t>пишутся через дефис?</a:t>
            </a:r>
            <a:endParaRPr lang="ru-RU" sz="4800" dirty="0">
              <a:ea typeface="Calibri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662" y="5358802"/>
            <a:ext cx="33575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пол)арбуза, </a:t>
            </a:r>
            <a:r>
              <a:rPr lang="ru-RU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северо</a:t>
            </a:r>
            <a:r>
              <a:rPr lang="ru-RU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(западный)	</a:t>
            </a:r>
            <a:endParaRPr lang="tt-RU" sz="32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29255" y="5358802"/>
            <a:ext cx="335758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3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(пол)стакана,</a:t>
            </a:r>
          </a:p>
          <a:p>
            <a:pPr algn="ctr"/>
            <a:r>
              <a:rPr lang="tt-RU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tt-RU" sz="3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усско(казахский)</a:t>
            </a:r>
          </a:p>
          <a:p>
            <a:pPr algn="ctr"/>
            <a:endParaRPr lang="tt-RU" sz="32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t-RU" sz="32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1336" y="3717032"/>
            <a:ext cx="43134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tt-RU" sz="3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ыпукло (</a:t>
            </a:r>
            <a:r>
              <a:rPr lang="tt-RU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вогнутый), (полу)остров	</a:t>
            </a:r>
            <a:endParaRPr lang="tt-RU" sz="32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0083" y="3611407"/>
            <a:ext cx="3714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(зоо)магазин, </a:t>
            </a:r>
            <a:r>
              <a:rPr lang="tt-RU" sz="3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литературно</a:t>
            </a:r>
          </a:p>
          <a:p>
            <a:pPr algn="ctr"/>
            <a:r>
              <a:rPr lang="tt-RU" sz="3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tt-RU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художественный)</a:t>
            </a:r>
            <a:endParaRPr lang="tt-RU" sz="32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6075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45386">
        <p15:prstTrans prst="wind"/>
        <p:sndAc>
          <p:stSnd>
            <p:snd r:embed="rId3" name="переход к след вопросу.wav"/>
          </p:stSnd>
        </p:sndAc>
      </p:transition>
    </mc:Choice>
    <mc:Fallback xmlns="">
      <p:transition spd="slow" advClick="0" advTm="45386">
        <p:fade/>
        <p:sndAc>
          <p:stSnd>
            <p:snd r:embed="rId5" name="переход к след вопросу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AE42A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616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616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616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 t="38704" r="3125" b="9375"/>
          <a:stretch>
            <a:fillRect/>
          </a:stretch>
        </p:blipFill>
        <p:spPr bwMode="auto">
          <a:xfrm>
            <a:off x="0" y="0"/>
            <a:ext cx="91637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-165354" y="0"/>
            <a:ext cx="949444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t-RU" sz="1100" b="1" u="sng" dirty="0" smtClean="0">
              <a:latin typeface="Palatino Linotype" pitchFamily="18" charset="0"/>
            </a:endParaRPr>
          </a:p>
          <a:p>
            <a:endParaRPr lang="tt-RU" sz="1100" b="1" u="sng" dirty="0">
              <a:latin typeface="Palatino Linotype" pitchFamily="18" charset="0"/>
            </a:endParaRPr>
          </a:p>
          <a:p>
            <a:pPr algn="ctr"/>
            <a:r>
              <a:rPr lang="ru-RU" sz="5400" b="1" dirty="0" smtClean="0">
                <a:latin typeface="Palatino Linotype" pitchFamily="18" charset="0"/>
              </a:rPr>
              <a:t>14. Укажите слова,</a:t>
            </a:r>
          </a:p>
          <a:p>
            <a:pPr algn="ctr"/>
            <a:r>
              <a:rPr lang="ru-RU" sz="5400" b="1" dirty="0" smtClean="0">
                <a:latin typeface="Palatino Linotype" pitchFamily="18" charset="0"/>
              </a:rPr>
              <a:t>которые </a:t>
            </a:r>
            <a:r>
              <a:rPr lang="ru-RU" sz="5400" b="1" dirty="0">
                <a:latin typeface="Palatino Linotype" pitchFamily="18" charset="0"/>
              </a:rPr>
              <a:t>с НЕ пишутся слитно?</a:t>
            </a:r>
            <a:endParaRPr lang="ru-RU" sz="5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63717" y="5279656"/>
            <a:ext cx="3357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3600" dirty="0" smtClean="0">
                <a:latin typeface="Times New Roman" pitchFamily="18" charset="0"/>
                <a:cs typeface="Times New Roman" pitchFamily="18" charset="0"/>
              </a:rPr>
              <a:t>(не)взлюбил,</a:t>
            </a:r>
          </a:p>
          <a:p>
            <a:pPr algn="ctr"/>
            <a:r>
              <a:rPr lang="tt-RU" sz="3600" dirty="0" smtClean="0">
                <a:latin typeface="Times New Roman" pitchFamily="18" charset="0"/>
                <a:cs typeface="Times New Roman" pitchFamily="18" charset="0"/>
              </a:rPr>
              <a:t>(не)добежал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63717" y="3701313"/>
            <a:ext cx="3357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(не)понимаю,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(не)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годовать</a:t>
            </a:r>
            <a:endParaRPr lang="tt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3701313"/>
            <a:ext cx="3357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3600" dirty="0" smtClean="0">
                <a:latin typeface="Times New Roman" pitchFamily="18" charset="0"/>
                <a:cs typeface="Times New Roman" pitchFamily="18" charset="0"/>
              </a:rPr>
              <a:t>(не)говорил,</a:t>
            </a:r>
          </a:p>
          <a:p>
            <a:pPr algn="ctr"/>
            <a:r>
              <a:rPr lang="tt-RU" sz="3600" dirty="0" smtClean="0">
                <a:latin typeface="Times New Roman" pitchFamily="18" charset="0"/>
                <a:cs typeface="Times New Roman" pitchFamily="18" charset="0"/>
              </a:rPr>
              <a:t>(не)вкусный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9592" y="5263413"/>
            <a:ext cx="33575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3600" dirty="0" smtClean="0">
                <a:latin typeface="Times New Roman" pitchFamily="18" charset="0"/>
                <a:cs typeface="Times New Roman" pitchFamily="18" charset="0"/>
              </a:rPr>
              <a:t>(не)сколько,</a:t>
            </a:r>
          </a:p>
          <a:p>
            <a:pPr algn="ctr"/>
            <a:r>
              <a:rPr lang="tt-RU" sz="3600" dirty="0" smtClean="0">
                <a:latin typeface="Times New Roman" pitchFamily="18" charset="0"/>
                <a:cs typeface="Times New Roman" pitchFamily="18" charset="0"/>
              </a:rPr>
              <a:t>(не)красив</a:t>
            </a:r>
          </a:p>
          <a:p>
            <a:pPr algn="ctr"/>
            <a:endParaRPr lang="tt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44366">
        <p15:prstTrans prst="wind"/>
        <p:sndAc>
          <p:stSnd>
            <p:snd r:embed="rId3" name="переход к след вопросу.wav"/>
          </p:stSnd>
        </p:sndAc>
      </p:transition>
    </mc:Choice>
    <mc:Fallback xmlns="">
      <p:transition spd="slow" advClick="0" advTm="44366">
        <p:fade/>
        <p:sndAc>
          <p:stSnd>
            <p:snd r:embed="rId5" name="переход к след вопросу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AE42A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616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616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616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 t="38704" r="3125" b="9375"/>
          <a:stretch>
            <a:fillRect/>
          </a:stretch>
        </p:blipFill>
        <p:spPr bwMode="auto">
          <a:xfrm>
            <a:off x="-19738" y="0"/>
            <a:ext cx="91637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-684584" y="1052736"/>
            <a:ext cx="108384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 Я был с 500 тенге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88359" y="3789040"/>
            <a:ext cx="37107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5400" dirty="0" smtClean="0">
                <a:latin typeface="Times New Roman" panose="02020603050405020304" pitchFamily="18" charset="0"/>
                <a:cs typeface="Times New Roman" pitchFamily="18" charset="0"/>
              </a:rPr>
              <a:t>пятьюстами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29190" y="5328168"/>
            <a:ext cx="44291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5400" dirty="0" smtClean="0">
                <a:latin typeface="Times New Roman" panose="02020603050405020304" pitchFamily="18" charset="0"/>
                <a:cs typeface="Times New Roman" pitchFamily="18" charset="0"/>
              </a:rPr>
              <a:t>пятисот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0919" y="5336419"/>
            <a:ext cx="3357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5400" dirty="0" smtClean="0">
                <a:latin typeface="Times New Roman" panose="02020603050405020304" pitchFamily="18" charset="0"/>
                <a:cs typeface="Times New Roman" pitchFamily="18" charset="0"/>
              </a:rPr>
              <a:t>пятьсот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0919" y="3789040"/>
            <a:ext cx="3357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пятистами</a:t>
            </a:r>
            <a:endParaRPr lang="tt-RU" sz="5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46503">
        <p15:prstTrans prst="wind"/>
        <p:sndAc>
          <p:stSnd>
            <p:snd r:embed="rId3" name="переход к след вопросу.wav"/>
          </p:stSnd>
        </p:sndAc>
      </p:transition>
    </mc:Choice>
    <mc:Fallback xmlns="">
      <p:transition spd="slow" advClick="0" advTm="46503">
        <p:fade/>
        <p:sndAc>
          <p:stSnd>
            <p:snd r:embed="rId5" name="переход к след вопросу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AE42A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616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616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616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 t="38704" r="3125" b="9375"/>
          <a:stretch>
            <a:fillRect/>
          </a:stretch>
        </p:blipFill>
        <p:spPr bwMode="auto">
          <a:xfrm>
            <a:off x="0" y="0"/>
            <a:ext cx="91637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71472" y="428604"/>
            <a:ext cx="8286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16. Какого рода слова ЕНТ</a:t>
            </a:r>
            <a:endParaRPr lang="ru-RU" sz="7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2574" y="3714752"/>
            <a:ext cx="33575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6000" dirty="0" smtClean="0">
                <a:latin typeface="Times New Roman" panose="02020603050405020304" pitchFamily="18" charset="0"/>
                <a:cs typeface="Times New Roman" pitchFamily="18" charset="0"/>
              </a:rPr>
              <a:t>среднего</a:t>
            </a:r>
            <a:endParaRPr lang="tt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3714752"/>
            <a:ext cx="33575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6000" dirty="0" smtClean="0">
                <a:latin typeface="Times New Roman" panose="02020603050405020304" pitchFamily="18" charset="0"/>
                <a:cs typeface="Times New Roman" pitchFamily="18" charset="0"/>
              </a:rPr>
              <a:t>мужского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30830" y="5286388"/>
            <a:ext cx="33575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6000" dirty="0" smtClean="0">
                <a:latin typeface="Times New Roman" panose="02020603050405020304" pitchFamily="18" charset="0"/>
                <a:cs typeface="Times New Roman" pitchFamily="18" charset="0"/>
              </a:rPr>
              <a:t>женского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7224" y="5286388"/>
            <a:ext cx="33575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общего</a:t>
            </a:r>
            <a:endParaRPr lang="tt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46470">
        <p15:prstTrans prst="wind"/>
        <p:sndAc>
          <p:stSnd>
            <p:snd r:embed="rId3" name="переход к след вопросу.wav"/>
          </p:stSnd>
        </p:sndAc>
      </p:transition>
    </mc:Choice>
    <mc:Fallback xmlns="">
      <p:transition spd="slow" advClick="0" advTm="46470">
        <p:fade/>
        <p:sndAc>
          <p:stSnd>
            <p:snd r:embed="rId5" name="переход к след вопросу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AE42A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616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616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616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 t="38704" r="3125" b="9375"/>
          <a:stretch>
            <a:fillRect/>
          </a:stretch>
        </p:blipFill>
        <p:spPr bwMode="auto">
          <a:xfrm>
            <a:off x="0" y="0"/>
            <a:ext cx="91637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Ромб 4"/>
          <p:cNvSpPr/>
          <p:nvPr/>
        </p:nvSpPr>
        <p:spPr>
          <a:xfrm>
            <a:off x="4286248" y="4572008"/>
            <a:ext cx="857256" cy="1214446"/>
          </a:xfrm>
          <a:prstGeom prst="diamon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507211"/>
            <a:ext cx="8572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17.Сколько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названий дней недели </a:t>
            </a:r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русском языке являются существительными женского рода?</a:t>
            </a:r>
            <a:endParaRPr lang="ru-RU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0991" y="3727056"/>
            <a:ext cx="33575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четыре</a:t>
            </a:r>
            <a:endParaRPr lang="tt-RU" sz="6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29256" y="3645024"/>
            <a:ext cx="32861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два</a:t>
            </a:r>
            <a:endParaRPr lang="tt-RU" sz="6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29256" y="5284316"/>
            <a:ext cx="33575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6600" dirty="0" smtClean="0">
                <a:latin typeface="Times New Roman" panose="02020603050405020304" pitchFamily="18" charset="0"/>
                <a:cs typeface="Times New Roman" pitchFamily="18" charset="0"/>
              </a:rPr>
              <a:t>пять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5786" y="5265841"/>
            <a:ext cx="33575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три</a:t>
            </a:r>
            <a:endParaRPr lang="tt-RU" sz="6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47170">
        <p15:prstTrans prst="wind"/>
        <p:sndAc>
          <p:stSnd>
            <p:snd r:embed="rId3" name="переход к след вопросу.wav"/>
          </p:stSnd>
        </p:sndAc>
      </p:transition>
    </mc:Choice>
    <mc:Fallback xmlns="">
      <p:transition spd="slow" advClick="0" advTm="47170">
        <p:fade/>
        <p:sndAc>
          <p:stSnd>
            <p:snd r:embed="rId5" name="переход к след вопросу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AE42A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616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616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616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/>
          <a:srcRect t="38704" r="3125" b="9375"/>
          <a:stretch>
            <a:fillRect/>
          </a:stretch>
        </p:blipFill>
        <p:spPr bwMode="auto">
          <a:xfrm>
            <a:off x="0" y="0"/>
            <a:ext cx="91637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57158" y="500042"/>
            <a:ext cx="85725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18.У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какого из этих древесных существительных нет формы единственного числа?</a:t>
            </a:r>
            <a:endParaRPr lang="ru-RU" sz="4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40295" y="5319395"/>
            <a:ext cx="33575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6000" dirty="0" smtClean="0">
                <a:latin typeface="Times New Roman" pitchFamily="18" charset="0"/>
                <a:cs typeface="Times New Roman" pitchFamily="18" charset="0"/>
              </a:rPr>
              <a:t>опилки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4984" y="5378184"/>
            <a:ext cx="33575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6000" dirty="0" smtClean="0">
                <a:latin typeface="Times New Roman" pitchFamily="18" charset="0"/>
                <a:cs typeface="Times New Roman" pitchFamily="18" charset="0"/>
              </a:rPr>
              <a:t>стружки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79982" y="3743284"/>
            <a:ext cx="33575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6000" dirty="0" smtClean="0">
                <a:latin typeface="Times New Roman" pitchFamily="18" charset="0"/>
                <a:cs typeface="Times New Roman" pitchFamily="18" charset="0"/>
              </a:rPr>
              <a:t>щепки</a:t>
            </a:r>
          </a:p>
          <a:p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8662" y="3725187"/>
            <a:ext cx="33575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6000" dirty="0" smtClean="0">
                <a:latin typeface="Times New Roman" pitchFamily="18" charset="0"/>
                <a:cs typeface="Times New Roman" pitchFamily="18" charset="0"/>
              </a:rPr>
              <a:t>занозы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45465">
        <p15:prstTrans prst="wind"/>
        <p:sndAc>
          <p:stSnd>
            <p:snd r:embed="rId4" name="переход к след вопросу.wav"/>
          </p:stSnd>
        </p:sndAc>
      </p:transition>
    </mc:Choice>
    <mc:Fallback xmlns="">
      <p:transition spd="slow" advClick="0" advTm="45465">
        <p:fade/>
        <p:sndAc>
          <p:stSnd>
            <p:snd r:embed="rId6" name="переход к след вопросу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AE42A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616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616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616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 t="38704" r="3125" b="9375"/>
          <a:stretch>
            <a:fillRect/>
          </a:stretch>
        </p:blipFill>
        <p:spPr bwMode="auto">
          <a:xfrm>
            <a:off x="0" y="22494"/>
            <a:ext cx="9163738" cy="6835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83568" y="705342"/>
            <a:ext cx="8286808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«Бра» – это…</a:t>
            </a:r>
            <a:endParaRPr lang="ru-RU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6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75650" y="5333778"/>
            <a:ext cx="33575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4000" dirty="0" smtClean="0">
                <a:latin typeface="Times New Roman" panose="02020603050405020304" pitchFamily="18" charset="0"/>
                <a:cs typeface="Times New Roman" pitchFamily="18" charset="0"/>
              </a:rPr>
              <a:t>Настенная лампа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7224" y="3857628"/>
            <a:ext cx="3357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5400" dirty="0" smtClean="0">
                <a:latin typeface="Times New Roman" panose="02020603050405020304" pitchFamily="18" charset="0"/>
                <a:cs typeface="Times New Roman" pitchFamily="18" charset="0"/>
              </a:rPr>
              <a:t>Степлер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64088" y="3719128"/>
            <a:ext cx="3357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3600" dirty="0" smtClean="0">
                <a:latin typeface="Times New Roman" panose="02020603050405020304" pitchFamily="18" charset="0"/>
                <a:cs typeface="Times New Roman" pitchFamily="18" charset="0"/>
              </a:rPr>
              <a:t>Спортивный снаряд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7224" y="5429264"/>
            <a:ext cx="3357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4800" dirty="0" smtClean="0">
                <a:latin typeface="Times New Roman" panose="02020603050405020304" pitchFamily="18" charset="0"/>
                <a:cs typeface="Times New Roman" pitchFamily="18" charset="0"/>
              </a:rPr>
              <a:t>Подсвечник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45316">
        <p15:prstTrans prst="wind"/>
        <p:sndAc>
          <p:stSnd>
            <p:snd r:embed="rId3" name="переход к след вопросу.wav"/>
          </p:stSnd>
        </p:sndAc>
      </p:transition>
    </mc:Choice>
    <mc:Fallback xmlns="">
      <p:transition spd="slow" advClick="0" advTm="45316">
        <p:fade/>
        <p:sndAc>
          <p:stSnd>
            <p:snd r:embed="rId5" name="переход к след вопросу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AE42A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616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616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616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 t="38704" r="3125" b="9375"/>
          <a:stretch>
            <a:fillRect/>
          </a:stretch>
        </p:blipFill>
        <p:spPr bwMode="auto">
          <a:xfrm>
            <a:off x="0" y="0"/>
            <a:ext cx="91637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38465" y="548680"/>
            <a:ext cx="82868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Palatino Linotype" pitchFamily="18" charset="0"/>
              </a:rPr>
              <a:t>19. Как </a:t>
            </a:r>
            <a:r>
              <a:rPr lang="ru-RU" sz="4400" b="1" dirty="0">
                <a:latin typeface="Palatino Linotype" pitchFamily="18" charset="0"/>
              </a:rPr>
              <a:t>называется определение, выраженное существительным?</a:t>
            </a:r>
            <a:endParaRPr lang="ru-RU" sz="4400" dirty="0">
              <a:latin typeface="Palatino Linotyp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9266" y="5427288"/>
            <a:ext cx="38477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4800" dirty="0" smtClean="0">
                <a:latin typeface="Times New Roman" pitchFamily="18" charset="0"/>
                <a:cs typeface="Times New Roman" pitchFamily="18" charset="0"/>
              </a:rPr>
              <a:t>приложение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32614" y="5488619"/>
            <a:ext cx="4286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4400" dirty="0" smtClean="0">
                <a:latin typeface="Times New Roman" pitchFamily="18" charset="0"/>
                <a:cs typeface="Times New Roman" pitchFamily="18" charset="0"/>
              </a:rPr>
              <a:t>прилагательное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29256" y="3719129"/>
            <a:ext cx="33575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4000" dirty="0" smtClean="0">
                <a:latin typeface="Times New Roman" pitchFamily="18" charset="0"/>
                <a:cs typeface="Times New Roman" pitchFamily="18" charset="0"/>
              </a:rPr>
              <a:t>звукоподражательные слова</a:t>
            </a:r>
          </a:p>
          <a:p>
            <a:pPr algn="ctr"/>
            <a:endParaRPr lang="tt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5786" y="3857628"/>
            <a:ext cx="3714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4800" dirty="0" smtClean="0">
                <a:latin typeface="Times New Roman" pitchFamily="18" charset="0"/>
                <a:cs typeface="Times New Roman" pitchFamily="18" charset="0"/>
              </a:rPr>
              <a:t>междометие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46349">
        <p15:prstTrans prst="wind"/>
        <p:sndAc>
          <p:stSnd>
            <p:snd r:embed="rId3" name="переход к след вопросу.wav"/>
          </p:stSnd>
        </p:sndAc>
      </p:transition>
    </mc:Choice>
    <mc:Fallback xmlns="">
      <p:transition spd="slow" advClick="0" advTm="46349">
        <p:fade/>
        <p:sndAc>
          <p:stSnd>
            <p:snd r:embed="rId5" name="переход к след вопросу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AE42A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616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616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616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 t="38704" r="3125" b="9375"/>
          <a:stretch>
            <a:fillRect/>
          </a:stretch>
        </p:blipFill>
        <p:spPr bwMode="auto">
          <a:xfrm>
            <a:off x="0" y="0"/>
            <a:ext cx="91637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67544" y="764704"/>
            <a:ext cx="8467536" cy="179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800" b="1" dirty="0" smtClean="0">
                <a:latin typeface="Times New Roman"/>
                <a:ea typeface="Calibri"/>
                <a:cs typeface="Times New Roman"/>
              </a:rPr>
              <a:t>20.Какая </a:t>
            </a:r>
            <a:r>
              <a:rPr lang="ru-RU" sz="4800" b="1" dirty="0">
                <a:latin typeface="Times New Roman"/>
                <a:ea typeface="Calibri"/>
                <a:cs typeface="Times New Roman"/>
              </a:rPr>
              <a:t>из национальностей </a:t>
            </a:r>
            <a:r>
              <a:rPr lang="ru-RU" sz="4800" b="1" dirty="0" smtClean="0">
                <a:latin typeface="Times New Roman"/>
                <a:ea typeface="Calibri"/>
                <a:cs typeface="Times New Roman"/>
              </a:rPr>
              <a:t>написана </a:t>
            </a:r>
            <a:r>
              <a:rPr lang="ru-RU" sz="4800" b="1" dirty="0">
                <a:latin typeface="Times New Roman"/>
                <a:ea typeface="Calibri"/>
                <a:cs typeface="Times New Roman"/>
              </a:rPr>
              <a:t>с ошибкой?</a:t>
            </a:r>
            <a:endParaRPr lang="ru-RU" sz="4800" dirty="0">
              <a:ea typeface="Calibri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2943" y="5334503"/>
            <a:ext cx="3429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6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латвийка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72895" y="3783651"/>
            <a:ext cx="41252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5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молдаванка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8662" y="3691318"/>
            <a:ext cx="33575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6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полька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64088" y="5282910"/>
            <a:ext cx="3429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6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датчанка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0876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46788">
        <p15:prstTrans prst="wind"/>
        <p:sndAc>
          <p:stSnd>
            <p:snd r:embed="rId3" name="переход к след вопросу.wav"/>
          </p:stSnd>
        </p:sndAc>
      </p:transition>
    </mc:Choice>
    <mc:Fallback xmlns="">
      <p:transition spd="slow" advClick="0" advTm="46788">
        <p:fade/>
        <p:sndAc>
          <p:stSnd>
            <p:snd r:embed="rId5" name="переход к след вопросу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AE42A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616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616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616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 t="38704" r="3125" b="9375"/>
          <a:stretch>
            <a:fillRect/>
          </a:stretch>
        </p:blipFill>
        <p:spPr bwMode="auto">
          <a:xfrm>
            <a:off x="0" y="0"/>
            <a:ext cx="91637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259172" y="764704"/>
            <a:ext cx="89297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21.Укажите </a:t>
            </a: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правильное 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словосочетание</a:t>
            </a:r>
            <a:endParaRPr lang="ru-RU" sz="5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28662" y="3857628"/>
            <a:ext cx="3357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4800" dirty="0" smtClean="0">
                <a:latin typeface="Times New Roman" panose="02020603050405020304" pitchFamily="18" charset="0"/>
                <a:cs typeface="Times New Roman" pitchFamily="18" charset="0"/>
              </a:rPr>
              <a:t>актёр </a:t>
            </a:r>
            <a:r>
              <a:rPr lang="tt-RU" sz="4800" dirty="0">
                <a:latin typeface="Times New Roman" pitchFamily="18" charset="0"/>
                <a:cs typeface="Times New Roman" pitchFamily="18" charset="0"/>
              </a:rPr>
              <a:t>кино</a:t>
            </a:r>
            <a:endParaRPr lang="tt-RU" sz="4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80648" y="3872305"/>
            <a:ext cx="3854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ктёр балета</a:t>
            </a:r>
            <a:endParaRPr lang="tt-RU" sz="4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57224" y="5429264"/>
            <a:ext cx="3357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4800" dirty="0">
                <a:latin typeface="Times New Roman" panose="02020603050405020304" pitchFamily="18" charset="0"/>
                <a:cs typeface="Times New Roman" pitchFamily="18" charset="0"/>
              </a:rPr>
              <a:t>а</a:t>
            </a:r>
            <a:r>
              <a:rPr lang="tt-RU" sz="4800" dirty="0" smtClean="0">
                <a:latin typeface="Times New Roman" pitchFamily="18" charset="0"/>
                <a:cs typeface="Times New Roman" pitchFamily="18" charset="0"/>
              </a:rPr>
              <a:t>ктёр цирка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89198" y="5429264"/>
            <a:ext cx="3854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4800" dirty="0">
                <a:latin typeface="Times New Roman" panose="02020603050405020304" pitchFamily="18" charset="0"/>
                <a:cs typeface="Times New Roman" pitchFamily="18" charset="0"/>
              </a:rPr>
              <a:t>а</a:t>
            </a:r>
            <a:r>
              <a:rPr lang="tt-RU" sz="4800" dirty="0" smtClean="0">
                <a:latin typeface="Times New Roman" pitchFamily="18" charset="0"/>
                <a:cs typeface="Times New Roman" pitchFamily="18" charset="0"/>
              </a:rPr>
              <a:t>ктёр эстрады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46355">
        <p15:prstTrans prst="wind"/>
        <p:sndAc>
          <p:stSnd>
            <p:snd r:embed="rId3" name="переход к след вопросу.wav"/>
          </p:stSnd>
        </p:sndAc>
      </p:transition>
    </mc:Choice>
    <mc:Fallback xmlns="">
      <p:transition spd="slow" advClick="0" advTm="46355">
        <p:fade/>
        <p:sndAc>
          <p:stSnd>
            <p:snd r:embed="rId5" name="переход к след вопросу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AE42A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616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616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616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 t="38704" r="3125" b="9375"/>
          <a:stretch>
            <a:fillRect/>
          </a:stretch>
        </p:blipFill>
        <p:spPr bwMode="auto">
          <a:xfrm>
            <a:off x="-19738" y="0"/>
            <a:ext cx="91637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212911" y="439332"/>
            <a:ext cx="898300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00" b="1" dirty="0" smtClean="0">
                <a:latin typeface="Palatino Linotype" pitchFamily="18" charset="0"/>
              </a:rPr>
              <a:t>22.Назовите правильное употребление </a:t>
            </a:r>
            <a:r>
              <a:rPr lang="ru-RU" sz="3800" b="1" dirty="0">
                <a:latin typeface="Palatino Linotype" pitchFamily="18" charset="0"/>
              </a:rPr>
              <a:t>слова «тост», </a:t>
            </a:r>
            <a:endParaRPr lang="ru-RU" sz="3800" b="1" dirty="0" smtClean="0">
              <a:latin typeface="Palatino Linotype" pitchFamily="18" charset="0"/>
            </a:endParaRPr>
          </a:p>
          <a:p>
            <a:pPr algn="ctr"/>
            <a:r>
              <a:rPr lang="ru-RU" sz="3800" b="1" dirty="0" smtClean="0">
                <a:latin typeface="Palatino Linotype" pitchFamily="18" charset="0"/>
              </a:rPr>
              <a:t>в </a:t>
            </a:r>
            <a:r>
              <a:rPr lang="ru-RU" sz="3800" b="1" dirty="0">
                <a:latin typeface="Palatino Linotype" pitchFamily="18" charset="0"/>
              </a:rPr>
              <a:t>значении </a:t>
            </a:r>
            <a:r>
              <a:rPr lang="ru-RU" sz="3800" b="1" dirty="0" smtClean="0">
                <a:latin typeface="Palatino Linotype" pitchFamily="18" charset="0"/>
              </a:rPr>
              <a:t>«</a:t>
            </a:r>
            <a:r>
              <a:rPr lang="ru-RU" sz="3800" b="1" dirty="0">
                <a:latin typeface="Palatino Linotype" pitchFamily="18" charset="0"/>
              </a:rPr>
              <a:t>кратная </a:t>
            </a:r>
            <a:endParaRPr lang="ru-RU" sz="3800" b="1" dirty="0" smtClean="0">
              <a:latin typeface="Palatino Linotype" pitchFamily="18" charset="0"/>
            </a:endParaRPr>
          </a:p>
          <a:p>
            <a:pPr algn="ctr"/>
            <a:r>
              <a:rPr lang="ru-RU" sz="3800" b="1" dirty="0" smtClean="0">
                <a:latin typeface="Palatino Linotype" pitchFamily="18" charset="0"/>
              </a:rPr>
              <a:t>застольная </a:t>
            </a:r>
            <a:r>
              <a:rPr lang="ru-RU" sz="3800" b="1" dirty="0">
                <a:latin typeface="Palatino Linotype" pitchFamily="18" charset="0"/>
              </a:rPr>
              <a:t>речь»</a:t>
            </a:r>
            <a:endParaRPr lang="ru-RU" sz="3800" dirty="0">
              <a:latin typeface="Palatino Linotype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049" y="5239388"/>
            <a:ext cx="41787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4400" dirty="0" smtClean="0">
                <a:latin typeface="Times New Roman" pitchFamily="18" charset="0"/>
                <a:cs typeface="Times New Roman" pitchFamily="18" charset="0"/>
              </a:rPr>
              <a:t>произнести </a:t>
            </a:r>
          </a:p>
          <a:p>
            <a:pPr algn="ctr"/>
            <a:r>
              <a:rPr lang="tt-RU" sz="4400" dirty="0" smtClean="0">
                <a:latin typeface="Times New Roman" pitchFamily="18" charset="0"/>
                <a:cs typeface="Times New Roman" pitchFamily="18" charset="0"/>
              </a:rPr>
              <a:t>тост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81073" y="3573016"/>
            <a:ext cx="42148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44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tt-RU" sz="4400" dirty="0" smtClean="0">
                <a:latin typeface="Times New Roman" pitchFamily="18" charset="0"/>
                <a:cs typeface="Times New Roman" pitchFamily="18" charset="0"/>
              </a:rPr>
              <a:t>редложить </a:t>
            </a:r>
          </a:p>
          <a:p>
            <a:pPr algn="ctr"/>
            <a:r>
              <a:rPr lang="tt-RU" sz="4400" dirty="0" smtClean="0">
                <a:latin typeface="Times New Roman" pitchFamily="18" charset="0"/>
                <a:cs typeface="Times New Roman" pitchFamily="18" charset="0"/>
              </a:rPr>
              <a:t>тост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57224" y="3857628"/>
            <a:ext cx="33575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44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tt-RU" sz="4400" dirty="0" smtClean="0">
                <a:latin typeface="Times New Roman" pitchFamily="18" charset="0"/>
                <a:cs typeface="Times New Roman" pitchFamily="18" charset="0"/>
              </a:rPr>
              <a:t>однять тост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29256" y="5429264"/>
            <a:ext cx="33575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48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tt-RU" sz="4800" dirty="0" smtClean="0">
                <a:latin typeface="Times New Roman" pitchFamily="18" charset="0"/>
                <a:cs typeface="Times New Roman" pitchFamily="18" charset="0"/>
              </a:rPr>
              <a:t>казать тост</a:t>
            </a:r>
          </a:p>
          <a:p>
            <a:pPr algn="ctr"/>
            <a:endParaRPr lang="tt-RU" sz="4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45505">
        <p15:prstTrans prst="wind"/>
        <p:sndAc>
          <p:stSnd>
            <p:snd r:embed="rId3" name="переход к след вопросу.wav"/>
          </p:stSnd>
        </p:sndAc>
      </p:transition>
    </mc:Choice>
    <mc:Fallback xmlns="">
      <p:transition spd="slow" advClick="0" advTm="45505">
        <p:fade/>
        <p:sndAc>
          <p:stSnd>
            <p:snd r:embed="rId5" name="переход к след вопросу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AE42A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616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616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616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 t="38704" r="3125" b="9375"/>
          <a:stretch>
            <a:fillRect/>
          </a:stretch>
        </p:blipFill>
        <p:spPr bwMode="auto">
          <a:xfrm>
            <a:off x="0" y="0"/>
            <a:ext cx="91637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-329674" y="476672"/>
            <a:ext cx="94702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4800" b="1" dirty="0" smtClean="0">
                <a:latin typeface="Palatino Linotype" pitchFamily="18" charset="0"/>
              </a:rPr>
              <a:t>23. Укажите </a:t>
            </a:r>
          </a:p>
          <a:p>
            <a:pPr algn="ctr"/>
            <a:r>
              <a:rPr lang="tt-RU" sz="4800" b="1" dirty="0" smtClean="0">
                <a:latin typeface="Palatino Linotype" pitchFamily="18" charset="0"/>
              </a:rPr>
              <a:t>неодушевлённое существиельное</a:t>
            </a:r>
            <a:endParaRPr lang="ru-RU" sz="4800" dirty="0">
              <a:latin typeface="Palatino Linotype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3041" y="3717032"/>
            <a:ext cx="35004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труп</a:t>
            </a:r>
            <a:endParaRPr lang="tt-RU" sz="6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99804" y="3722772"/>
            <a:ext cx="32861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6000" dirty="0" smtClean="0">
                <a:latin typeface="Times New Roman" pitchFamily="18" charset="0"/>
                <a:cs typeface="Times New Roman" pitchFamily="18" charset="0"/>
              </a:rPr>
              <a:t>кукла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00100" y="5342629"/>
            <a:ext cx="32861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6000" dirty="0" smtClean="0">
                <a:latin typeface="Times New Roman" pitchFamily="18" charset="0"/>
                <a:cs typeface="Times New Roman" pitchFamily="18" charset="0"/>
              </a:rPr>
              <a:t>валет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32274" y="5342629"/>
            <a:ext cx="3429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6000" dirty="0" smtClean="0">
                <a:latin typeface="Times New Roman" pitchFamily="18" charset="0"/>
                <a:cs typeface="Times New Roman" pitchFamily="18" charset="0"/>
              </a:rPr>
              <a:t>мертвец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44666">
        <p15:prstTrans prst="wind"/>
        <p:sndAc>
          <p:stSnd>
            <p:snd r:embed="rId3" name="переход к след вопросу.wav"/>
          </p:stSnd>
        </p:sndAc>
      </p:transition>
    </mc:Choice>
    <mc:Fallback xmlns="">
      <p:transition spd="slow" advClick="0" advTm="44666">
        <p:fade/>
        <p:sndAc>
          <p:stSnd>
            <p:snd r:embed="rId5" name="переход к след вопросу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AE42A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616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616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616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 t="38704" r="3125" b="9375"/>
          <a:stretch>
            <a:fillRect/>
          </a:stretch>
        </p:blipFill>
        <p:spPr bwMode="auto">
          <a:xfrm>
            <a:off x="0" y="0"/>
            <a:ext cx="91637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90344" y="404664"/>
            <a:ext cx="90733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5400" b="1" dirty="0" smtClean="0">
                <a:latin typeface="Palatino Linotype" pitchFamily="18" charset="0"/>
              </a:rPr>
              <a:t>24.Укажите фразеологический оборот</a:t>
            </a:r>
            <a:endParaRPr lang="ru-RU" sz="5400" dirty="0">
              <a:latin typeface="Palatino Linotype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29256" y="3734516"/>
            <a:ext cx="3357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36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tt-RU" sz="3600" dirty="0" smtClean="0">
                <a:latin typeface="Times New Roman" pitchFamily="18" charset="0"/>
                <a:cs typeface="Times New Roman" pitchFamily="18" charset="0"/>
              </a:rPr>
              <a:t>ешать лапшу на уши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28662" y="3734517"/>
            <a:ext cx="3357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36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tt-RU" sz="3600" dirty="0" smtClean="0">
                <a:latin typeface="Times New Roman" pitchFamily="18" charset="0"/>
                <a:cs typeface="Times New Roman" pitchFamily="18" charset="0"/>
              </a:rPr>
              <a:t>емеро одного не ждут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12574" y="5569151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360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tt-RU" sz="3600" dirty="0" smtClean="0">
                <a:latin typeface="Times New Roman" pitchFamily="18" charset="0"/>
                <a:cs typeface="Times New Roman" pitchFamily="18" charset="0"/>
              </a:rPr>
              <a:t>ог в помощь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28662" y="5296258"/>
            <a:ext cx="3357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ы стремимся 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 победе</a:t>
            </a:r>
            <a:endParaRPr lang="tt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46040">
        <p15:prstTrans prst="wind"/>
        <p:sndAc>
          <p:stSnd>
            <p:snd r:embed="rId3" name="переход к след вопросу.wav"/>
          </p:stSnd>
        </p:sndAc>
      </p:transition>
    </mc:Choice>
    <mc:Fallback xmlns="">
      <p:transition spd="slow" advClick="0" advTm="46040">
        <p:fade/>
        <p:sndAc>
          <p:stSnd>
            <p:snd r:embed="rId5" name="переход к след вопросу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AE42A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616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616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616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 t="38704" r="3125" b="9375"/>
          <a:stretch>
            <a:fillRect/>
          </a:stretch>
        </p:blipFill>
        <p:spPr bwMode="auto">
          <a:xfrm>
            <a:off x="-19738" y="0"/>
            <a:ext cx="91637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642910" y="571480"/>
            <a:ext cx="82868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25.Бабушка потчевала нас...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77524" y="3853239"/>
            <a:ext cx="35521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5400" dirty="0" smtClean="0">
                <a:latin typeface="Times New Roman" pitchFamily="18" charset="0"/>
                <a:cs typeface="Times New Roman" pitchFamily="18" charset="0"/>
              </a:rPr>
              <a:t>винегретом</a:t>
            </a:r>
          </a:p>
          <a:p>
            <a:pPr algn="ctr"/>
            <a:endParaRPr lang="tt-RU" sz="5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6653" y="5357826"/>
            <a:ext cx="35951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5400" dirty="0" smtClean="0">
                <a:latin typeface="Times New Roman" pitchFamily="18" charset="0"/>
                <a:cs typeface="Times New Roman" pitchFamily="18" charset="0"/>
              </a:rPr>
              <a:t>венигретом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6653" y="3807072"/>
            <a:ext cx="3643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5400" dirty="0" smtClean="0">
                <a:latin typeface="Times New Roman" pitchFamily="18" charset="0"/>
                <a:cs typeface="Times New Roman" pitchFamily="18" charset="0"/>
              </a:rPr>
              <a:t>винигретом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82851" y="5357826"/>
            <a:ext cx="35039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5400" dirty="0" smtClean="0">
                <a:latin typeface="Times New Roman" panose="02020603050405020304" pitchFamily="18" charset="0"/>
                <a:cs typeface="Times New Roman" pitchFamily="18" charset="0"/>
              </a:rPr>
              <a:t>венегретом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46257">
        <p15:prstTrans prst="wind"/>
        <p:sndAc>
          <p:stSnd>
            <p:snd r:embed="rId3" name="переход к след вопросу.wav"/>
          </p:stSnd>
        </p:sndAc>
      </p:transition>
    </mc:Choice>
    <mc:Fallback xmlns="">
      <p:transition spd="slow" advClick="0" advTm="46257">
        <p:fade/>
        <p:sndAc>
          <p:stSnd>
            <p:snd r:embed="rId5" name="переход к след вопросу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AE42A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616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616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616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 t="38704" r="3125" b="9375"/>
          <a:stretch>
            <a:fillRect/>
          </a:stretch>
        </p:blipFill>
        <p:spPr bwMode="auto">
          <a:xfrm>
            <a:off x="0" y="0"/>
            <a:ext cx="91637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00034" y="764704"/>
            <a:ext cx="8286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5400" b="1" dirty="0" smtClean="0">
                <a:latin typeface="Palatino Linotype" pitchFamily="18" charset="0"/>
              </a:rPr>
              <a:t>26.Какого признака нет у глагола?</a:t>
            </a:r>
            <a:endParaRPr lang="tt-RU" sz="5400" i="1" dirty="0" smtClean="0"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8662" y="3857628"/>
            <a:ext cx="3357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5400" dirty="0" smtClean="0">
                <a:latin typeface="Times New Roman" pitchFamily="18" charset="0"/>
                <a:cs typeface="Times New Roman" pitchFamily="18" charset="0"/>
              </a:rPr>
              <a:t>склонение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29256" y="3857628"/>
            <a:ext cx="3357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5400" dirty="0" smtClean="0">
                <a:latin typeface="Times New Roman" pitchFamily="18" charset="0"/>
                <a:cs typeface="Times New Roman" pitchFamily="18" charset="0"/>
              </a:rPr>
              <a:t>спряжение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57224" y="5429264"/>
            <a:ext cx="3357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5400" dirty="0" smtClean="0">
                <a:latin typeface="Times New Roman" pitchFamily="18" charset="0"/>
                <a:cs typeface="Times New Roman" pitchFamily="18" charset="0"/>
              </a:rPr>
              <a:t>время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29256" y="5421555"/>
            <a:ext cx="3643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5400" dirty="0" smtClean="0">
                <a:latin typeface="Times New Roman" pitchFamily="18" charset="0"/>
                <a:cs typeface="Times New Roman" pitchFamily="18" charset="0"/>
              </a:rPr>
              <a:t>наклонение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45274">
        <p15:prstTrans prst="wind"/>
        <p:sndAc>
          <p:stSnd>
            <p:snd r:embed="rId3" name="переход к след вопросу.wav"/>
          </p:stSnd>
        </p:sndAc>
      </p:transition>
    </mc:Choice>
    <mc:Fallback xmlns="">
      <p:transition spd="slow" advClick="0" advTm="45274">
        <p:fade/>
        <p:sndAc>
          <p:stSnd>
            <p:snd r:embed="rId5" name="переход к след вопросу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AE42A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616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616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616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 t="38704" r="3125" b="9375"/>
          <a:stretch>
            <a:fillRect/>
          </a:stretch>
        </p:blipFill>
        <p:spPr bwMode="auto">
          <a:xfrm>
            <a:off x="13320" y="-99392"/>
            <a:ext cx="91637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71472" y="1117637"/>
            <a:ext cx="8286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atin typeface="Palatino Linotype" pitchFamily="18" charset="0"/>
              </a:rPr>
              <a:t>27. Слово с одной Н</a:t>
            </a:r>
            <a:endParaRPr lang="ru-RU" sz="6000" i="1" dirty="0">
              <a:latin typeface="Palatino Linotyp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29256" y="5275375"/>
            <a:ext cx="3357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54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tt-RU" sz="5400" dirty="0" smtClean="0">
                <a:latin typeface="Times New Roman" pitchFamily="18" charset="0"/>
                <a:cs typeface="Times New Roman" pitchFamily="18" charset="0"/>
              </a:rPr>
              <a:t>етре..ый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49609" y="3717032"/>
            <a:ext cx="3357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54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tt-RU" sz="5400" dirty="0" smtClean="0">
                <a:latin typeface="Times New Roman" pitchFamily="18" charset="0"/>
                <a:cs typeface="Times New Roman" pitchFamily="18" charset="0"/>
              </a:rPr>
              <a:t>еревя..ый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472" y="5367708"/>
            <a:ext cx="3962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480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tt-RU" sz="4800" dirty="0" smtClean="0">
                <a:latin typeface="Times New Roman" pitchFamily="18" charset="0"/>
                <a:cs typeface="Times New Roman" pitchFamily="18" charset="0"/>
              </a:rPr>
              <a:t>езветре..ый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29256" y="3706589"/>
            <a:ext cx="33575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54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tt-RU" sz="5400" dirty="0" smtClean="0">
                <a:latin typeface="Times New Roman" pitchFamily="18" charset="0"/>
                <a:cs typeface="Times New Roman" pitchFamily="18" charset="0"/>
              </a:rPr>
              <a:t>арма..ый   </a:t>
            </a:r>
          </a:p>
          <a:p>
            <a:pPr algn="ctr">
              <a:buFontTx/>
              <a:buChar char="-"/>
            </a:pPr>
            <a:endParaRPr lang="tt-RU" sz="5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45341">
        <p15:prstTrans prst="wind"/>
        <p:sndAc>
          <p:stSnd>
            <p:snd r:embed="rId3" name="переход к след вопросу.wav"/>
          </p:stSnd>
        </p:sndAc>
      </p:transition>
    </mc:Choice>
    <mc:Fallback xmlns="">
      <p:transition spd="slow" advClick="0" advTm="45341">
        <p:fade/>
        <p:sndAc>
          <p:stSnd>
            <p:snd r:embed="rId5" name="переход к след вопросу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AE42A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616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616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616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 t="38704" r="3125" b="9375"/>
          <a:stretch>
            <a:fillRect/>
          </a:stretch>
        </p:blipFill>
        <p:spPr bwMode="auto">
          <a:xfrm>
            <a:off x="0" y="0"/>
            <a:ext cx="91637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45622" y="590974"/>
            <a:ext cx="807249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atin typeface="Palatino Linotype" pitchFamily="18" charset="0"/>
              </a:rPr>
              <a:t>28. Укажите числительное</a:t>
            </a:r>
            <a:endParaRPr lang="ru-RU" sz="6600" b="1" dirty="0">
              <a:latin typeface="Palatino Linotyp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5349" y="5348061"/>
            <a:ext cx="37862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оба</a:t>
            </a:r>
            <a:endParaRPr lang="tt-RU" sz="6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3029" y="3754306"/>
            <a:ext cx="367874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58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tt-RU" sz="5800" dirty="0" smtClean="0">
                <a:latin typeface="Times New Roman" pitchFamily="18" charset="0"/>
                <a:cs typeface="Times New Roman" pitchFamily="18" charset="0"/>
              </a:rPr>
              <a:t>о-вторых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0100" y="3754306"/>
            <a:ext cx="33575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6000" dirty="0" smtClean="0">
                <a:latin typeface="Times New Roman" pitchFamily="18" charset="0"/>
                <a:cs typeface="Times New Roman" pitchFamily="18" charset="0"/>
              </a:rPr>
              <a:t>трижды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93029" y="5071062"/>
            <a:ext cx="34290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48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tt-RU" sz="4800" dirty="0" smtClean="0">
                <a:latin typeface="Times New Roman" pitchFamily="18" charset="0"/>
                <a:cs typeface="Times New Roman" pitchFamily="18" charset="0"/>
              </a:rPr>
              <a:t>яти-</a:t>
            </a:r>
          </a:p>
          <a:p>
            <a:pPr algn="ctr"/>
            <a:r>
              <a:rPr lang="tt-RU" sz="4800" dirty="0" smtClean="0">
                <a:latin typeface="Times New Roman" pitchFamily="18" charset="0"/>
                <a:cs typeface="Times New Roman" pitchFamily="18" charset="0"/>
              </a:rPr>
              <a:t>серийный</a:t>
            </a:r>
            <a:endParaRPr lang="tt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44565">
        <p15:prstTrans prst="wind"/>
        <p:sndAc>
          <p:stSnd>
            <p:snd r:embed="rId3" name="переход к след вопросу.wav"/>
          </p:stSnd>
        </p:sndAc>
      </p:transition>
    </mc:Choice>
    <mc:Fallback xmlns="">
      <p:transition spd="slow" advClick="0" advTm="44565">
        <p:fade/>
        <p:sndAc>
          <p:stSnd>
            <p:snd r:embed="rId5" name="переход к след вопросу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AE42A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616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616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616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/>
          <a:srcRect t="38704" r="3125" b="9375"/>
          <a:stretch>
            <a:fillRect/>
          </a:stretch>
        </p:blipFill>
        <p:spPr bwMode="auto">
          <a:xfrm>
            <a:off x="0" y="0"/>
            <a:ext cx="91637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42910" y="571480"/>
            <a:ext cx="82868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2.Слово, в котором </a:t>
            </a:r>
          </a:p>
          <a:p>
            <a:pPr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звуков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3668573"/>
            <a:ext cx="33575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6600" dirty="0" smtClean="0">
                <a:latin typeface="Times New Roman" panose="02020603050405020304" pitchFamily="18" charset="0"/>
                <a:cs typeface="Times New Roman" pitchFamily="18" charset="0"/>
              </a:rPr>
              <a:t>класс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91804" y="3668573"/>
            <a:ext cx="40719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6600" dirty="0" smtClean="0">
                <a:latin typeface="Times New Roman" panose="02020603050405020304" pitchFamily="18" charset="0"/>
                <a:cs typeface="Times New Roman" pitchFamily="18" charset="0"/>
              </a:rPr>
              <a:t>дождь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48978" y="5287424"/>
            <a:ext cx="33575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3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tt-RU" sz="6600" dirty="0" smtClean="0">
                <a:latin typeface="Times New Roman" pitchFamily="18" charset="0"/>
                <a:cs typeface="Times New Roman" pitchFamily="18" charset="0"/>
              </a:rPr>
              <a:t>йогурт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7224" y="5263286"/>
            <a:ext cx="33575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6600" dirty="0">
                <a:latin typeface="Times New Roman" panose="02020603050405020304" pitchFamily="18" charset="0"/>
                <a:cs typeface="Times New Roman" pitchFamily="18" charset="0"/>
              </a:rPr>
              <a:t>вьюга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45449">
        <p15:prstTrans prst="wind"/>
        <p:sndAc>
          <p:stSnd>
            <p:snd r:embed="rId4" name="переход к след вопросу.wav"/>
          </p:stSnd>
        </p:sndAc>
      </p:transition>
    </mc:Choice>
    <mc:Fallback xmlns="">
      <p:transition spd="slow" advClick="0" advTm="45449">
        <p:fade/>
        <p:sndAc>
          <p:stSnd>
            <p:snd r:embed="rId6" name="переход к след вопросу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AE42A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616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616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616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 t="38704" r="3125" b="9375"/>
          <a:stretch>
            <a:fillRect/>
          </a:stretch>
        </p:blipFill>
        <p:spPr bwMode="auto">
          <a:xfrm>
            <a:off x="0" y="0"/>
            <a:ext cx="91637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42910" y="571480"/>
            <a:ext cx="8286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29. Какая буква стоит перед Х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5193913"/>
            <a:ext cx="33575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0" dirty="0" smtClean="0">
                <a:latin typeface="Times New Roman" pitchFamily="18" charset="0"/>
                <a:cs typeface="Times New Roman" pitchFamily="18" charset="0"/>
              </a:rPr>
              <a:t>ф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29256" y="5179583"/>
            <a:ext cx="33575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0" dirty="0" smtClean="0">
                <a:latin typeface="Times New Roman" pitchFamily="18" charset="0"/>
                <a:cs typeface="Times New Roman" pitchFamily="18" charset="0"/>
              </a:rPr>
              <a:t>щ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29256" y="3573016"/>
            <a:ext cx="33575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0" dirty="0" smtClean="0">
                <a:latin typeface="Times New Roman" pitchFamily="18" charset="0"/>
                <a:cs typeface="Times New Roman" pitchFamily="18" charset="0"/>
              </a:rPr>
              <a:t>ц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8662" y="3429000"/>
            <a:ext cx="33575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у</a:t>
            </a:r>
            <a:endParaRPr lang="tt-RU" sz="8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30857">
        <p15:prstTrans prst="wind"/>
        <p:sndAc>
          <p:stSnd>
            <p:snd r:embed="rId3" name="переход к след вопросу.wav"/>
          </p:stSnd>
        </p:sndAc>
      </p:transition>
    </mc:Choice>
    <mc:Fallback xmlns="">
      <p:transition spd="slow" advClick="0" advTm="30857">
        <p:fade/>
        <p:sndAc>
          <p:stSnd>
            <p:snd r:embed="rId5" name="переход к след вопросу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AE42A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616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616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616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 t="38704" r="3125" b="9375"/>
          <a:stretch>
            <a:fillRect/>
          </a:stretch>
        </p:blipFill>
        <p:spPr bwMode="auto">
          <a:xfrm>
            <a:off x="-19738" y="0"/>
            <a:ext cx="91637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42910" y="547112"/>
            <a:ext cx="8286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30. Слово с пропущенно буквой Ё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64088" y="3748722"/>
            <a:ext cx="33575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6000" dirty="0">
                <a:latin typeface="Times New Roman" panose="02020603050405020304" pitchFamily="18" charset="0"/>
                <a:cs typeface="Times New Roman" pitchFamily="18" charset="0"/>
              </a:rPr>
              <a:t>д</a:t>
            </a:r>
            <a:r>
              <a:rPr lang="tt-RU" sz="6000" dirty="0" smtClean="0">
                <a:latin typeface="Times New Roman" panose="02020603050405020304" pitchFamily="18" charset="0"/>
                <a:cs typeface="Times New Roman" pitchFamily="18" charset="0"/>
              </a:rPr>
              <a:t>ириж..р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82344" y="5379814"/>
            <a:ext cx="33575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6000" dirty="0">
                <a:latin typeface="Times New Roman" panose="02020603050405020304" pitchFamily="18" charset="0"/>
                <a:cs typeface="Times New Roman" pitchFamily="18" charset="0"/>
              </a:rPr>
              <a:t>б</a:t>
            </a:r>
            <a:r>
              <a:rPr lang="tt-RU" sz="6000" dirty="0" smtClean="0">
                <a:latin typeface="Times New Roman" panose="02020603050405020304" pitchFamily="18" charset="0"/>
                <a:cs typeface="Times New Roman" pitchFamily="18" charset="0"/>
              </a:rPr>
              <a:t>орщ..м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1461" y="5411081"/>
            <a:ext cx="33575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6000" dirty="0">
                <a:latin typeface="Times New Roman" panose="02020603050405020304" pitchFamily="18" charset="0"/>
                <a:cs typeface="Times New Roman" pitchFamily="18" charset="0"/>
              </a:rPr>
              <a:t>с</a:t>
            </a:r>
            <a:r>
              <a:rPr lang="tt-RU" sz="6000" dirty="0" smtClean="0">
                <a:latin typeface="Times New Roman" panose="02020603050405020304" pitchFamily="18" charset="0"/>
                <a:cs typeface="Times New Roman" pitchFamily="18" charset="0"/>
              </a:rPr>
              <a:t>кач..к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81524" y="3748722"/>
            <a:ext cx="33575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6000" dirty="0">
                <a:latin typeface="Times New Roman" panose="02020603050405020304" pitchFamily="18" charset="0"/>
                <a:cs typeface="Times New Roman" pitchFamily="18" charset="0"/>
              </a:rPr>
              <a:t>д</a:t>
            </a:r>
            <a:r>
              <a:rPr lang="tt-RU" sz="6000" dirty="0" smtClean="0">
                <a:latin typeface="Times New Roman" panose="02020603050405020304" pitchFamily="18" charset="0"/>
                <a:cs typeface="Times New Roman" pitchFamily="18" charset="0"/>
              </a:rPr>
              <a:t>евч..нка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43865">
        <p15:prstTrans prst="wind"/>
        <p:sndAc>
          <p:stSnd>
            <p:snd r:embed="rId3" name="переход к след вопросу.wav"/>
          </p:stSnd>
        </p:sndAc>
      </p:transition>
    </mc:Choice>
    <mc:Fallback xmlns="">
      <p:transition spd="slow" advClick="0" advTm="43865">
        <p:fade/>
        <p:sndAc>
          <p:stSnd>
            <p:snd r:embed="rId5" name="переход к след вопросу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AE42A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616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616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616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 t="38704" r="3125" b="9375"/>
          <a:stretch>
            <a:fillRect/>
          </a:stretch>
        </p:blipFill>
        <p:spPr bwMode="auto">
          <a:xfrm>
            <a:off x="-19738" y="0"/>
            <a:ext cx="91637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61619" y="595648"/>
            <a:ext cx="8001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31. Где нужно поставить тире?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0433" y="5188231"/>
            <a:ext cx="38187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itchFamily="18" charset="0"/>
              </a:rPr>
              <a:t>прощать признак силы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30392" y="5220970"/>
            <a:ext cx="33575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440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tt-RU" sz="4400" dirty="0" smtClean="0">
                <a:latin typeface="Times New Roman" pitchFamily="18" charset="0"/>
                <a:cs typeface="Times New Roman" pitchFamily="18" charset="0"/>
              </a:rPr>
              <a:t>езденежье не беда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662" y="3645024"/>
            <a:ext cx="33575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4400" dirty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tt-RU" sz="4400" dirty="0" smtClean="0">
                <a:latin typeface="Times New Roman" pitchFamily="18" charset="0"/>
                <a:cs typeface="Times New Roman" pitchFamily="18" charset="0"/>
              </a:rPr>
              <a:t> хороший спортсмен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30392" y="3583940"/>
            <a:ext cx="33575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4400" dirty="0">
                <a:latin typeface="Times New Roman" pitchFamily="18" charset="0"/>
                <a:cs typeface="Times New Roman" pitchFamily="18" charset="0"/>
              </a:rPr>
              <a:t>тучи как кораблики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47276">
        <p15:prstTrans prst="wind"/>
        <p:sndAc>
          <p:stSnd>
            <p:snd r:embed="rId3" name="переход к след вопросу.wav"/>
          </p:stSnd>
        </p:sndAc>
      </p:transition>
    </mc:Choice>
    <mc:Fallback xmlns="">
      <p:transition spd="slow" advClick="0" advTm="47276">
        <p:fade/>
        <p:sndAc>
          <p:stSnd>
            <p:snd r:embed="rId5" name="переход к след вопросу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AE42A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616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616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616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 t="38704" r="3125" b="9375"/>
          <a:stretch>
            <a:fillRect/>
          </a:stretch>
        </p:blipFill>
        <p:spPr bwMode="auto">
          <a:xfrm>
            <a:off x="0" y="0"/>
            <a:ext cx="91637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68376" y="364657"/>
            <a:ext cx="88953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32. Какие знаки  препинания в четверостишье?</a:t>
            </a:r>
          </a:p>
          <a:p>
            <a:pPr algn="ctr"/>
            <a:r>
              <a:rPr lang="tt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“Наша Таня громко плачет уронила в речку мячик тише Танечка не плачь не утонет </a:t>
            </a:r>
          </a:p>
          <a:p>
            <a:pPr algn="ctr"/>
            <a:r>
              <a:rPr lang="tt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речке мяч”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29256" y="5175024"/>
            <a:ext cx="33575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0" dirty="0" smtClean="0">
                <a:latin typeface="Times New Roman" panose="02020603050405020304" pitchFamily="18" charset="0"/>
                <a:cs typeface="Times New Roman" pitchFamily="18" charset="0"/>
              </a:rPr>
              <a:t>: , , , 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576" y="3367845"/>
            <a:ext cx="33575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0" dirty="0" smtClean="0">
                <a:latin typeface="Times New Roman" panose="02020603050405020304" pitchFamily="18" charset="0"/>
                <a:cs typeface="Times New Roman" pitchFamily="18" charset="0"/>
              </a:rPr>
              <a:t>, , , , ,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29256" y="3451362"/>
            <a:ext cx="33575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0" dirty="0" smtClean="0">
                <a:latin typeface="Times New Roman" panose="02020603050405020304" pitchFamily="18" charset="0"/>
                <a:cs typeface="Times New Roman" pitchFamily="18" charset="0"/>
              </a:rPr>
              <a:t>- , , , 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8880" y="5139927"/>
            <a:ext cx="33575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0" dirty="0" smtClean="0">
                <a:latin typeface="Times New Roman" panose="02020603050405020304" pitchFamily="18" charset="0"/>
                <a:cs typeface="Times New Roman" pitchFamily="18" charset="0"/>
              </a:rPr>
              <a:t>: , , , -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57375">
        <p15:prstTrans prst="wind"/>
        <p:sndAc>
          <p:stSnd>
            <p:snd r:embed="rId3" name="переход к след вопросу.wav"/>
          </p:stSnd>
        </p:sndAc>
      </p:transition>
    </mc:Choice>
    <mc:Fallback xmlns="">
      <p:transition spd="slow" advClick="0" advTm="57375">
        <p:fade/>
        <p:sndAc>
          <p:stSnd>
            <p:snd r:embed="rId5" name="переход к след вопросу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AE42A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616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616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616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01697" y="214290"/>
            <a:ext cx="4933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t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БУЛДЫРДЫГЫЗ!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 descr="gallery_2_399_8881.gif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1604" y="1341558"/>
            <a:ext cx="5572163" cy="5516441"/>
          </a:xfrm>
          <a:prstGeom prst="rect">
            <a:avLst/>
          </a:prstGeom>
        </p:spPr>
      </p:pic>
      <p:pic>
        <p:nvPicPr>
          <p:cNvPr id="7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86776" y="5929330"/>
            <a:ext cx="304800" cy="304800"/>
          </a:xfrm>
          <a:prstGeom prst="rect">
            <a:avLst/>
          </a:prstGeom>
        </p:spPr>
      </p:pic>
      <p:sp>
        <p:nvSpPr>
          <p:cNvPr id="5" name="Управляющая кнопка: назад 4">
            <a:hlinkClick r:id="rId8" action="ppaction://hlinksldjump" highlightClick="1"/>
          </p:cNvPr>
          <p:cNvSpPr/>
          <p:nvPr/>
        </p:nvSpPr>
        <p:spPr>
          <a:xfrm>
            <a:off x="8358214" y="6215082"/>
            <a:ext cx="500066" cy="4286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64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5399">
        <p15:prstTrans prst="wind"/>
        <p:sndAc>
          <p:stSnd>
            <p:snd r:embed="rId4" name="переход к след вопросу.wav"/>
          </p:stSnd>
        </p:sndAc>
      </p:transition>
    </mc:Choice>
    <mc:Fallback xmlns="">
      <p:transition spd="slow" advClick="0" advTm="5399">
        <p:fade/>
        <p:sndAc>
          <p:stSnd>
            <p:snd r:embed="rId9" name="переход к след вопросу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1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7"/>
        <p14:stopEvt time="4749" objId="7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 t="38704" r="3125" b="9375"/>
          <a:stretch>
            <a:fillRect/>
          </a:stretch>
        </p:blipFill>
        <p:spPr bwMode="auto">
          <a:xfrm>
            <a:off x="-19738" y="0"/>
            <a:ext cx="91637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67544" y="863891"/>
            <a:ext cx="853418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Укажите относительное прилагательное</a:t>
            </a:r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6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968" y="3828825"/>
            <a:ext cx="3530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5400" dirty="0" smtClean="0">
                <a:latin typeface="Times New Roman" panose="02020603050405020304" pitchFamily="18" charset="0"/>
                <a:cs typeface="Times New Roman" pitchFamily="18" charset="0"/>
              </a:rPr>
              <a:t>вчерашний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96233" y="3782659"/>
            <a:ext cx="36236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6000" dirty="0" smtClean="0">
                <a:latin typeface="Times New Roman" pitchFamily="18" charset="0"/>
                <a:cs typeface="Times New Roman" pitchFamily="18" charset="0"/>
              </a:rPr>
              <a:t>отцовский</a:t>
            </a:r>
          </a:p>
          <a:p>
            <a:pPr algn="ctr"/>
            <a:endParaRPr lang="tt-RU" sz="6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3531" y="5297246"/>
            <a:ext cx="33575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6000" dirty="0" smtClean="0">
                <a:latin typeface="Times New Roman" panose="02020603050405020304" pitchFamily="18" charset="0"/>
                <a:cs typeface="Times New Roman" pitchFamily="18" charset="0"/>
              </a:rPr>
              <a:t>вкусный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29256" y="5326655"/>
            <a:ext cx="335758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5400" dirty="0" smtClean="0">
                <a:latin typeface="Times New Roman" panose="02020603050405020304" pitchFamily="18" charset="0"/>
                <a:cs typeface="Times New Roman" pitchFamily="18" charset="0"/>
              </a:rPr>
              <a:t>бордовый </a:t>
            </a:r>
          </a:p>
          <a:p>
            <a:pPr algn="ctr"/>
            <a:endParaRPr lang="tt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45615">
        <p15:prstTrans prst="wind"/>
        <p:sndAc>
          <p:stSnd>
            <p:snd r:embed="rId3" name="переход к след вопросу.wav"/>
          </p:stSnd>
        </p:sndAc>
      </p:transition>
    </mc:Choice>
    <mc:Fallback xmlns="">
      <p:transition spd="slow" advClick="0" advTm="45615">
        <p:fade/>
        <p:sndAc>
          <p:stSnd>
            <p:snd r:embed="rId5" name="переход к след вопросу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AE42A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616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616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616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 t="38704" r="3125" b="9375"/>
          <a:stretch>
            <a:fillRect/>
          </a:stretch>
        </p:blipFill>
        <p:spPr bwMode="auto">
          <a:xfrm>
            <a:off x="-19738" y="0"/>
            <a:ext cx="91637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641956" y="476672"/>
            <a:ext cx="828680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каком слове допущена ошибка в постановке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ударения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6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29256" y="3746042"/>
            <a:ext cx="33575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дОлбит</a:t>
            </a:r>
            <a:endParaRPr lang="tt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7224" y="3738537"/>
            <a:ext cx="33575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принятА</a:t>
            </a:r>
            <a:endParaRPr lang="tt-RU" sz="6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57224" y="5306446"/>
            <a:ext cx="33575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наделИт</a:t>
            </a:r>
            <a:endParaRPr lang="tt-RU" sz="6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29256" y="5330584"/>
            <a:ext cx="33575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прИбыл</a:t>
            </a:r>
            <a:endParaRPr lang="tt-RU" sz="6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45932">
        <p15:prstTrans prst="wind"/>
        <p:sndAc>
          <p:stSnd>
            <p:snd r:embed="rId3" name="переход к след вопросу.wav"/>
          </p:stSnd>
        </p:sndAc>
      </p:transition>
    </mc:Choice>
    <mc:Fallback xmlns="">
      <p:transition spd="slow" advClick="0" advTm="45932">
        <p:fade/>
        <p:sndAc>
          <p:stSnd>
            <p:snd r:embed="rId5" name="переход к след вопросу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AE42A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616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616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616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 t="38704" r="3125" b="9375"/>
          <a:stretch>
            <a:fillRect/>
          </a:stretch>
        </p:blipFill>
        <p:spPr bwMode="auto">
          <a:xfrm>
            <a:off x="-19738" y="0"/>
            <a:ext cx="91637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71472" y="566678"/>
            <a:ext cx="82868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tt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Укажите неверное согласование слов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6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0731" y="5111593"/>
            <a:ext cx="33575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4800" dirty="0">
                <a:latin typeface="Times New Roman" panose="02020603050405020304" pitchFamily="18" charset="0"/>
                <a:cs typeface="Times New Roman" pitchFamily="18" charset="0"/>
              </a:rPr>
              <a:t>к</a:t>
            </a:r>
            <a:r>
              <a:rPr lang="tt-RU" sz="4800" dirty="0" smtClean="0">
                <a:latin typeface="Times New Roman" pitchFamily="18" charset="0"/>
                <a:cs typeface="Times New Roman" pitchFamily="18" charset="0"/>
              </a:rPr>
              <a:t>расивая тюль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10731" y="3573016"/>
            <a:ext cx="335758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4800" dirty="0">
                <a:latin typeface="Times New Roman" panose="02020603050405020304" pitchFamily="18" charset="0"/>
                <a:cs typeface="Times New Roman" pitchFamily="18" charset="0"/>
              </a:rPr>
              <a:t>к</a:t>
            </a:r>
            <a:r>
              <a:rPr lang="tt-RU" sz="4800" dirty="0" smtClean="0">
                <a:latin typeface="Times New Roman" pitchFamily="18" charset="0"/>
                <a:cs typeface="Times New Roman" pitchFamily="18" charset="0"/>
              </a:rPr>
              <a:t>руглый сирота</a:t>
            </a:r>
          </a:p>
          <a:p>
            <a:pPr algn="ctr"/>
            <a:endParaRPr lang="tt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08323" y="3426765"/>
            <a:ext cx="33575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крепкий кофе</a:t>
            </a:r>
            <a:endParaRPr lang="tt-RU" sz="5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08323" y="5234703"/>
            <a:ext cx="33575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4000" dirty="0">
                <a:latin typeface="Times New Roman" panose="02020603050405020304" pitchFamily="18" charset="0"/>
                <a:cs typeface="Times New Roman" pitchFamily="18" charset="0"/>
              </a:rPr>
              <a:t>а</a:t>
            </a:r>
            <a:r>
              <a:rPr lang="tt-RU" sz="4000" dirty="0" smtClean="0">
                <a:latin typeface="Times New Roman" pitchFamily="18" charset="0"/>
                <a:cs typeface="Times New Roman" pitchFamily="18" charset="0"/>
              </a:rPr>
              <a:t>всталийский кенгуру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45333">
        <p15:prstTrans prst="wind"/>
        <p:sndAc>
          <p:stSnd>
            <p:snd r:embed="rId3" name="переход к след вопросу.wav"/>
          </p:stSnd>
        </p:sndAc>
      </p:transition>
    </mc:Choice>
    <mc:Fallback xmlns="">
      <p:transition spd="slow" advClick="0" advTm="45333">
        <p:fade/>
        <p:sndAc>
          <p:stSnd>
            <p:snd r:embed="rId5" name="переход к след вопросу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AE42A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616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616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616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 t="38704" r="3125" b="9375"/>
          <a:stretch>
            <a:fillRect/>
          </a:stretch>
        </p:blipFill>
        <p:spPr bwMode="auto">
          <a:xfrm>
            <a:off x="0" y="0"/>
            <a:ext cx="91637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64296" y="692696"/>
            <a:ext cx="8286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6. Укажите правильное написание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4008" y="3985139"/>
            <a:ext cx="33575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течение года</a:t>
            </a:r>
            <a:endParaRPr lang="tt-RU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29256" y="5500702"/>
            <a:ext cx="3357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течении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6214" y="5500702"/>
            <a:ext cx="3618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tt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течении года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64088" y="3885056"/>
            <a:ext cx="3357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4000" dirty="0">
                <a:latin typeface="Times New Roman" panose="02020603050405020304" pitchFamily="18" charset="0"/>
                <a:cs typeface="Times New Roman" pitchFamily="18" charset="0"/>
              </a:rPr>
              <a:t>в</a:t>
            </a:r>
            <a:r>
              <a:rPr lang="tt-RU" sz="4000" dirty="0" smtClean="0">
                <a:latin typeface="Times New Roman" pitchFamily="18" charset="0"/>
                <a:cs typeface="Times New Roman" pitchFamily="18" charset="0"/>
              </a:rPr>
              <a:t>течение года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45533">
        <p15:prstTrans prst="wind"/>
        <p:sndAc>
          <p:stSnd>
            <p:snd r:embed="rId3" name="переход к след вопросу.wav"/>
          </p:stSnd>
        </p:sndAc>
      </p:transition>
    </mc:Choice>
    <mc:Fallback xmlns="">
      <p:transition spd="slow" advClick="0" advTm="45533">
        <p:fade/>
        <p:sndAc>
          <p:stSnd>
            <p:snd r:embed="rId5" name="переход к след вопросу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AE42A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616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616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616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 t="38704" r="3125" b="9375"/>
          <a:stretch>
            <a:fillRect/>
          </a:stretch>
        </p:blipFill>
        <p:spPr bwMode="auto">
          <a:xfrm>
            <a:off x="0" y="0"/>
            <a:ext cx="91637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642910" y="571480"/>
            <a:ext cx="82868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месте каких цифр в предложении должны стоять запятые?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дойдя до них (1) Безухов (2)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остановился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возле невысокого брюнета (3) стоявшего у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окна“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t-RU" sz="32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5786" y="3857628"/>
            <a:ext cx="35004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6600" dirty="0">
                <a:latin typeface="Times New Roman" panose="02020603050405020304" pitchFamily="18" charset="0"/>
                <a:cs typeface="Times New Roman" pitchFamily="18" charset="0"/>
              </a:rPr>
              <a:t>1,3</a:t>
            </a:r>
            <a:endParaRPr lang="tt-RU" sz="6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43504" y="3857628"/>
            <a:ext cx="40004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6600" dirty="0" smtClean="0">
                <a:latin typeface="Times New Roman" panose="02020603050405020304" pitchFamily="18" charset="0"/>
                <a:cs typeface="Times New Roman" pitchFamily="18" charset="0"/>
              </a:rPr>
              <a:t>1,2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1472" y="5429264"/>
            <a:ext cx="39290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6600" dirty="0" smtClean="0">
                <a:latin typeface="Times New Roman" panose="02020603050405020304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14942" y="5429264"/>
            <a:ext cx="3571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6600" dirty="0" smtClean="0">
                <a:latin typeface="Times New Roman" panose="02020603050405020304" pitchFamily="18" charset="0"/>
                <a:cs typeface="Times New Roman" pitchFamily="18" charset="0"/>
              </a:rPr>
              <a:t>2,3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44832">
        <p15:prstTrans prst="wind"/>
        <p:sndAc>
          <p:stSnd>
            <p:snd r:embed="rId3" name="переход к след вопросу.wav"/>
          </p:stSnd>
        </p:sndAc>
      </p:transition>
    </mc:Choice>
    <mc:Fallback xmlns="">
      <p:transition spd="slow" advClick="0" advTm="44832">
        <p:fade/>
        <p:sndAc>
          <p:stSnd>
            <p:snd r:embed="rId5" name="переход к след вопросу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AE42A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616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616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616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 t="38704" r="3125" b="9375"/>
          <a:stretch>
            <a:fillRect/>
          </a:stretch>
        </p:blipFill>
        <p:spPr bwMode="auto">
          <a:xfrm>
            <a:off x="0" y="0"/>
            <a:ext cx="91637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898049" y="476672"/>
            <a:ext cx="75724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Palatino Linotype" pitchFamily="18" charset="0"/>
              </a:rPr>
              <a:t>8.Укажите </a:t>
            </a:r>
            <a:r>
              <a:rPr lang="ru-RU" sz="4400" b="1" dirty="0">
                <a:latin typeface="Palatino Linotype" pitchFamily="18" charset="0"/>
              </a:rPr>
              <a:t>пример </a:t>
            </a:r>
            <a:endParaRPr lang="ru-RU" sz="4400" b="1" dirty="0" smtClean="0">
              <a:latin typeface="Palatino Linotype" pitchFamily="18" charset="0"/>
            </a:endParaRPr>
          </a:p>
          <a:p>
            <a:pPr algn="ctr"/>
            <a:r>
              <a:rPr lang="ru-RU" sz="4400" b="1" dirty="0" smtClean="0">
                <a:latin typeface="Palatino Linotype" pitchFamily="18" charset="0"/>
              </a:rPr>
              <a:t>с </a:t>
            </a:r>
            <a:r>
              <a:rPr lang="ru-RU" sz="4400" b="1" dirty="0">
                <a:latin typeface="Palatino Linotype" pitchFamily="18" charset="0"/>
              </a:rPr>
              <a:t>ошибкой в образовании формы слова.</a:t>
            </a:r>
            <a:endParaRPr lang="ru-RU" sz="4400" i="1" dirty="0"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29256" y="5296258"/>
            <a:ext cx="3357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3600" dirty="0">
                <a:latin typeface="Times New Roman" pitchFamily="18" charset="0"/>
                <a:cs typeface="Times New Roman" pitchFamily="18" charset="0"/>
              </a:rPr>
              <a:t>по обоим сторонам</a:t>
            </a:r>
            <a:endParaRPr lang="tt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049" y="3734517"/>
            <a:ext cx="3357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3600" dirty="0">
                <a:latin typeface="Times New Roman" pitchFamily="18" charset="0"/>
                <a:cs typeface="Times New Roman" pitchFamily="18" charset="0"/>
              </a:rPr>
              <a:t>более пятисот долларов</a:t>
            </a:r>
            <a:endParaRPr lang="tt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29256" y="3734516"/>
            <a:ext cx="3357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3600" dirty="0">
                <a:latin typeface="Times New Roman" pitchFamily="18" charset="0"/>
                <a:cs typeface="Times New Roman" pitchFamily="18" charset="0"/>
              </a:rPr>
              <a:t>опытные инженеры</a:t>
            </a:r>
            <a:endParaRPr lang="tt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8049" y="5553191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360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tt-RU" sz="3600" dirty="0" smtClean="0">
                <a:latin typeface="Times New Roman" pitchFamily="18" charset="0"/>
                <a:cs typeface="Times New Roman" pitchFamily="18" charset="0"/>
              </a:rPr>
              <a:t>елый лебедь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45015">
        <p15:prstTrans prst="wind"/>
        <p:sndAc>
          <p:stSnd>
            <p:snd r:embed="rId3" name="переход к след вопросу.wav"/>
          </p:stSnd>
        </p:sndAc>
      </p:transition>
    </mc:Choice>
    <mc:Fallback xmlns="">
      <p:transition spd="slow" advClick="0" advTm="45015">
        <p:fade/>
        <p:sndAc>
          <p:stSnd>
            <p:snd r:embed="rId5" name="переход к след вопросу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AE42A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616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616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616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.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2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1595</TotalTime>
  <Words>528</Words>
  <Application>Microsoft Office PowerPoint</Application>
  <PresentationFormat>Экран (4:3)</PresentationFormat>
  <Paragraphs>184</Paragraphs>
  <Slides>34</Slides>
  <Notes>2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9" baseType="lpstr">
      <vt:lpstr>Arial</vt:lpstr>
      <vt:lpstr>Calibri</vt:lpstr>
      <vt:lpstr>Palatino Linotype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Кемнең “бишле” аласы килә?</dc:title>
  <dc:creator>Liliya</dc:creator>
  <cp:lastModifiedBy>Александр</cp:lastModifiedBy>
  <cp:revision>194</cp:revision>
  <dcterms:created xsi:type="dcterms:W3CDTF">2010-11-17T17:02:49Z</dcterms:created>
  <dcterms:modified xsi:type="dcterms:W3CDTF">2014-04-11T15:03:23Z</dcterms:modified>
</cp:coreProperties>
</file>