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262" r:id="rId10"/>
    <p:sldId id="263" r:id="rId11"/>
    <p:sldId id="267" r:id="rId12"/>
    <p:sldId id="268" r:id="rId13"/>
    <p:sldId id="269" r:id="rId14"/>
    <p:sldId id="270" r:id="rId15"/>
    <p:sldId id="266" r:id="rId16"/>
    <p:sldId id="271" r:id="rId17"/>
    <p:sldId id="272" r:id="rId18"/>
    <p:sldId id="273" r:id="rId19"/>
    <p:sldId id="274" r:id="rId20"/>
    <p:sldId id="265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939" autoAdjust="0"/>
  </p:normalViewPr>
  <p:slideViewPr>
    <p:cSldViewPr>
      <p:cViewPr>
        <p:scale>
          <a:sx n="50" d="100"/>
          <a:sy n="50" d="100"/>
        </p:scale>
        <p:origin x="-2544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456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imes New Roman" pitchFamily="18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70B24-5522-49F1-9ADB-5460C6D7C3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5670B-F079-485F-92D5-42170D9E1E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0C5E1-1FD4-4961-A6D2-65C8100CA9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E544E-8561-45FE-8B90-39478CE401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9051B-1FA3-485C-857B-D2089D915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E4950-895D-48F4-9F55-0DF11F0E89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70686-D2A3-4BBA-8A0E-DBF0E114A9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10196-CEEC-4276-827F-9BA6795E88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88E5A-6F5A-4207-A77C-3735688A1F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3BEC9-6199-4E34-9A70-46CB2D59A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B23C0-467A-490E-BD27-F924CCABB2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193539" name="Rectangle 3"/>
          <p:cNvSpPr>
            <a:spLocks noChangeArrowheads="1"/>
          </p:cNvSpPr>
          <p:nvPr/>
        </p:nvSpPr>
        <p:spPr bwMode="auto">
          <a:xfrm>
            <a:off x="152400" y="17526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193540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193541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354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354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354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7888C4E3-C58A-4B05-A9A5-89DAD0E113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6"/>
          <p:cNvSpPr txBox="1">
            <a:spLocks noChangeArrowheads="1"/>
          </p:cNvSpPr>
          <p:nvPr/>
        </p:nvSpPr>
        <p:spPr bwMode="auto">
          <a:xfrm>
            <a:off x="285720" y="428604"/>
            <a:ext cx="8424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chemeClr val="hlink"/>
                </a:solidFill>
              </a:rPr>
              <a:t>РОДИТЕЛЬСКОЕ СОБРАНИЕ</a:t>
            </a: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0" y="2133600"/>
            <a:ext cx="9324975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>
                <a:solidFill>
                  <a:schemeClr val="hlink"/>
                </a:solidFill>
              </a:rPr>
              <a:t>«ОТВЕТСТВЕННОСТЬ, САМООЦЕНКА И САМОКОНТРОЛЬ. КАК ИХ РАЗВИВАТЬ»</a:t>
            </a:r>
          </a:p>
          <a:p>
            <a:pPr>
              <a:spcBef>
                <a:spcPct val="50000"/>
              </a:spcBef>
            </a:pPr>
            <a:endParaRPr lang="ru-RU" sz="350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468313" y="336550"/>
            <a:ext cx="7921625" cy="503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ru-RU" sz="2800" b="1"/>
              <a:t>Самооценка тесно связана с уровнем притязаний личности, с желаемым уровнем ее самооценки. </a:t>
            </a:r>
          </a:p>
          <a:p>
            <a:r>
              <a:rPr kumimoji="0" lang="ru-RU" sz="2800" b="1"/>
              <a:t>Психолог Джемс вывел формулу, которая показывает зависимость самооценки человека от его притязаний.</a:t>
            </a:r>
          </a:p>
          <a:p>
            <a:r>
              <a:rPr kumimoji="0" lang="ru-RU" sz="2800"/>
              <a:t>                       </a:t>
            </a:r>
          </a:p>
          <a:p>
            <a:r>
              <a:rPr kumimoji="0" lang="ru-RU" sz="2800"/>
              <a:t> </a:t>
            </a:r>
          </a:p>
          <a:p>
            <a:endParaRPr kumimoji="0" lang="ru-RU" sz="2800"/>
          </a:p>
          <a:p>
            <a:r>
              <a:rPr kumimoji="0" lang="ru-RU" sz="3600" b="1">
                <a:solidFill>
                  <a:schemeClr val="hlink"/>
                </a:solidFill>
              </a:rPr>
              <a:t>Самооценка =  ____Успех______</a:t>
            </a:r>
          </a:p>
          <a:p>
            <a:r>
              <a:rPr kumimoji="0" lang="ru-RU" sz="3600" b="1">
                <a:solidFill>
                  <a:schemeClr val="hlink"/>
                </a:solidFill>
              </a:rPr>
              <a:t>                               Притязания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620713"/>
            <a:ext cx="89296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827088" y="404813"/>
            <a:ext cx="6337300" cy="265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hlink"/>
                </a:solidFill>
              </a:rPr>
              <a:t>Формирование самооценки:</a:t>
            </a:r>
            <a:r>
              <a:rPr lang="ru-RU" sz="2800" b="1"/>
              <a:t> 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800"/>
              <a:t> </a:t>
            </a:r>
            <a:r>
              <a:rPr lang="ru-RU" sz="2800" b="1"/>
              <a:t>Отношение окружающих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800" b="1"/>
              <a:t> Осознание самим ребенком особенностей своей деятельности, её хода и результатов.</a:t>
            </a:r>
            <a:r>
              <a:rPr lang="ru-RU" sz="2800"/>
              <a:t> </a:t>
            </a:r>
          </a:p>
        </p:txBody>
      </p:sp>
      <p:pic>
        <p:nvPicPr>
          <p:cNvPr id="13316" name="Picture 4" descr="large_50676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3141663"/>
            <a:ext cx="316865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shor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933825"/>
            <a:ext cx="3529012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203575" y="188913"/>
            <a:ext cx="5616575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ru-RU" sz="2800" b="1"/>
              <a:t>На начальных этапах развития ребенок оценивает преимущественно свои физические качества и возможности ("Я большой","Я сильный"), затем начинают осознаваться и оцениваться практические умения, поступки, моральные качества.</a:t>
            </a:r>
          </a:p>
        </p:txBody>
      </p:sp>
      <p:pic>
        <p:nvPicPr>
          <p:cNvPr id="14339" name="Picture 4" descr="shjajddstnsrjgwegn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88913"/>
            <a:ext cx="2808287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6" descr="17902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4076700"/>
            <a:ext cx="3240088" cy="263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50825" y="1916113"/>
            <a:ext cx="8713788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ru-RU" sz="2800" b="1"/>
              <a:t>В младшем школьном возрасте ведущей является учебная деятельность; именно от ее хода и зависит в решающей степени формирование самооценки ребенка, она прямо связана с его успеваемостью, успехами в учении.</a:t>
            </a:r>
          </a:p>
        </p:txBody>
      </p:sp>
      <p:pic>
        <p:nvPicPr>
          <p:cNvPr id="15363" name="Picture 3" descr="p1627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3789363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IMG_534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49213"/>
            <a:ext cx="2951162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23850" y="404813"/>
            <a:ext cx="85693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ru-RU" sz="2800" b="1"/>
              <a:t>Самооценка подростка формируется в процессе его равнения на те моральные ценности и требования, которые приняты в кругу сверстников.</a:t>
            </a:r>
          </a:p>
        </p:txBody>
      </p:sp>
      <p:pic>
        <p:nvPicPr>
          <p:cNvPr id="16387" name="Picture 3" descr="IMG_568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989138"/>
            <a:ext cx="280828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 descr="a2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2997200"/>
            <a:ext cx="2879725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5" descr="0_4ec2_827ceb5e_X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03913" y="4373563"/>
            <a:ext cx="3240087" cy="248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468313" y="692150"/>
            <a:ext cx="74168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ru-RU" sz="2800" b="1">
                <a:solidFill>
                  <a:schemeClr val="hlink"/>
                </a:solidFill>
              </a:rPr>
              <a:t>Родителям необходимо:</a:t>
            </a:r>
            <a:r>
              <a:rPr kumimoji="0" lang="ru-RU" sz="2800" b="1"/>
              <a:t> </a:t>
            </a:r>
          </a:p>
          <a:p>
            <a:pPr>
              <a:buFontTx/>
              <a:buChar char="•"/>
            </a:pPr>
            <a:r>
              <a:rPr kumimoji="0" lang="ru-RU" sz="2800" b="1"/>
              <a:t> создавать “ситуацию успеха”; </a:t>
            </a:r>
          </a:p>
          <a:p>
            <a:pPr>
              <a:buFontTx/>
              <a:buChar char="•"/>
            </a:pPr>
            <a:r>
              <a:rPr kumimoji="0" lang="ru-RU" sz="2800" b="1"/>
              <a:t> возвышать детей в их собственных глазах; </a:t>
            </a:r>
          </a:p>
          <a:p>
            <a:pPr>
              <a:buFontTx/>
              <a:buChar char="•"/>
            </a:pPr>
            <a:r>
              <a:rPr kumimoji="0" lang="ru-RU" sz="2800" b="1"/>
              <a:t> хвалить  даже за небольшой успех.</a:t>
            </a:r>
          </a:p>
        </p:txBody>
      </p:sp>
      <p:pic>
        <p:nvPicPr>
          <p:cNvPr id="17411" name="Picture 5" descr="89f6eb07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2924175"/>
            <a:ext cx="38100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179388" y="549275"/>
            <a:ext cx="87852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ru-RU" sz="2800" b="1" dirty="0">
                <a:solidFill>
                  <a:schemeClr val="hlink"/>
                </a:solidFill>
              </a:rPr>
              <a:t>Самоконтроль </a:t>
            </a:r>
            <a:r>
              <a:rPr kumimoji="0" lang="ru-RU" sz="2800" b="1" dirty="0"/>
              <a:t>- одна из характеристик свободы и ответственности личности. </a:t>
            </a:r>
          </a:p>
        </p:txBody>
      </p:sp>
      <p:pic>
        <p:nvPicPr>
          <p:cNvPr id="18435" name="Picture 5" descr="j022779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2276475"/>
            <a:ext cx="5543550" cy="364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468313" y="260350"/>
            <a:ext cx="7991475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ru-RU" sz="2800" b="1" dirty="0">
                <a:solidFill>
                  <a:schemeClr val="hlink"/>
                </a:solidFill>
              </a:rPr>
              <a:t>Самоконтроль включает в себя:</a:t>
            </a:r>
            <a:r>
              <a:rPr kumimoji="0" lang="ru-RU" sz="2800" dirty="0"/>
              <a:t> </a:t>
            </a:r>
          </a:p>
          <a:p>
            <a:pPr>
              <a:buFontTx/>
              <a:buChar char="•"/>
            </a:pPr>
            <a:r>
              <a:rPr kumimoji="0" lang="ru-RU" sz="2800" dirty="0"/>
              <a:t> </a:t>
            </a:r>
            <a:r>
              <a:rPr kumimoji="0" lang="ru-RU" sz="2800" b="1" dirty="0"/>
              <a:t>поведенческий самоконтроль: контроль </a:t>
            </a:r>
            <a:r>
              <a:rPr kumimoji="0" lang="ru-RU" sz="2800" b="1" dirty="0" smtClean="0"/>
              <a:t>собственных </a:t>
            </a:r>
            <a:r>
              <a:rPr kumimoji="0" lang="ru-RU" sz="2800" b="1" dirty="0"/>
              <a:t>действий и воздействий, </a:t>
            </a:r>
          </a:p>
          <a:p>
            <a:pPr>
              <a:buFontTx/>
              <a:buChar char="•"/>
            </a:pPr>
            <a:r>
              <a:rPr kumimoji="0" lang="ru-RU" sz="2800" b="1" dirty="0"/>
              <a:t> эмоциональный самоконтроль: контроль собственных эмоций и состояний. </a:t>
            </a:r>
          </a:p>
          <a:p>
            <a:pPr eaLnBrk="0" hangingPunct="0"/>
            <a:endParaRPr kumimoji="0" lang="ru-RU" sz="2800" b="1" dirty="0">
              <a:latin typeface="Arial" charset="0"/>
            </a:endParaRPr>
          </a:p>
        </p:txBody>
      </p:sp>
      <p:pic>
        <p:nvPicPr>
          <p:cNvPr id="19459" name="Picture 5" descr="deficiency diseas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2636838"/>
            <a:ext cx="2422525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6" descr="2g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2133600"/>
            <a:ext cx="2451100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179388" y="260350"/>
            <a:ext cx="8640762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ru-RU" sz="2800" b="1" dirty="0">
                <a:solidFill>
                  <a:schemeClr val="hlink"/>
                </a:solidFill>
              </a:rPr>
              <a:t>Этапы формирования самоконтроля:</a:t>
            </a:r>
          </a:p>
          <a:p>
            <a:endParaRPr kumimoji="0" lang="ru-RU" sz="2800" b="1" dirty="0">
              <a:solidFill>
                <a:schemeClr val="hlink"/>
              </a:solidFill>
            </a:endParaRPr>
          </a:p>
          <a:p>
            <a:pPr>
              <a:buFontTx/>
              <a:buChar char="•"/>
            </a:pPr>
            <a:r>
              <a:rPr kumimoji="0" lang="ru-RU" sz="2800" b="1" dirty="0"/>
              <a:t> 1-й этап. Ребёнок должен научиться понимать и принимать контроль родителей и учителей.</a:t>
            </a:r>
          </a:p>
          <a:p>
            <a:endParaRPr kumimoji="0" lang="ru-RU" sz="2800" b="1" dirty="0"/>
          </a:p>
          <a:p>
            <a:pPr>
              <a:buFontTx/>
              <a:buChar char="•"/>
            </a:pPr>
            <a:r>
              <a:rPr kumimoji="0" lang="ru-RU" sz="2800" b="1" dirty="0"/>
              <a:t> 2-й этап. Он должен научиться  наблюдать и анализировать учебную деятельность своих товарищей.</a:t>
            </a:r>
          </a:p>
          <a:p>
            <a:endParaRPr kumimoji="0" lang="ru-RU" sz="2800" b="1" dirty="0"/>
          </a:p>
          <a:p>
            <a:pPr>
              <a:buFontTx/>
              <a:buChar char="•"/>
            </a:pPr>
            <a:r>
              <a:rPr kumimoji="0" lang="ru-RU" sz="2800" b="1" dirty="0"/>
              <a:t> 3-й этап. Ему необходимо научиться осуществлять наблюдение за своей учебной деятельностью (ее самоанализ, самооценка и </a:t>
            </a:r>
            <a:r>
              <a:rPr kumimoji="0" lang="ru-RU" sz="2800" b="1" dirty="0" err="1"/>
              <a:t>самокоррекция</a:t>
            </a:r>
            <a:r>
              <a:rPr kumimoji="0" lang="ru-RU" sz="2800" b="1" dirty="0"/>
              <a:t>).</a:t>
            </a:r>
          </a:p>
          <a:p>
            <a:pPr eaLnBrk="0" hangingPunct="0"/>
            <a:endParaRPr kumimoji="0" lang="ru-RU" sz="2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539750" y="188913"/>
            <a:ext cx="8135938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>
                <a:solidFill>
                  <a:schemeClr val="hlink"/>
                </a:solidFill>
              </a:rPr>
              <a:t>Письмо-обращение.</a:t>
            </a:r>
          </a:p>
          <a:p>
            <a:pPr>
              <a:spcBef>
                <a:spcPct val="50000"/>
              </a:spcBef>
            </a:pPr>
            <a:r>
              <a:rPr lang="ru-RU" sz="2800" b="1" i="1" dirty="0"/>
              <a:t>Кому: </a:t>
            </a:r>
            <a:r>
              <a:rPr lang="ru-RU" sz="2800" b="1" dirty="0"/>
              <a:t>родителям.</a:t>
            </a:r>
          </a:p>
          <a:p>
            <a:pPr>
              <a:spcBef>
                <a:spcPct val="50000"/>
              </a:spcBef>
            </a:pPr>
            <a:r>
              <a:rPr lang="ru-RU" sz="2800" b="1" i="1" dirty="0"/>
              <a:t>От кого: </a:t>
            </a:r>
            <a:r>
              <a:rPr lang="ru-RU" sz="2800" b="1" dirty="0"/>
              <a:t>детей разных времён и народов.</a:t>
            </a:r>
            <a:endParaRPr lang="ru-RU" sz="2800" b="1" i="1" dirty="0"/>
          </a:p>
        </p:txBody>
      </p:sp>
      <p:pic>
        <p:nvPicPr>
          <p:cNvPr id="21507" name="Picture 5" descr="sochel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4724400"/>
            <a:ext cx="3024188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539750" y="2171700"/>
            <a:ext cx="84248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ru-RU" sz="2400" b="1" i="1" dirty="0"/>
              <a:t>1. Не портите меня. Я прекрасно знаю, что я не должен получать всего, о чем прошу. Я просто проверяю вас.</a:t>
            </a:r>
            <a:r>
              <a:rPr kumimoji="0" lang="ru-RU" sz="2400" dirty="0"/>
              <a:t> </a:t>
            </a:r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539750" y="2852738"/>
            <a:ext cx="79930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kumimoji="0" lang="ru-RU" sz="2400" b="1" i="1" dirty="0"/>
              <a:t>2.Не бойтесь проявлять твердость по отношению ко мне. Я предпочитаю это. Это позволяет мне знать меру и место.</a:t>
            </a:r>
            <a:r>
              <a:rPr kumimoji="0" lang="ru-RU" sz="2400" b="1" dirty="0"/>
              <a:t> </a:t>
            </a:r>
          </a:p>
        </p:txBody>
      </p:sp>
      <p:sp>
        <p:nvSpPr>
          <p:cNvPr id="21510" name="Rectangle 8"/>
          <p:cNvSpPr>
            <a:spLocks noChangeArrowheads="1"/>
          </p:cNvSpPr>
          <p:nvPr/>
        </p:nvSpPr>
        <p:spPr bwMode="auto">
          <a:xfrm>
            <a:off x="539750" y="3933825"/>
            <a:ext cx="8064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kumimoji="0" lang="ru-RU" sz="2400" b="1" i="1" dirty="0"/>
              <a:t>3.Не применяйте силу в отношениях со мной. Иначе это научит меня думать, что сила — это все, что имеет значение. С большей готовностью </a:t>
            </a:r>
          </a:p>
          <a:p>
            <a:pPr algn="just"/>
            <a:r>
              <a:rPr kumimoji="0" lang="ru-RU" sz="2400" b="1" i="1" dirty="0"/>
              <a:t>я восприму ваше руководство мной.</a:t>
            </a:r>
            <a:r>
              <a:rPr kumimoji="0" lang="ru-RU" sz="2400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1619250" y="120650"/>
            <a:ext cx="7272338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ru-RU" sz="2800" b="1"/>
              <a:t>Тот человек, которого ты любишь во мне,                                                                                                                                                                                                              конечно, лучше меня: я не такой. </a:t>
            </a:r>
          </a:p>
          <a:p>
            <a:r>
              <a:rPr kumimoji="0" lang="ru-RU" sz="2800" b="1"/>
              <a:t>Но ты люби, и я постараюсь быть лучше себя. </a:t>
            </a:r>
          </a:p>
          <a:p>
            <a:r>
              <a:rPr kumimoji="0" lang="ru-RU" sz="2800" b="1"/>
              <a:t>                                                    М.М.Пришвин</a:t>
            </a:r>
            <a:r>
              <a:rPr kumimoji="0" lang="ru-RU" sz="2800"/>
              <a:t> </a:t>
            </a:r>
          </a:p>
        </p:txBody>
      </p:sp>
      <p:pic>
        <p:nvPicPr>
          <p:cNvPr id="4099" name="Picture 7" descr="900711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2349500"/>
            <a:ext cx="5545138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23850" y="476250"/>
            <a:ext cx="84248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ru-RU" sz="2800" b="1"/>
              <a:t>Помните, что у вас есть самое великое чудо на свете. </a:t>
            </a:r>
            <a:r>
              <a:rPr kumimoji="0" lang="ru-RU" sz="2800" b="1">
                <a:solidFill>
                  <a:schemeClr val="hlink"/>
                </a:solidFill>
              </a:rPr>
              <a:t>Это чудо — Я, ВАШ РЕБЕНОК!</a:t>
            </a:r>
          </a:p>
        </p:txBody>
      </p:sp>
      <p:pic>
        <p:nvPicPr>
          <p:cNvPr id="22531" name="Picture 4" descr="1219823127_16f348ddd65c4545354fb6f0c54284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1557338"/>
            <a:ext cx="47625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26035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ru-RU" sz="2800" b="1">
                <a:solidFill>
                  <a:schemeClr val="hlink"/>
                </a:solidFill>
              </a:rPr>
              <a:t>Ответственность</a:t>
            </a:r>
            <a:r>
              <a:rPr kumimoji="0" lang="ru-RU" sz="2800"/>
              <a:t> - </a:t>
            </a:r>
            <a:r>
              <a:rPr kumimoji="0" lang="ru-RU" sz="2800" b="1"/>
              <a:t>это искреннее и добровольное признание необходимости заботиться о себе и о других.</a:t>
            </a:r>
          </a:p>
        </p:txBody>
      </p:sp>
      <p:pic>
        <p:nvPicPr>
          <p:cNvPr id="5123" name="Picture 3" descr="22453904_22110489_1207426269_s2hdd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28775"/>
            <a:ext cx="2808287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5" descr="0000991906-previe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2420938"/>
            <a:ext cx="2170113" cy="325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6" descr="c21597c523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1863" y="4365625"/>
            <a:ext cx="2854325" cy="214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250825" y="260350"/>
            <a:ext cx="8893175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hlink"/>
                </a:solidFill>
              </a:rPr>
              <a:t>Условия воспитания ответственности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3200" b="1"/>
              <a:t> Самоуважение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3200" b="1"/>
              <a:t> Разумные ограничения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3200" b="1"/>
              <a:t> Продолжительность и постепенность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3200" b="1"/>
              <a:t> Учет возрастных и индивидуальных                особенностей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3200" b="1"/>
              <a:t> Учет особенностей характера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3200" b="1"/>
              <a:t> Учет личного опыта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971550" y="0"/>
            <a:ext cx="6624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hlink"/>
                </a:solidFill>
              </a:rPr>
              <a:t>Воспитание ответственности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79388" y="568325"/>
            <a:ext cx="8496300" cy="671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2800" b="1"/>
              <a:t>Ребёнок должен ощущать себя                 равноправным членом семьи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ru-RU" sz="2800" b="1"/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800" b="1"/>
              <a:t>Не надо торопить, позвольте выполнить ответственные задания в удобном для него темпе</a:t>
            </a:r>
          </a:p>
          <a:p>
            <a:pPr>
              <a:spcBef>
                <a:spcPct val="50000"/>
              </a:spcBef>
            </a:pPr>
            <a:endParaRPr lang="ru-RU" sz="2800" b="1"/>
          </a:p>
          <a:p>
            <a:pPr>
              <a:spcBef>
                <a:spcPct val="50000"/>
              </a:spcBef>
            </a:pPr>
            <a:endParaRPr lang="ru-RU" sz="2800" b="1"/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800" b="1"/>
              <a:t>Сделайте так, чтобы ребенок на                  собственном опыте узнал, к чему ведёт безответственность.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800" b="1"/>
              <a:t>Поручайте ему посильное дело</a:t>
            </a:r>
            <a:r>
              <a:rPr lang="ru-RU" sz="2800"/>
              <a:t> </a:t>
            </a:r>
          </a:p>
          <a:p>
            <a:pPr>
              <a:spcBef>
                <a:spcPct val="50000"/>
              </a:spcBef>
            </a:pPr>
            <a:endParaRPr lang="ru-RU" sz="2800"/>
          </a:p>
        </p:txBody>
      </p:sp>
      <p:pic>
        <p:nvPicPr>
          <p:cNvPr id="7172" name="Picture 4" descr="6528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404813"/>
            <a:ext cx="2879725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 descr="mishawater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4437063"/>
            <a:ext cx="172402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 descr="16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35150" y="3141663"/>
            <a:ext cx="2159000" cy="16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692275" y="3333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chemeClr val="hlink"/>
                </a:solidFill>
              </a:rPr>
              <a:t>Воспитание ответственности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95288" y="981075"/>
            <a:ext cx="7993062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sz="2800"/>
              <a:t>  </a:t>
            </a:r>
            <a:r>
              <a:rPr lang="ru-RU" sz="2800" b="1"/>
              <a:t>Помните, что дети способны на большее  </a:t>
            </a:r>
          </a:p>
          <a:p>
            <a:pPr>
              <a:buFontTx/>
              <a:buChar char="•"/>
            </a:pPr>
            <a:r>
              <a:rPr lang="ru-RU" sz="2800" b="1"/>
              <a:t>  Если ребёнок не справился с работой или повёл себя безответственно, постарайтесь понять его и показать,  как надо делать </a:t>
            </a:r>
          </a:p>
          <a:p>
            <a:pPr>
              <a:buFontTx/>
              <a:buChar char="•"/>
            </a:pPr>
            <a:r>
              <a:rPr lang="ru-RU" sz="2800" b="1"/>
              <a:t>  Постарайтесь сделать так, чтобы забота о других (и забота о себе тоже) связывалась с положительными эмоциями</a:t>
            </a:r>
            <a:r>
              <a:rPr lang="ru-RU" sz="2800"/>
              <a:t> </a:t>
            </a:r>
          </a:p>
        </p:txBody>
      </p:sp>
      <p:pic>
        <p:nvPicPr>
          <p:cNvPr id="8196" name="Picture 4" descr="1258632140_1223884450_0li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3716338"/>
            <a:ext cx="1901825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09_childr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150" y="4365625"/>
            <a:ext cx="2519363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17563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84150"/>
            <a:ext cx="8642350" cy="648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WordArt 3"/>
          <p:cNvSpPr>
            <a:spLocks noChangeArrowheads="1" noChangeShapeType="1" noTextEdit="1"/>
          </p:cNvSpPr>
          <p:nvPr/>
        </p:nvSpPr>
        <p:spPr bwMode="auto">
          <a:xfrm>
            <a:off x="6659563" y="333375"/>
            <a:ext cx="1558925" cy="2374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333375"/>
            <a:ext cx="8353425" cy="545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ru-RU" sz="3200" b="1"/>
              <a:t>Прежде, чем научить своего ребенка принимать серьезные и ответственные решения, отвечать за свои действия, заботиться о близких, родители должны научиться все это делать сами, должны проникнуться чувством ответственности.</a:t>
            </a:r>
          </a:p>
          <a:p>
            <a:r>
              <a:rPr kumimoji="0" lang="ru-RU" sz="3200" b="1"/>
              <a:t>Научите вашего ребенка заботиться о других людях. Он поймет, что забота о близких людях необходима, что она может приносить радость и ему, если у них все в порядке.</a:t>
            </a:r>
            <a:r>
              <a:rPr kumimoji="0" lang="ru-RU" sz="3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68313" y="260350"/>
            <a:ext cx="8280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ru-RU" sz="2800" b="1">
                <a:solidFill>
                  <a:schemeClr val="hlink"/>
                </a:solidFill>
              </a:rPr>
              <a:t>Самооценка</a:t>
            </a:r>
            <a:r>
              <a:rPr kumimoji="0" lang="ru-RU" sz="2800" b="1"/>
              <a:t> -</a:t>
            </a:r>
            <a:r>
              <a:rPr kumimoji="0" lang="ru-RU" sz="2800"/>
              <a:t> </a:t>
            </a:r>
            <a:r>
              <a:rPr kumimoji="0" lang="ru-RU" sz="2800" b="1"/>
              <a:t>это оценка человеком самого себя: своих качеств, возможностей, способностей, особенностей своей деятельности. </a:t>
            </a:r>
          </a:p>
        </p:txBody>
      </p:sp>
      <p:pic>
        <p:nvPicPr>
          <p:cNvPr id="11267" name="Picture 3" descr="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2276475"/>
            <a:ext cx="3816350" cy="254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ae864dcb6f2d5e276959c9270f5a81d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3429000"/>
            <a:ext cx="3600450" cy="294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">
  <a:themeElements>
    <a:clrScheme name="Project Overview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Project Overview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Overview</Template>
  <TotalTime>402</TotalTime>
  <Words>634</Words>
  <Application>Microsoft Office PowerPoint</Application>
  <PresentationFormat>Экран (4:3)</PresentationFormat>
  <Paragraphs>65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Project Overview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Саша+Дима</dc:creator>
  <cp:lastModifiedBy>Пользователь</cp:lastModifiedBy>
  <cp:revision>16</cp:revision>
  <cp:lastPrinted>1601-01-01T00:00:00Z</cp:lastPrinted>
  <dcterms:created xsi:type="dcterms:W3CDTF">2010-03-29T17:52:11Z</dcterms:created>
  <dcterms:modified xsi:type="dcterms:W3CDTF">2014-10-20T12:47:14Z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