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3571" y="2389909"/>
            <a:ext cx="6815669" cy="2659301"/>
          </a:xfrm>
        </p:spPr>
        <p:txBody>
          <a:bodyPr/>
          <a:lstStyle/>
          <a:p>
            <a:r>
              <a:rPr lang="ru-RU" dirty="0" smtClean="0"/>
              <a:t>Самоанализ профессиональной деятельности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589809"/>
            <a:ext cx="9601196" cy="39797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6. Мои «поля успешности» – какие элементы моей профессиональной деятельности приводят к положительным запрограммированным результатам, и я могу поделиться этим опытом с коллегами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7. Мои «проблемные поля»: ___________________.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7.1. Что конкретно не получается: _______________.</a:t>
            </a:r>
          </a:p>
          <a:p>
            <a:pPr marL="0" indent="0">
              <a:buNone/>
            </a:pPr>
            <a:r>
              <a:rPr lang="ru-RU" dirty="0" smtClean="0"/>
              <a:t>7.2. К кому я могу обратиться за методической помощью.</a:t>
            </a:r>
          </a:p>
          <a:p>
            <a:pPr marL="0" indent="0">
              <a:buNone/>
            </a:pPr>
            <a:r>
              <a:rPr lang="ru-RU" dirty="0" smtClean="0"/>
              <a:t>7.3. По каким проблемам и где мне необходимо пройти повышение квалификации.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15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68928"/>
            <a:ext cx="9601196" cy="1517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8. План ликвидации выявленных проблем профессиональной деятельности: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167827"/>
              </p:ext>
            </p:extLst>
          </p:nvPr>
        </p:nvGraphicFramePr>
        <p:xfrm>
          <a:off x="924788" y="2556165"/>
          <a:ext cx="10245438" cy="213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504"/>
                <a:gridCol w="1302477"/>
                <a:gridCol w="1729518"/>
                <a:gridCol w="988761"/>
                <a:gridCol w="4132178"/>
              </a:tblGrid>
              <a:tr h="175944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 (что конкретно препятствует получению запланированных результатов)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Какая конкретно нужна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 и у кого я могу получить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результатов решения проблемы (содержание, формы, методы, периодичность контроля результатов деятельности)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014" y="5164282"/>
            <a:ext cx="1079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Таким образом, проведение самоанализа способствует развитию рефлексивной компетенции учителя и повышению уровня профессиональной компетентности.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4818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условиях внедрения ФГОС ООО особое значение принимает умение педагогов осуществлять самоанализ профессиональной деятельности.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Самоанализ  результатов </a:t>
            </a:r>
            <a:r>
              <a:rPr lang="ru-RU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профессиональной деятельности учителя направлен на выявление и анализ причин отклонений полученных результатов </a:t>
            </a:r>
            <a:r>
              <a:rPr lang="ru-RU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профессиональной </a:t>
            </a:r>
            <a:r>
              <a:rPr lang="ru-RU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деятельности от запланированных, что позволяет построить (скорректировать) индивидуальную траекторию развития </a:t>
            </a:r>
            <a:r>
              <a:rPr lang="ru-RU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профессиональной </a:t>
            </a:r>
            <a:r>
              <a:rPr lang="ru-RU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компетентности.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2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966" y="24680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Самоанализ рекомендуется осуществлять по следующему алгоритму: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31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654628"/>
            <a:ext cx="10827328" cy="955964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320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ru-RU" sz="3600" b="1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</a:rPr>
              <a:t>Какие образовательные результаты я хочу получить?</a:t>
            </a:r>
            <a:r>
              <a:rPr lang="ru-RU" sz="27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27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997" y="1319645"/>
            <a:ext cx="9971806" cy="4956464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Обучающиеся должны знать: ______; уметь: _____.</a:t>
            </a:r>
          </a:p>
          <a:p>
            <a:r>
              <a:rPr lang="ru-RU" sz="3500" dirty="0" smtClean="0"/>
              <a:t>Зная и умея указанное, они должны: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Демонстрировать уровень качества знаний не ниже ___% по итогам диагностических работ и не ниже ___% по итогам полугодия и года;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Становиться призерами ___ этапа предметной олимпиады и предметных конкурсов;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000" dirty="0" smtClean="0"/>
              <a:t>Выбирать экзамен по предмету не менее ___% обучающихся класса и показывать уровень качества знаний не ниже ___%; и т.д.</a:t>
            </a:r>
            <a:endParaRPr lang="ru-RU" sz="30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43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68928"/>
            <a:ext cx="9601196" cy="7481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Какие результаты я получаю реально?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82111"/>
              </p:ext>
            </p:extLst>
          </p:nvPr>
        </p:nvGraphicFramePr>
        <p:xfrm>
          <a:off x="665018" y="2526291"/>
          <a:ext cx="1100397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414"/>
                <a:gridCol w="1207383"/>
                <a:gridCol w="1100396"/>
                <a:gridCol w="1100396"/>
                <a:gridCol w="218818"/>
                <a:gridCol w="1842242"/>
                <a:gridCol w="1240132"/>
                <a:gridCol w="218818"/>
                <a:gridCol w="1423044"/>
                <a:gridCol w="16593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Качество знаний по итогам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обучающихся, выбравших экзамен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Призеры олимпиад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 конкурсов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Другое (независимое тестирование, ЕГЭ, поступление в ВУЗы)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641763"/>
            <a:ext cx="9601196" cy="39485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3. Являются ли объективными данные оценки (действительно ли они реально отражают уровень достижения обучающимися запланированных результатов, указанных в образовательной программе)?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8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538" y="701578"/>
            <a:ext cx="9601196" cy="9194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4. Уровень достигнутых результатов: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482" y="2556932"/>
            <a:ext cx="10401300" cy="33189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4.1. Какие результаты выше запланированных: __ .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4.2.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Какие результаты 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соответствуют запланированным: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__ 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 (уровни 4.1 и 4.2 свидетельствуют об эффективной организации образовательного процесса).</a:t>
            </a: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3992A"/>
              </a:buClr>
              <a:buNone/>
            </a:pP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4.3.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Какие результаты </a:t>
            </a: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ниже 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запланированных: __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4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5. Каковы причины получения результатов ниже запланированных.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5.1. Правильно ли я определяю цели образовательной деятельности обучающихся?</a:t>
            </a:r>
          </a:p>
          <a:p>
            <a:pPr marL="0" indent="0">
              <a:buNone/>
            </a:pPr>
            <a:r>
              <a:rPr lang="ru-RU" dirty="0" smtClean="0"/>
              <a:t>5.2. Отбор учебного материала.</a:t>
            </a:r>
          </a:p>
          <a:p>
            <a:pPr marL="0" indent="0">
              <a:buNone/>
            </a:pPr>
            <a:r>
              <a:rPr lang="ru-RU" dirty="0" smtClean="0"/>
              <a:t>5.3. Учитываю ли я особенности конкретного класса и конкретных школьников?</a:t>
            </a:r>
          </a:p>
          <a:p>
            <a:pPr marL="0" indent="0">
              <a:buNone/>
            </a:pPr>
            <a:r>
              <a:rPr lang="ru-RU" dirty="0" smtClean="0"/>
              <a:t>5.4. Осуществляется ли на каждом уроке текущая коррекция процесса учения каждого обучающегося?</a:t>
            </a:r>
          </a:p>
          <a:p>
            <a:pPr marL="0" indent="0">
              <a:buNone/>
            </a:pPr>
            <a:r>
              <a:rPr lang="ru-RU" dirty="0" smtClean="0"/>
              <a:t>5.5. Все ли ресурсы образовательной деятельности я использую?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0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63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5.6. Соблюдаю ли я требования к современному уроку? Какие элементы урока мне необходимо отработать для обеспечения эффективности образовательного процесса?</a:t>
            </a:r>
          </a:p>
          <a:p>
            <a:pPr marL="0" indent="0">
              <a:buNone/>
            </a:pPr>
            <a:r>
              <a:rPr lang="ru-RU" dirty="0" smtClean="0"/>
              <a:t>5.7. Эффективна ли используемая мной система мониторинга для достижения обучающимися образовательных результатов.</a:t>
            </a:r>
          </a:p>
          <a:p>
            <a:pPr marL="0" indent="0">
              <a:buNone/>
            </a:pPr>
            <a:r>
              <a:rPr lang="ru-RU" dirty="0" smtClean="0"/>
              <a:t>5.8. Способствует ли внеурочная деятельность реализации образовательных задач?</a:t>
            </a:r>
          </a:p>
          <a:p>
            <a:pPr marL="0" indent="0">
              <a:buNone/>
            </a:pPr>
            <a:r>
              <a:rPr lang="ru-RU" dirty="0" smtClean="0"/>
              <a:t>5.9. умею ли я формировать благоприятный психологический климат на уроке?</a:t>
            </a:r>
          </a:p>
          <a:p>
            <a:pPr marL="0" indent="0">
              <a:buNone/>
            </a:pPr>
            <a:r>
              <a:rPr lang="ru-RU" dirty="0" smtClean="0"/>
              <a:t>5.10. обеспечивается ли мной сохранение здоровья обучающихся?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5. Каковы причины получения результатов ниже запланированных.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58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503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Натуральные материалы</vt:lpstr>
      <vt:lpstr>Самоанализ профессиональной деятельности учителя</vt:lpstr>
      <vt:lpstr>В условиях внедрения ФГОС ООО особое значение принимает умение педагогов осуществлять самоанализ профессиональной деятельности.</vt:lpstr>
      <vt:lpstr>Самоанализ рекомендуется осуществлять по следующему алгоритму:</vt:lpstr>
      <vt:lpstr>1. Какие образовательные результаты я хочу получить? </vt:lpstr>
      <vt:lpstr>2. Какие результаты я получаю реально?</vt:lpstr>
      <vt:lpstr>3. Являются ли объективными данные оценки (действительно ли они реально отражают уровень достижения обучающимися запланированных результатов, указанных в образовательной программе)?</vt:lpstr>
      <vt:lpstr>4. Уровень достигнутых результатов:</vt:lpstr>
      <vt:lpstr>5. Каковы причины получения результатов ниже запланированных.</vt:lpstr>
      <vt:lpstr>5. Каковы причины получения результатов ниже запланированных.</vt:lpstr>
      <vt:lpstr>6. Мои «поля успешности» – какие элементы моей профессиональной деятельности приводят к положительным запрограммированным результатам, и я могу поделиться этим опытом с коллегами</vt:lpstr>
      <vt:lpstr>7. Мои «проблемные поля»: ___________________.</vt:lpstr>
      <vt:lpstr>8. План ликвидации выявленных проблем профессиональной деятельности: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профессиональной деятельности учителя</dc:title>
  <dc:creator>vovik</dc:creator>
  <cp:lastModifiedBy>vovik</cp:lastModifiedBy>
  <cp:revision>8</cp:revision>
  <dcterms:created xsi:type="dcterms:W3CDTF">2015-01-29T15:04:32Z</dcterms:created>
  <dcterms:modified xsi:type="dcterms:W3CDTF">2015-01-29T16:23:50Z</dcterms:modified>
</cp:coreProperties>
</file>