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70" r:id="rId3"/>
    <p:sldId id="271" r:id="rId4"/>
    <p:sldId id="272" r:id="rId5"/>
    <p:sldId id="274" r:id="rId6"/>
    <p:sldId id="262" r:id="rId7"/>
    <p:sldId id="263" r:id="rId8"/>
    <p:sldId id="264" r:id="rId9"/>
    <p:sldId id="265" r:id="rId10"/>
    <p:sldId id="266" r:id="rId11"/>
    <p:sldId id="267" r:id="rId12"/>
    <p:sldId id="268" r:id="rId13"/>
    <p:sldId id="275" r:id="rId14"/>
    <p:sldId id="276"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85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D6A155F-FDF0-43EF-A808-2D0D828D2445}" type="datetimeFigureOut">
              <a:rPr lang="ru-RU" smtClean="0"/>
              <a:pPr/>
              <a:t>18.02.2015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46EC8F7-15DB-44EA-91A2-9DF564CCBD2B}"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D6A155F-FDF0-43EF-A808-2D0D828D2445}" type="datetimeFigureOut">
              <a:rPr lang="ru-RU" smtClean="0"/>
              <a:pPr/>
              <a:t>18.02.2015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46EC8F7-15DB-44EA-91A2-9DF564CCBD2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D6A155F-FDF0-43EF-A808-2D0D828D2445}" type="datetimeFigureOut">
              <a:rPr lang="ru-RU" smtClean="0"/>
              <a:pPr/>
              <a:t>18.02.2015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46EC8F7-15DB-44EA-91A2-9DF564CCBD2B}"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5263" y="228600"/>
            <a:ext cx="8015287" cy="9144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609600" y="1600200"/>
            <a:ext cx="7924800" cy="4419600"/>
          </a:xfrm>
        </p:spPr>
        <p:txBody>
          <a:bodyPr rtlCol="0">
            <a:normAutofit/>
          </a:bodyPr>
          <a:lstStyle/>
          <a:p>
            <a:pPr lvl="0"/>
            <a:endParaRPr lang="ru-RU" noProof="0" smtClean="0"/>
          </a:p>
        </p:txBody>
      </p:sp>
      <p:sp>
        <p:nvSpPr>
          <p:cNvPr id="4" name="Дата 3"/>
          <p:cNvSpPr>
            <a:spLocks noGrp="1"/>
          </p:cNvSpPr>
          <p:nvPr>
            <p:ph type="dt" sz="half" idx="10"/>
          </p:nvPr>
        </p:nvSpPr>
        <p:spPr>
          <a:xfrm>
            <a:off x="457200" y="6248400"/>
            <a:ext cx="2133600" cy="457200"/>
          </a:xfrm>
        </p:spPr>
        <p:txBody>
          <a:bodyPr/>
          <a:lstStyle>
            <a:lvl1pPr>
              <a:defRPr/>
            </a:lvl1pPr>
          </a:lstStyle>
          <a:p>
            <a:pPr>
              <a:defRPr/>
            </a:pPr>
            <a:endParaRPr lang="ru-RU"/>
          </a:p>
        </p:txBody>
      </p:sp>
      <p:sp>
        <p:nvSpPr>
          <p:cNvPr id="5" name="Нижний колонтитул 4"/>
          <p:cNvSpPr>
            <a:spLocks noGrp="1"/>
          </p:cNvSpPr>
          <p:nvPr>
            <p:ph type="ftr" sz="quarter" idx="11"/>
          </p:nvPr>
        </p:nvSpPr>
        <p:spPr>
          <a:xfrm>
            <a:off x="3124200" y="6248400"/>
            <a:ext cx="2895600" cy="457200"/>
          </a:xfrm>
        </p:spPr>
        <p:txBody>
          <a:bodyPr/>
          <a:lstStyle>
            <a:lvl1pPr>
              <a:defRPr/>
            </a:lvl1pPr>
          </a:lstStyle>
          <a:p>
            <a:pPr>
              <a:defRPr/>
            </a:pPr>
            <a:endParaRPr lang="ru-RU"/>
          </a:p>
        </p:txBody>
      </p:sp>
      <p:sp>
        <p:nvSpPr>
          <p:cNvPr id="6" name="Номер слайда 5"/>
          <p:cNvSpPr>
            <a:spLocks noGrp="1"/>
          </p:cNvSpPr>
          <p:nvPr>
            <p:ph type="sldNum" sz="quarter" idx="12"/>
          </p:nvPr>
        </p:nvSpPr>
        <p:spPr>
          <a:xfrm>
            <a:off x="6553200" y="6248400"/>
            <a:ext cx="2133600" cy="457200"/>
          </a:xfrm>
        </p:spPr>
        <p:txBody>
          <a:bodyPr/>
          <a:lstStyle>
            <a:lvl1pPr>
              <a:defRPr/>
            </a:lvl1pPr>
          </a:lstStyle>
          <a:p>
            <a:pPr>
              <a:defRPr/>
            </a:pPr>
            <a:fld id="{14A2D85A-CFF8-46B7-8FD4-B5D387F9CDD9}"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cSld name="Заголовок и текст над объект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5263" y="228600"/>
            <a:ext cx="8015287" cy="9144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609600" y="1600200"/>
            <a:ext cx="7924800" cy="2133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609600" y="3886200"/>
            <a:ext cx="7924800" cy="2133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457200" y="6248400"/>
            <a:ext cx="2133600" cy="457200"/>
          </a:xfrm>
        </p:spPr>
        <p:txBody>
          <a:bodyPr/>
          <a:lstStyle>
            <a:lvl1pPr>
              <a:defRPr/>
            </a:lvl1pPr>
          </a:lstStyle>
          <a:p>
            <a:pPr>
              <a:defRPr/>
            </a:pPr>
            <a:endParaRPr lang="ru-RU"/>
          </a:p>
        </p:txBody>
      </p:sp>
      <p:sp>
        <p:nvSpPr>
          <p:cNvPr id="6" name="Нижний колонтитул 5"/>
          <p:cNvSpPr>
            <a:spLocks noGrp="1"/>
          </p:cNvSpPr>
          <p:nvPr>
            <p:ph type="ftr" sz="quarter" idx="11"/>
          </p:nvPr>
        </p:nvSpPr>
        <p:spPr>
          <a:xfrm>
            <a:off x="3124200" y="6248400"/>
            <a:ext cx="2895600" cy="457200"/>
          </a:xfrm>
        </p:spPr>
        <p:txBody>
          <a:bodyPr/>
          <a:lstStyle>
            <a:lvl1pPr>
              <a:defRPr/>
            </a:lvl1pPr>
          </a:lstStyle>
          <a:p>
            <a:pPr>
              <a:defRPr/>
            </a:pPr>
            <a:endParaRPr lang="ru-RU"/>
          </a:p>
        </p:txBody>
      </p:sp>
      <p:sp>
        <p:nvSpPr>
          <p:cNvPr id="7" name="Номер слайда 6"/>
          <p:cNvSpPr>
            <a:spLocks noGrp="1"/>
          </p:cNvSpPr>
          <p:nvPr>
            <p:ph type="sldNum" sz="quarter" idx="12"/>
          </p:nvPr>
        </p:nvSpPr>
        <p:spPr>
          <a:xfrm>
            <a:off x="6553200" y="6248400"/>
            <a:ext cx="2133600" cy="457200"/>
          </a:xfrm>
        </p:spPr>
        <p:txBody>
          <a:bodyPr/>
          <a:lstStyle>
            <a:lvl1pPr>
              <a:defRPr/>
            </a:lvl1pPr>
          </a:lstStyle>
          <a:p>
            <a:pPr>
              <a:defRPr/>
            </a:pPr>
            <a:fld id="{7D07B44A-9BB8-4300-9939-A99A4273DCFF}"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D6A155F-FDF0-43EF-A808-2D0D828D2445}" type="datetimeFigureOut">
              <a:rPr lang="ru-RU" smtClean="0"/>
              <a:pPr/>
              <a:t>18.02.2015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46EC8F7-15DB-44EA-91A2-9DF564CCBD2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D6A155F-FDF0-43EF-A808-2D0D828D2445}" type="datetimeFigureOut">
              <a:rPr lang="ru-RU" smtClean="0"/>
              <a:pPr/>
              <a:t>18.02.2015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46EC8F7-15DB-44EA-91A2-9DF564CCBD2B}"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D6A155F-FDF0-43EF-A808-2D0D828D2445}" type="datetimeFigureOut">
              <a:rPr lang="ru-RU" smtClean="0"/>
              <a:pPr/>
              <a:t>18.02.2015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46EC8F7-15DB-44EA-91A2-9DF564CCBD2B}"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D6A155F-FDF0-43EF-A808-2D0D828D2445}" type="datetimeFigureOut">
              <a:rPr lang="ru-RU" smtClean="0"/>
              <a:pPr/>
              <a:t>18.02.2015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46EC8F7-15DB-44EA-91A2-9DF564CCBD2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D6A155F-FDF0-43EF-A808-2D0D828D2445}" type="datetimeFigureOut">
              <a:rPr lang="ru-RU" smtClean="0"/>
              <a:pPr/>
              <a:t>18.02.2015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46EC8F7-15DB-44EA-91A2-9DF564CCBD2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D6A155F-FDF0-43EF-A808-2D0D828D2445}" type="datetimeFigureOut">
              <a:rPr lang="ru-RU" smtClean="0"/>
              <a:pPr/>
              <a:t>18.02.2015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46EC8F7-15DB-44EA-91A2-9DF564CCBD2B}"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D6A155F-FDF0-43EF-A808-2D0D828D2445}" type="datetimeFigureOut">
              <a:rPr lang="ru-RU" smtClean="0"/>
              <a:pPr/>
              <a:t>18.02.2015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46EC8F7-15DB-44EA-91A2-9DF564CCBD2B}"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D6A155F-FDF0-43EF-A808-2D0D828D2445}" type="datetimeFigureOut">
              <a:rPr lang="ru-RU" smtClean="0"/>
              <a:pPr/>
              <a:t>18.02.2015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46EC8F7-15DB-44EA-91A2-9DF564CCBD2B}"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6A155F-FDF0-43EF-A808-2D0D828D2445}" type="datetimeFigureOut">
              <a:rPr lang="ru-RU" smtClean="0"/>
              <a:pPr/>
              <a:t>18.02.2015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6EC8F7-15DB-44EA-91A2-9DF564CCBD2B}"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images.gogle.ru/imgres?imgurl=http://img1.liveinternet.ru/images/attach/c/0/39/709/39709106_edf5cbbc54ba.jpg&amp;imgrefurl=http://www.liveinternet.ru/users/rubi868/tags/%E2%EE%E4%E0/&amp;usg=__s1fzc0UCFLF2H30kfwpkbnIh0qI=&amp;h=404&amp;w=600&amp;sz=40&amp;hl=ru&amp;start=177&amp;zoom=1&amp;tbnid=0_hWbTu4zzFwHM:&amp;tbnh=91&amp;tbnw=135&amp;prev=/images?q=%D0%B2%D0%BE%D0%B4%D0%B0&amp;start=160&amp;hl=ru&amp;newwindow=1&amp;sa=N&amp;gbv=2&amp;tbs=isch:1&amp;itbs=1" TargetMode="External"/><Relationship Id="rId1" Type="http://schemas.openxmlformats.org/officeDocument/2006/relationships/slideLayout" Target="../slideLayouts/slideLayout12.xml"/><Relationship Id="rId5" Type="http://schemas.openxmlformats.org/officeDocument/2006/relationships/image" Target="../media/image2.jpeg"/><Relationship Id="rId4" Type="http://schemas.openxmlformats.org/officeDocument/2006/relationships/hyperlink" Target="http://images.gogle.ru/imgres?imgurl=http://img0.liveinternet.ru/images/attach/c/0/35/579/35579064_42_2fc6.jpg&amp;imgrefurl=http://edoranblog.ru/tags/%E2%EE%E4%E0/&amp;usg=__JTHl_8y8oPWUcFebGQXJjN1EKXE=&amp;h=699&amp;w=525&amp;sz=74&amp;hl=ru&amp;start=77&amp;zoom=1&amp;tbnid=aWuKn36LSuPWnM:&amp;tbnh=139&amp;tbnw=104&amp;prev=/images?q=%D0%B2%D0%BE%D0%B4%D0%B0&amp;start=60&amp;hl=ru&amp;newwindow=1&amp;sa=N&amp;gbv=2&amp;tbs=isch:1&amp;itbs=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gle.ru/imgres?imgurl=http://formula116.ru/uploads/posts/2010-06/1277400972_chistaya-voda-eto-jizn.gif&amp;imgrefurl=http://formula116.ru/&amp;usg=__3P08R9Y6dwP5R_YDDj2MrUqMQAs=&amp;h=567&amp;w=608&amp;sz=148&amp;hl=ru&amp;start=78&amp;zoom=1&amp;tbnid=ZaM7h38SX4h_vM:&amp;tbnh=127&amp;tbnw=136&amp;prev=/images?q=%D0%B2%D0%BE%D0%B4%D0%B0&amp;start=60&amp;hl=ru&amp;newwindow=1&amp;sa=N&amp;gbv=2&amp;tbs=isch:1&amp;itbs=1"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mages.gogle.ru/imgres?imgurl=http://img13.nnm.ru/9/e/b/d/7/9a95c6699bcaa5c85d9f6e0b321_prev.jpg&amp;imgrefurl=http://wallpapershq.nnm.ru/&amp;usg=__1a9JgwYAbWoJ4TO_G2_cU1G56HM=&amp;h=418&amp;w=590&amp;sz=81&amp;hl=ru&amp;start=141&amp;zoom=1&amp;tbnid=_9Rx_UssZ66jqM:&amp;tbnh=96&amp;tbnw=135&amp;prev=/images?q=%D0%B2%D0%BE%D0%B4%D0%B0&amp;start=140&amp;hl=ru&amp;newwindow=1&amp;sa=N&amp;gbv=2&amp;tbs=isch:1&amp;itbs=1"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28625" y="-357188"/>
            <a:ext cx="8229600" cy="1000126"/>
          </a:xfrm>
        </p:spPr>
        <p:txBody>
          <a:bodyPr/>
          <a:lstStyle/>
          <a:p>
            <a:pPr eaLnBrk="1" hangingPunct="1"/>
            <a:r>
              <a:rPr lang="tt-RU" b="1" i="1" dirty="0" smtClean="0">
                <a:solidFill>
                  <a:srgbClr val="FF0000"/>
                </a:solidFill>
                <a:latin typeface="Times New Roman" pitchFamily="18" charset="0"/>
              </a:rPr>
              <a:t>Текст</a:t>
            </a:r>
            <a:endParaRPr lang="ru-RU" b="1" i="1" dirty="0" smtClean="0">
              <a:solidFill>
                <a:srgbClr val="FF0000"/>
              </a:solidFill>
              <a:latin typeface="Times New Roman" pitchFamily="18" charset="0"/>
            </a:endParaRPr>
          </a:p>
        </p:txBody>
      </p:sp>
      <p:sp>
        <p:nvSpPr>
          <p:cNvPr id="11267" name="Rectangle 3"/>
          <p:cNvSpPr>
            <a:spLocks noGrp="1" noChangeArrowheads="1"/>
          </p:cNvSpPr>
          <p:nvPr>
            <p:ph idx="1"/>
          </p:nvPr>
        </p:nvSpPr>
        <p:spPr>
          <a:xfrm>
            <a:off x="0" y="620688"/>
            <a:ext cx="9144000" cy="5976664"/>
          </a:xfrm>
        </p:spPr>
        <p:txBody>
          <a:bodyPr>
            <a:normAutofit fontScale="77500" lnSpcReduction="20000"/>
          </a:bodyPr>
          <a:lstStyle/>
          <a:p>
            <a:pPr>
              <a:buNone/>
            </a:pPr>
            <a:r>
              <a:rPr lang="tt-RU" sz="2400" i="1" dirty="0" smtClean="0"/>
              <a:t>    	      1) </a:t>
            </a:r>
            <a:r>
              <a:rPr lang="tt-RU" sz="2400" b="1" dirty="0" smtClean="0"/>
              <a:t>Дөньяда һәр нәрсәнең чиге дә, чамасы да бар. 2) Эчә торган төче су планетадагы бар суларның нибары ике генә процентын тәшкил итә. 3)  Калган туксан сигез проценты эчәргә яраклы түгел.  4) Шуның өстенә, ул ике процент һич тә артмый, бәлки, тотылган саен кими генә бара... </a:t>
            </a:r>
            <a:endParaRPr lang="ru-RU" sz="2400" dirty="0" smtClean="0"/>
          </a:p>
          <a:p>
            <a:pPr>
              <a:buNone/>
            </a:pPr>
            <a:r>
              <a:rPr lang="tt-RU" sz="2400" b="1" dirty="0" smtClean="0"/>
              <a:t>          5)  Ярый ла, безнең якларда хәзергә эчәр суның запасы күп. 6) Шул сәбәпле әле хәзергә су кытлыгы көтелми. 7) Әмма кайбер җирләрдә суны хәзер үк инде самолетта ташып, җан башыннан бүләләр.  8)Кайбер зур шәһәрләрдә гап-гади суны стаканлап сатуларын да онытмыйк.</a:t>
            </a:r>
            <a:endParaRPr lang="ru-RU" sz="2400" dirty="0" smtClean="0"/>
          </a:p>
          <a:p>
            <a:pPr>
              <a:buNone/>
            </a:pPr>
            <a:r>
              <a:rPr lang="tt-RU" sz="2400" b="1" dirty="0" smtClean="0"/>
              <a:t>            9) Бу хәлләр безне дә сагайтырга, табигатьнең бу кадерле бүләгенә игътибарлы булуны искәртергә тиешле. 10) Чишмәләре кибеп, сусыз калган авыллар бездә дә юк түгел. </a:t>
            </a:r>
            <a:endParaRPr lang="ru-RU" sz="2400" dirty="0" smtClean="0"/>
          </a:p>
          <a:p>
            <a:pPr>
              <a:buNone/>
            </a:pPr>
            <a:r>
              <a:rPr lang="tt-RU" sz="2400" b="1" dirty="0" smtClean="0"/>
              <a:t>           10) Ни сәбәпле корый чишмәләр? 11) Чишмә чыга торган урман яки агачлык киселеп бетә дә чишмәнең чыганагы киемен салдырып алган кеше шикелле ялангачланып кала.  12)Ул урынны терлек-туар таптый, ул чүпләнә, пычрана.    13) Шуннан соң чишмәнең корымый хәле калмый. 14) Чишмә артыннан, акрынлап, аның суы белән туклана торган инеш тә кибә. 15) Ул арада, дым булмагач, чишмә һәм инеш буенда куаклар, үләннәр, болыннар да корый, бу тирәгә кош-корт та оя ясамый башлый. 16) Шулай итеп, кошлар сайрап торган гаҗәеп матур бер табигать почмагы тиз арада җансыз, күңелсез, ташландык бер чокыр-чакырга әверелә.</a:t>
            </a:r>
            <a:endParaRPr lang="ru-RU" sz="2400" dirty="0" smtClean="0"/>
          </a:p>
          <a:p>
            <a:pPr>
              <a:buNone/>
            </a:pPr>
            <a:r>
              <a:rPr lang="tt-RU" sz="2400" b="1" dirty="0" smtClean="0"/>
              <a:t>            17) М</a:t>
            </a:r>
            <a:r>
              <a:rPr lang="ru-RU" sz="2400" b="1" dirty="0" err="1" smtClean="0"/>
              <a:t>ондый</a:t>
            </a:r>
            <a:r>
              <a:rPr lang="ru-RU" sz="2400" b="1" dirty="0" smtClean="0"/>
              <a:t> к</a:t>
            </a:r>
            <a:r>
              <a:rPr lang="tt-RU" sz="2400" b="1" dirty="0" smtClean="0"/>
              <a:t>үң</a:t>
            </a:r>
            <a:r>
              <a:rPr lang="ru-RU" sz="2400" b="1" dirty="0" err="1" smtClean="0"/>
              <a:t>елсез</a:t>
            </a:r>
            <a:r>
              <a:rPr lang="ru-RU" sz="2400" b="1" dirty="0" smtClean="0"/>
              <a:t> </a:t>
            </a:r>
            <a:r>
              <a:rPr lang="ru-RU" sz="2400" b="1" dirty="0" err="1" smtClean="0"/>
              <a:t>х</a:t>
            </a:r>
            <a:r>
              <a:rPr lang="tt-RU" sz="2400" b="1" dirty="0" smtClean="0"/>
              <a:t>ә</a:t>
            </a:r>
            <a:r>
              <a:rPr lang="ru-RU" sz="2400" b="1" dirty="0" err="1" smtClean="0"/>
              <a:t>лне</a:t>
            </a:r>
            <a:r>
              <a:rPr lang="ru-RU" sz="2400" b="1" dirty="0" smtClean="0"/>
              <a:t> </a:t>
            </a:r>
            <a:r>
              <a:rPr lang="ru-RU" sz="2400" b="1" dirty="0" err="1" smtClean="0"/>
              <a:t>булдырмаска</a:t>
            </a:r>
            <a:r>
              <a:rPr lang="ru-RU" sz="2400" b="1" dirty="0" smtClean="0"/>
              <a:t> м</a:t>
            </a:r>
            <a:r>
              <a:rPr lang="tt-RU" sz="2400" b="1" dirty="0" smtClean="0"/>
              <a:t>ө</a:t>
            </a:r>
            <a:r>
              <a:rPr lang="ru-RU" sz="2400" b="1" dirty="0" err="1" smtClean="0"/>
              <a:t>мкин</a:t>
            </a:r>
            <a:r>
              <a:rPr lang="ru-RU" sz="2400" b="1" dirty="0" smtClean="0"/>
              <a:t> бит.</a:t>
            </a:r>
            <a:endParaRPr lang="ru-RU" sz="2400" dirty="0" smtClean="0"/>
          </a:p>
          <a:p>
            <a:pPr>
              <a:buNone/>
            </a:pPr>
            <a:r>
              <a:rPr lang="tt-RU" sz="2400" b="1" dirty="0" smtClean="0"/>
              <a:t>          18)   Яшел яфраклар шаулап, болыннар, чирәмлекләр хуш ис бөркеп, чишмәләр чылтырап аккан ямьле урында яшәү нинди зур бәхет, нинди шатлык! 19)Шуның өстенә, сәламәтлеккә дә нинди файдалы.</a:t>
            </a:r>
            <a:r>
              <a:rPr lang="tt-RU" sz="2400" i="1" dirty="0" smtClean="0">
                <a:latin typeface="Times New Roman" pitchFamily="18" charset="0"/>
              </a:rPr>
              <a:t>(Г.Бәшировтан.)</a:t>
            </a:r>
            <a:endParaRPr lang="be-BY" sz="2400" i="1" dirty="0" smtClean="0">
              <a:latin typeface="Times New Roman" pitchFamily="18" charset="0"/>
            </a:endParaRPr>
          </a:p>
          <a:p>
            <a:pPr algn="just" eaLnBrk="1" hangingPunct="1">
              <a:lnSpc>
                <a:spcPct val="80000"/>
              </a:lnSpc>
            </a:pPr>
            <a:endParaRPr lang="ru-RU" sz="1600" i="1" dirty="0" smtClean="0">
              <a:latin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721499"/>
          </a:xfrm>
        </p:spPr>
        <p:txBody>
          <a:bodyPr>
            <a:normAutofit/>
          </a:bodyPr>
          <a:lstStyle/>
          <a:p>
            <a:pPr lvl="0" algn="ctr">
              <a:buNone/>
            </a:pPr>
            <a:r>
              <a:rPr lang="ru-RU" sz="3600" b="1" dirty="0" smtClean="0">
                <a:solidFill>
                  <a:srgbClr val="FF0000"/>
                </a:solidFill>
              </a:rPr>
              <a:t>В 5</a:t>
            </a:r>
            <a:endParaRPr lang="ru-RU" sz="3600" b="1" dirty="0">
              <a:solidFill>
                <a:srgbClr val="FF0000"/>
              </a:solidFill>
            </a:endParaRPr>
          </a:p>
          <a:p>
            <a:pPr algn="ctr">
              <a:buNone/>
            </a:pPr>
            <a:r>
              <a:rPr lang="ru-RU" sz="3600" b="1" dirty="0" smtClean="0">
                <a:solidFill>
                  <a:srgbClr val="FF0000"/>
                </a:solidFill>
              </a:rPr>
              <a:t>9 </a:t>
            </a:r>
            <a:r>
              <a:rPr lang="ru-RU" sz="3600" b="1" dirty="0" err="1" smtClean="0">
                <a:solidFill>
                  <a:srgbClr val="FF0000"/>
                </a:solidFill>
              </a:rPr>
              <a:t>нчы</a:t>
            </a:r>
            <a:r>
              <a:rPr lang="ru-RU" sz="3600" b="1" dirty="0" smtClean="0">
                <a:solidFill>
                  <a:srgbClr val="FF0000"/>
                </a:solidFill>
              </a:rPr>
              <a:t> </a:t>
            </a:r>
            <a:r>
              <a:rPr lang="ru-RU" sz="3600" b="1" dirty="0" err="1" smtClean="0">
                <a:solidFill>
                  <a:srgbClr val="FF0000"/>
                </a:solidFill>
              </a:rPr>
              <a:t>җөмләдәге алмашлыкларның төркемчәләрен билгеләгез</a:t>
            </a:r>
            <a:r>
              <a:rPr lang="ru-RU" sz="3600" b="1" dirty="0" smtClean="0">
                <a:solidFill>
                  <a:srgbClr val="FF0000"/>
                </a:solidFill>
              </a:rPr>
              <a:t>.</a:t>
            </a:r>
          </a:p>
          <a:p>
            <a:pPr>
              <a:buNone/>
            </a:pPr>
            <a:r>
              <a:rPr lang="ru-RU" sz="3600" b="1" i="1" dirty="0" smtClean="0">
                <a:latin typeface="Times New Roman" pitchFamily="18" charset="0"/>
              </a:rPr>
              <a:t>9) </a:t>
            </a:r>
            <a:r>
              <a:rPr lang="tt-RU" sz="3600" b="1" i="1" dirty="0" smtClean="0">
                <a:latin typeface="Times New Roman" pitchFamily="18" charset="0"/>
              </a:rPr>
              <a:t>Бу хәлләр безне дә сагайтырга, табигатьнең бу кадерле бүләгенә игътибарлы булуны искәртергә тиешле.</a:t>
            </a:r>
          </a:p>
          <a:p>
            <a:pPr>
              <a:buNone/>
            </a:pPr>
            <a:endParaRPr lang="tt-RU" sz="3600" b="1" i="1" dirty="0" smtClean="0">
              <a:latin typeface="Times New Roman" pitchFamily="18" charset="0"/>
            </a:endParaRPr>
          </a:p>
          <a:p>
            <a:pPr>
              <a:buNone/>
            </a:pPr>
            <a:r>
              <a:rPr lang="tt-RU" sz="3600" b="1" dirty="0" smtClean="0">
                <a:solidFill>
                  <a:srgbClr val="C00000"/>
                </a:solidFill>
                <a:latin typeface="Times New Roman" pitchFamily="18" charset="0"/>
              </a:rPr>
              <a:t>   </a:t>
            </a:r>
            <a:endParaRPr lang="ru-RU" sz="3600" b="1" dirty="0">
              <a:solidFill>
                <a:schemeClr val="tx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88640"/>
            <a:ext cx="8229600" cy="5937523"/>
          </a:xfrm>
        </p:spPr>
        <p:txBody>
          <a:bodyPr>
            <a:normAutofit/>
          </a:bodyPr>
          <a:lstStyle/>
          <a:p>
            <a:pPr algn="ctr">
              <a:buNone/>
            </a:pPr>
            <a:r>
              <a:rPr lang="tt-RU" b="1" dirty="0" smtClean="0">
                <a:solidFill>
                  <a:srgbClr val="FF0000"/>
                </a:solidFill>
              </a:rPr>
              <a:t>В 6</a:t>
            </a:r>
            <a:endParaRPr lang="ru-RU" b="1" dirty="0" smtClean="0">
              <a:solidFill>
                <a:srgbClr val="FF0000"/>
              </a:solidFill>
            </a:endParaRPr>
          </a:p>
          <a:p>
            <a:pPr>
              <a:buNone/>
            </a:pPr>
            <a:r>
              <a:rPr lang="ru-RU" b="1" dirty="0">
                <a:solidFill>
                  <a:srgbClr val="FF0000"/>
                </a:solidFill>
              </a:rPr>
              <a:t> </a:t>
            </a:r>
            <a:r>
              <a:rPr lang="ru-RU" b="1" dirty="0" smtClean="0">
                <a:solidFill>
                  <a:srgbClr val="FF0000"/>
                </a:solidFill>
              </a:rPr>
              <a:t>   8-10 </a:t>
            </a:r>
            <a:r>
              <a:rPr lang="ru-RU" b="1" dirty="0" err="1" smtClean="0">
                <a:solidFill>
                  <a:srgbClr val="FF0000"/>
                </a:solidFill>
              </a:rPr>
              <a:t>нчы</a:t>
            </a:r>
            <a:r>
              <a:rPr lang="ru-RU" b="1" dirty="0" smtClean="0">
                <a:solidFill>
                  <a:srgbClr val="FF0000"/>
                </a:solidFill>
              </a:rPr>
              <a:t> </a:t>
            </a:r>
            <a:r>
              <a:rPr lang="ru-RU" b="1" dirty="0" err="1" smtClean="0">
                <a:solidFill>
                  <a:srgbClr val="FF0000"/>
                </a:solidFill>
              </a:rPr>
              <a:t>җөмләләрдән </a:t>
            </a:r>
            <a:r>
              <a:rPr lang="ru-RU" b="1" dirty="0" smtClean="0">
                <a:solidFill>
                  <a:srgbClr val="FF0000"/>
                </a:solidFill>
              </a:rPr>
              <a:t>инфинитив </a:t>
            </a:r>
            <a:r>
              <a:rPr lang="ru-RU" b="1" dirty="0" err="1" smtClean="0">
                <a:solidFill>
                  <a:srgbClr val="FF0000"/>
                </a:solidFill>
              </a:rPr>
              <a:t>фигыль</a:t>
            </a:r>
            <a:r>
              <a:rPr lang="tt-RU" b="1" dirty="0" smtClean="0">
                <a:solidFill>
                  <a:srgbClr val="FF0000"/>
                </a:solidFill>
              </a:rPr>
              <a:t>ләрне </a:t>
            </a:r>
            <a:r>
              <a:rPr lang="ru-RU" b="1" dirty="0" err="1" smtClean="0">
                <a:solidFill>
                  <a:srgbClr val="FF0000"/>
                </a:solidFill>
              </a:rPr>
              <a:t>языгыз</a:t>
            </a:r>
            <a:r>
              <a:rPr lang="ru-RU" b="1" dirty="0" smtClean="0">
                <a:solidFill>
                  <a:srgbClr val="FF0000"/>
                </a:solidFill>
              </a:rPr>
              <a:t>.</a:t>
            </a:r>
          </a:p>
          <a:p>
            <a:pPr algn="just">
              <a:lnSpc>
                <a:spcPct val="80000"/>
              </a:lnSpc>
              <a:buNone/>
            </a:pPr>
            <a:r>
              <a:rPr lang="tt-RU" dirty="0" smtClean="0">
                <a:latin typeface="Times New Roman" pitchFamily="18" charset="0"/>
              </a:rPr>
              <a:t>          8) Кайбер зур шәһәрләрдә гап-гади суны стаканлап сатуларын да онытмыйк.</a:t>
            </a:r>
          </a:p>
          <a:p>
            <a:pPr algn="just">
              <a:lnSpc>
                <a:spcPct val="80000"/>
              </a:lnSpc>
              <a:buNone/>
            </a:pPr>
            <a:r>
              <a:rPr lang="tt-RU" dirty="0" smtClean="0">
                <a:latin typeface="Times New Roman" pitchFamily="18" charset="0"/>
              </a:rPr>
              <a:t>          9) Бу хәлләр безне дә сагайтырга, табигатьнең бу кадерле бүләгенә игътибарлы булуны искәртергә тиешле.    10) Чишмәләре кибеп, сусыз калган авыллар бездә дә юк түгел. </a:t>
            </a:r>
          </a:p>
          <a:p>
            <a:pPr algn="just">
              <a:lnSpc>
                <a:spcPct val="80000"/>
              </a:lnSpc>
              <a:buNone/>
            </a:pPr>
            <a:endParaRPr lang="tt-RU" dirty="0" smtClean="0">
              <a:latin typeface="Times New Roman" pitchFamily="18" charset="0"/>
            </a:endParaRPr>
          </a:p>
          <a:p>
            <a:pPr algn="just">
              <a:lnSpc>
                <a:spcPct val="80000"/>
              </a:lnSpc>
              <a:buNone/>
            </a:pPr>
            <a:endParaRPr lang="tt-RU" b="1" dirty="0" smtClean="0">
              <a:solidFill>
                <a:schemeClr val="tx2">
                  <a:lumMod val="75000"/>
                </a:schemeClr>
              </a:solidFill>
              <a:latin typeface="Times New Roman" pitchFamily="18" charset="0"/>
            </a:endParaRP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476672"/>
            <a:ext cx="8229600" cy="5577483"/>
          </a:xfrm>
        </p:spPr>
        <p:txBody>
          <a:bodyPr>
            <a:normAutofit fontScale="92500"/>
          </a:bodyPr>
          <a:lstStyle/>
          <a:p>
            <a:pPr algn="ctr">
              <a:buNone/>
            </a:pPr>
            <a:r>
              <a:rPr lang="tt-RU" b="1" dirty="0" smtClean="0">
                <a:solidFill>
                  <a:srgbClr val="FF0000"/>
                </a:solidFill>
              </a:rPr>
              <a:t>В 7</a:t>
            </a:r>
            <a:endParaRPr lang="ru-RU" b="1" dirty="0" smtClean="0">
              <a:solidFill>
                <a:srgbClr val="FF0000"/>
              </a:solidFill>
            </a:endParaRPr>
          </a:p>
          <a:p>
            <a:pPr>
              <a:buNone/>
            </a:pPr>
            <a:r>
              <a:rPr lang="ru-RU" sz="3600" b="1" dirty="0" smtClean="0">
                <a:solidFill>
                  <a:srgbClr val="FF0000"/>
                </a:solidFill>
              </a:rPr>
              <a:t>1-2 </a:t>
            </a:r>
            <a:r>
              <a:rPr lang="ru-RU" sz="3600" b="1" dirty="0" err="1" smtClean="0">
                <a:solidFill>
                  <a:srgbClr val="FF0000"/>
                </a:solidFill>
              </a:rPr>
              <a:t>нче</a:t>
            </a:r>
            <a:r>
              <a:rPr lang="ru-RU" sz="3600" b="1" dirty="0" smtClean="0">
                <a:solidFill>
                  <a:srgbClr val="FF0000"/>
                </a:solidFill>
              </a:rPr>
              <a:t> </a:t>
            </a:r>
            <a:r>
              <a:rPr lang="ru-RU" sz="3600" b="1" dirty="0" err="1" smtClean="0">
                <a:solidFill>
                  <a:srgbClr val="FF0000"/>
                </a:solidFill>
              </a:rPr>
              <a:t>җөмләләрдән  рәт гармониясенә буйсынмаган</a:t>
            </a:r>
            <a:r>
              <a:rPr lang="ru-RU" sz="3600" b="1" dirty="0" smtClean="0">
                <a:solidFill>
                  <a:srgbClr val="FF0000"/>
                </a:solidFill>
              </a:rPr>
              <a:t> </a:t>
            </a:r>
            <a:r>
              <a:rPr lang="ru-RU" sz="3600" b="1" dirty="0" err="1" smtClean="0">
                <a:solidFill>
                  <a:srgbClr val="FF0000"/>
                </a:solidFill>
              </a:rPr>
              <a:t>сүзләрне</a:t>
            </a:r>
            <a:r>
              <a:rPr lang="ru-RU" sz="3600" b="1" dirty="0" smtClean="0">
                <a:solidFill>
                  <a:srgbClr val="FF0000"/>
                </a:solidFill>
              </a:rPr>
              <a:t> </a:t>
            </a:r>
            <a:r>
              <a:rPr lang="tt-RU" sz="3600" b="1" dirty="0" smtClean="0">
                <a:solidFill>
                  <a:srgbClr val="FF0000"/>
                </a:solidFill>
              </a:rPr>
              <a:t> </a:t>
            </a:r>
            <a:r>
              <a:rPr lang="ru-RU" sz="3600" b="1" dirty="0" err="1" smtClean="0">
                <a:solidFill>
                  <a:srgbClr val="FF0000"/>
                </a:solidFill>
              </a:rPr>
              <a:t>языгыз</a:t>
            </a:r>
            <a:r>
              <a:rPr lang="ru-RU" sz="3600" b="1" dirty="0" smtClean="0">
                <a:solidFill>
                  <a:srgbClr val="FF0000"/>
                </a:solidFill>
              </a:rPr>
              <a:t>.</a:t>
            </a:r>
            <a:endParaRPr lang="tt-RU" sz="3600" dirty="0" smtClean="0">
              <a:latin typeface="Times New Roman" pitchFamily="18" charset="0"/>
            </a:endParaRPr>
          </a:p>
          <a:p>
            <a:pPr marL="514350" indent="-514350">
              <a:buAutoNum type="arabicParenR"/>
            </a:pPr>
            <a:r>
              <a:rPr lang="tt-RU" sz="3600" b="1" i="1" dirty="0" smtClean="0">
                <a:latin typeface="Times New Roman" pitchFamily="18" charset="0"/>
              </a:rPr>
              <a:t>Дөньяда һәр нәрсәнең чиге дә, чамасы да бар. 2) Эчә торган төче су планетадагы бар суларның нибары ике генә процентын тәшкил итә. </a:t>
            </a:r>
          </a:p>
          <a:p>
            <a:pPr marL="514350" indent="-514350">
              <a:buAutoNum type="arabicParenR"/>
            </a:pPr>
            <a:endParaRPr lang="tt-RU" sz="3600" b="1" i="1" dirty="0" smtClean="0">
              <a:latin typeface="Times New Roman" pitchFamily="18" charset="0"/>
            </a:endParaRPr>
          </a:p>
          <a:p>
            <a:pPr marL="514350" indent="-514350">
              <a:buNone/>
            </a:pPr>
            <a:r>
              <a:rPr lang="tt-RU" sz="3600" b="1" dirty="0" smtClean="0">
                <a:solidFill>
                  <a:schemeClr val="tx2">
                    <a:lumMod val="75000"/>
                  </a:schemeClr>
                </a:solidFill>
                <a:latin typeface="Times New Roman" pitchFamily="18" charset="0"/>
              </a:rPr>
              <a:t> </a:t>
            </a:r>
            <a:endParaRPr lang="ru-RU" sz="3600" b="1" dirty="0">
              <a:solidFill>
                <a:schemeClr val="tx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362274"/>
          </a:xfrm>
        </p:spPr>
        <p:txBody>
          <a:bodyPr>
            <a:normAutofit/>
          </a:bodyPr>
          <a:lstStyle/>
          <a:p>
            <a:r>
              <a:rPr lang="tt-RU" b="1" dirty="0" smtClean="0">
                <a:solidFill>
                  <a:srgbClr val="FF0000"/>
                </a:solidFill>
              </a:rPr>
              <a:t/>
            </a:r>
            <a:br>
              <a:rPr lang="tt-RU" b="1" dirty="0" smtClean="0">
                <a:solidFill>
                  <a:srgbClr val="FF0000"/>
                </a:solidFill>
              </a:rPr>
            </a:br>
            <a:r>
              <a:rPr lang="ru-RU" dirty="0" smtClean="0"/>
              <a:t/>
            </a:r>
            <a:br>
              <a:rPr lang="ru-RU" dirty="0" smtClean="0"/>
            </a:br>
            <a:endParaRPr lang="ru-RU" dirty="0"/>
          </a:p>
        </p:txBody>
      </p:sp>
      <p:sp>
        <p:nvSpPr>
          <p:cNvPr id="3" name="Содержимое 2"/>
          <p:cNvSpPr>
            <a:spLocks noGrp="1"/>
          </p:cNvSpPr>
          <p:nvPr>
            <p:ph idx="1"/>
          </p:nvPr>
        </p:nvSpPr>
        <p:spPr>
          <a:xfrm>
            <a:off x="467544" y="404664"/>
            <a:ext cx="8229600" cy="5649491"/>
          </a:xfrm>
        </p:spPr>
        <p:txBody>
          <a:bodyPr>
            <a:normAutofit fontScale="92500" lnSpcReduction="10000"/>
          </a:bodyPr>
          <a:lstStyle/>
          <a:p>
            <a:pPr algn="ctr"/>
            <a:r>
              <a:rPr lang="tt-RU" b="1" dirty="0" smtClean="0">
                <a:solidFill>
                  <a:srgbClr val="FF0000"/>
                </a:solidFill>
              </a:rPr>
              <a:t>В8. </a:t>
            </a:r>
            <a:br>
              <a:rPr lang="tt-RU" b="1" dirty="0" smtClean="0">
                <a:solidFill>
                  <a:srgbClr val="FF0000"/>
                </a:solidFill>
              </a:rPr>
            </a:br>
            <a:r>
              <a:rPr lang="tt-RU" b="1" dirty="0" smtClean="0">
                <a:solidFill>
                  <a:srgbClr val="FF0000"/>
                </a:solidFill>
              </a:rPr>
              <a:t>13-15 нче җөмләләр арасыннан хәзерге заман сыйфат фигыль булган җөмләнең номерын языгыз.</a:t>
            </a:r>
            <a:endParaRPr lang="tt-RU" b="1" dirty="0" smtClean="0"/>
          </a:p>
          <a:p>
            <a:r>
              <a:rPr lang="tt-RU" b="1" dirty="0" smtClean="0"/>
              <a:t>13) Шуннан соң чишмәнең корымый хәле калмый. 14) Чишмә артыннан, акрынлап, аның суы белән туклана торган инеш тә кибә. 15) Ул арада, дым булмагач, чишмә һәм инеш буенда куаклар, үләннәр, болыннар да корый, бу тирәгә кош-корт та оя ясамый башлый.</a:t>
            </a:r>
          </a:p>
          <a:p>
            <a:pPr marL="0" indent="0">
              <a:buNone/>
            </a:pPr>
            <a:r>
              <a:rPr lang="tt-RU" b="1" dirty="0" smtClean="0"/>
              <a:t> </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C2</a:t>
            </a:r>
            <a:endParaRPr lang="ru-RU" dirty="0"/>
          </a:p>
        </p:txBody>
      </p:sp>
      <p:sp>
        <p:nvSpPr>
          <p:cNvPr id="3" name="Содержимое 2"/>
          <p:cNvSpPr>
            <a:spLocks noGrp="1"/>
          </p:cNvSpPr>
          <p:nvPr>
            <p:ph idx="1"/>
          </p:nvPr>
        </p:nvSpPr>
        <p:spPr/>
        <p:txBody>
          <a:bodyPr>
            <a:normAutofit fontScale="92500"/>
          </a:bodyPr>
          <a:lstStyle/>
          <a:p>
            <a:r>
              <a:rPr lang="tt-RU" dirty="0" smtClean="0"/>
              <a:t>Текст буенча сочинение языгыз.</a:t>
            </a:r>
            <a:endParaRPr lang="ru-RU" dirty="0" smtClean="0"/>
          </a:p>
          <a:p>
            <a:r>
              <a:rPr lang="tt-RU" dirty="0" smtClean="0"/>
              <a:t>    Автор позициясен билгеләгез. Сез автор белән килешәсезме? Ни өчен?   </a:t>
            </a:r>
            <a:endParaRPr lang="ru-RU" dirty="0" smtClean="0"/>
          </a:p>
          <a:p>
            <a:r>
              <a:rPr lang="ru-RU" dirty="0" err="1" smtClean="0"/>
              <a:t>Фикерегезнең дөреслеген раслау</a:t>
            </a:r>
            <a:r>
              <a:rPr lang="ru-RU" dirty="0" smtClean="0"/>
              <a:t> </a:t>
            </a:r>
            <a:r>
              <a:rPr lang="ru-RU" dirty="0" err="1" smtClean="0"/>
              <a:t>өчен, укылган</a:t>
            </a:r>
            <a:r>
              <a:rPr lang="ru-RU" dirty="0" smtClean="0"/>
              <a:t> </a:t>
            </a:r>
            <a:r>
              <a:rPr lang="ru-RU" u="sng" dirty="0" err="1" smtClean="0"/>
              <a:t>тексттан</a:t>
            </a:r>
            <a:r>
              <a:rPr lang="ru-RU" u="sng" dirty="0" smtClean="0"/>
              <a:t> 2 </a:t>
            </a:r>
            <a:r>
              <a:rPr lang="ru-RU" u="sng" dirty="0" err="1" smtClean="0"/>
              <a:t>мисал</a:t>
            </a:r>
            <a:r>
              <a:rPr lang="ru-RU" dirty="0" smtClean="0"/>
              <a:t> </a:t>
            </a:r>
            <a:r>
              <a:rPr lang="ru-RU" u="sng" dirty="0" err="1" smtClean="0"/>
              <a:t>китерегез</a:t>
            </a:r>
            <a:r>
              <a:rPr lang="ru-RU" dirty="0" smtClean="0"/>
              <a:t>. </a:t>
            </a:r>
            <a:r>
              <a:rPr lang="ru-RU" dirty="0" err="1" smtClean="0"/>
              <a:t>Бу</a:t>
            </a:r>
            <a:r>
              <a:rPr lang="ru-RU" dirty="0" smtClean="0"/>
              <a:t> </a:t>
            </a:r>
            <a:r>
              <a:rPr lang="ru-RU" dirty="0" err="1" smtClean="0"/>
              <a:t>вакытта</a:t>
            </a:r>
            <a:r>
              <a:rPr lang="ru-RU" dirty="0" smtClean="0"/>
              <a:t> </a:t>
            </a:r>
            <a:r>
              <a:rPr lang="ru-RU" dirty="0" err="1" smtClean="0"/>
              <a:t>файдаланган</a:t>
            </a:r>
            <a:r>
              <a:rPr lang="ru-RU" dirty="0" smtClean="0"/>
              <a:t> </a:t>
            </a:r>
            <a:r>
              <a:rPr lang="ru-RU" dirty="0" err="1" smtClean="0"/>
              <a:t>җөмләләрнең номерларын</a:t>
            </a:r>
            <a:r>
              <a:rPr lang="ru-RU" dirty="0" smtClean="0"/>
              <a:t> </a:t>
            </a:r>
            <a:r>
              <a:rPr lang="ru-RU" dirty="0" err="1" smtClean="0"/>
              <a:t>языгыз</a:t>
            </a:r>
            <a:r>
              <a:rPr lang="ru-RU" dirty="0" smtClean="0"/>
              <a:t> яки </a:t>
            </a:r>
            <a:r>
              <a:rPr lang="ru-RU" dirty="0" err="1" smtClean="0"/>
              <a:t>тексттан</a:t>
            </a:r>
            <a:r>
              <a:rPr lang="ru-RU" dirty="0" smtClean="0"/>
              <a:t> цитата </a:t>
            </a:r>
            <a:r>
              <a:rPr lang="ru-RU" dirty="0" err="1" smtClean="0"/>
              <a:t>китерегез</a:t>
            </a:r>
            <a:r>
              <a:rPr lang="ru-RU" dirty="0" smtClean="0"/>
              <a:t>.</a:t>
            </a:r>
          </a:p>
          <a:p>
            <a:r>
              <a:rPr lang="ru-RU" dirty="0" err="1" smtClean="0"/>
              <a:t>Сочинениенең күләме </a:t>
            </a:r>
            <a:r>
              <a:rPr lang="ru-RU" dirty="0" smtClean="0"/>
              <a:t>70 </a:t>
            </a:r>
            <a:r>
              <a:rPr lang="ru-RU" dirty="0" err="1" smtClean="0"/>
              <a:t>сүздән дә ким</a:t>
            </a:r>
            <a:r>
              <a:rPr lang="ru-RU" dirty="0" smtClean="0"/>
              <a:t> </a:t>
            </a:r>
            <a:r>
              <a:rPr lang="ru-RU" dirty="0" err="1" smtClean="0"/>
              <a:t>булмаска</a:t>
            </a:r>
            <a:r>
              <a:rPr lang="ru-RU" dirty="0" smtClean="0"/>
              <a:t> </a:t>
            </a:r>
            <a:r>
              <a:rPr lang="ru-RU" dirty="0" err="1" smtClean="0"/>
              <a:t>тиеш</a:t>
            </a:r>
            <a:r>
              <a:rPr lang="ru-RU" dirty="0" smtClean="0"/>
              <a:t>.</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5263" y="228600"/>
            <a:ext cx="5600873" cy="1256184"/>
          </a:xfrm>
        </p:spPr>
        <p:txBody>
          <a:bodyPr>
            <a:normAutofit fontScale="90000"/>
          </a:bodyPr>
          <a:lstStyle/>
          <a:p>
            <a:pPr lvl="0"/>
            <a:r>
              <a:rPr kumimoji="0" lang="tt-RU" b="1" i="0" u="none" strike="noStrike" cap="none" normalizeH="0" baseline="0" dirty="0" smtClean="0">
                <a:ln>
                  <a:noFill/>
                </a:ln>
                <a:solidFill>
                  <a:srgbClr val="FF0000"/>
                </a:solidFill>
                <a:effectLst/>
                <a:latin typeface="SL_Times New Roman" charset="0"/>
                <a:cs typeface="Times New Roman" pitchFamily="18" charset="0"/>
              </a:rPr>
              <a:t>Проблема</a:t>
            </a:r>
            <a:r>
              <a:rPr kumimoji="0" lang="tt-RU" b="1" i="0" u="none" strike="noStrike" cap="none" normalizeH="0" baseline="0" dirty="0" smtClean="0">
                <a:ln>
                  <a:noFill/>
                </a:ln>
                <a:solidFill>
                  <a:schemeClr val="tx1"/>
                </a:solidFill>
                <a:effectLst/>
                <a:latin typeface="Arial" pitchFamily="34" charset="0"/>
              </a:rPr>
              <a:t/>
            </a:r>
            <a:br>
              <a:rPr kumimoji="0" lang="tt-RU" b="1" i="0" u="none" strike="noStrike" cap="none" normalizeH="0" baseline="0" dirty="0" smtClean="0">
                <a:ln>
                  <a:noFill/>
                </a:ln>
                <a:solidFill>
                  <a:schemeClr val="tx1"/>
                </a:solidFill>
                <a:effectLst/>
                <a:latin typeface="Arial" pitchFamily="34" charset="0"/>
              </a:rPr>
            </a:br>
            <a:endParaRPr lang="ru-RU" dirty="0"/>
          </a:p>
        </p:txBody>
      </p:sp>
      <p:sp>
        <p:nvSpPr>
          <p:cNvPr id="4" name="Прямоугольник 3"/>
          <p:cNvSpPr/>
          <p:nvPr/>
        </p:nvSpPr>
        <p:spPr>
          <a:xfrm>
            <a:off x="251520" y="764704"/>
            <a:ext cx="5328592" cy="5693866"/>
          </a:xfrm>
          <a:prstGeom prst="rect">
            <a:avLst/>
          </a:prstGeom>
        </p:spPr>
        <p:txBody>
          <a:bodyPr wrap="square">
            <a:spAutoFit/>
          </a:bodyPr>
          <a:lstStyle/>
          <a:p>
            <a:r>
              <a:rPr kumimoji="0" lang="tt-RU" sz="4000" b="1" i="0" u="none" strike="noStrike" cap="none" normalizeH="0" baseline="0" dirty="0" smtClean="0">
                <a:ln>
                  <a:noFill/>
                </a:ln>
                <a:solidFill>
                  <a:srgbClr val="4B8556"/>
                </a:solidFill>
                <a:effectLst/>
                <a:latin typeface="Times New Roman" pitchFamily="18" charset="0"/>
                <a:cs typeface="Times New Roman" pitchFamily="18" charset="0"/>
              </a:rPr>
              <a:t>    </a:t>
            </a:r>
            <a:r>
              <a:rPr kumimoji="0" lang="tt-RU" sz="3600" b="1" i="0" u="none" strike="noStrike" cap="none" normalizeH="0" baseline="0" dirty="0" smtClean="0">
                <a:ln>
                  <a:noFill/>
                </a:ln>
                <a:solidFill>
                  <a:srgbClr val="4B8556"/>
                </a:solidFill>
                <a:effectLst/>
                <a:latin typeface="Times New Roman" pitchFamily="18" charset="0"/>
                <a:cs typeface="Times New Roman" pitchFamily="18" charset="0"/>
              </a:rPr>
              <a:t>Бу текстта </a:t>
            </a:r>
          </a:p>
          <a:p>
            <a:r>
              <a:rPr kumimoji="0" lang="tt-RU" sz="3600" b="1" i="0" u="none" strike="noStrike" cap="none" normalizeH="0" baseline="0" dirty="0" smtClean="0">
                <a:ln>
                  <a:noFill/>
                </a:ln>
                <a:solidFill>
                  <a:srgbClr val="4B8556"/>
                </a:solidFill>
                <a:effectLst/>
                <a:latin typeface="Times New Roman" pitchFamily="18" charset="0"/>
                <a:cs typeface="Times New Roman" pitchFamily="18" charset="0"/>
              </a:rPr>
              <a:t> Г. Бәширов кешелеккә чынлап торып куркыныч янаган проблемаларның берсе – яшәешнең нигез ташы булган табигатькә карата мөнәсәбәт, аңа сакчыл караш мәсьәләсен күтәрә.</a:t>
            </a:r>
            <a:endParaRPr lang="ru-RU" sz="3600" b="1" dirty="0">
              <a:solidFill>
                <a:srgbClr val="4B8556"/>
              </a:solidFill>
            </a:endParaRPr>
          </a:p>
        </p:txBody>
      </p:sp>
      <p:pic>
        <p:nvPicPr>
          <p:cNvPr id="5" name="Picture 5" descr="39709106_edf5cbbc54ba">
            <a:hlinkClick r:id="rId2"/>
          </p:cNvPr>
          <p:cNvPicPr>
            <a:picLocks noChangeAspect="1" noChangeArrowheads="1"/>
          </p:cNvPicPr>
          <p:nvPr/>
        </p:nvPicPr>
        <p:blipFill>
          <a:blip r:embed="rId3" cstate="print"/>
          <a:srcRect/>
          <a:stretch>
            <a:fillRect/>
          </a:stretch>
        </p:blipFill>
        <p:spPr bwMode="auto">
          <a:xfrm>
            <a:off x="5652120" y="3212976"/>
            <a:ext cx="3491880" cy="3435287"/>
          </a:xfrm>
          <a:prstGeom prst="rect">
            <a:avLst/>
          </a:prstGeom>
          <a:noFill/>
          <a:ln w="9525">
            <a:noFill/>
            <a:miter lim="800000"/>
            <a:headEnd/>
            <a:tailEnd/>
          </a:ln>
        </p:spPr>
      </p:pic>
      <p:pic>
        <p:nvPicPr>
          <p:cNvPr id="6" name="Picture 6" descr="35579064_42_2fc6">
            <a:hlinkClick r:id="rId4"/>
          </p:cNvPr>
          <p:cNvPicPr>
            <a:picLocks noChangeAspect="1" noChangeArrowheads="1"/>
          </p:cNvPicPr>
          <p:nvPr/>
        </p:nvPicPr>
        <p:blipFill>
          <a:blip r:embed="rId5" cstate="print"/>
          <a:srcRect/>
          <a:stretch>
            <a:fillRect/>
          </a:stretch>
        </p:blipFill>
        <p:spPr>
          <a:xfrm>
            <a:off x="5579789" y="332656"/>
            <a:ext cx="3564211" cy="2672871"/>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kumimoji="0" lang="tt-RU" b="1" i="0" u="none" strike="noStrike" cap="none" normalizeH="0" baseline="0" dirty="0" smtClean="0">
                <a:ln>
                  <a:noFill/>
                </a:ln>
                <a:solidFill>
                  <a:srgbClr val="FF0000"/>
                </a:solidFill>
                <a:effectLst/>
                <a:latin typeface="Arial" pitchFamily="34" charset="0"/>
              </a:rPr>
              <a:t>Автор </a:t>
            </a:r>
            <a:r>
              <a:rPr kumimoji="0" lang="ru-RU" b="1" i="0" u="none" strike="noStrike" cap="none" normalizeH="0" baseline="0" dirty="0" smtClean="0">
                <a:ln>
                  <a:noFill/>
                </a:ln>
                <a:solidFill>
                  <a:srgbClr val="FF0000"/>
                </a:solidFill>
                <a:effectLst/>
                <a:latin typeface="Arial" pitchFamily="34" charset="0"/>
              </a:rPr>
              <a:t> </a:t>
            </a:r>
            <a:r>
              <a:rPr kumimoji="0" lang="ru-RU" b="1" i="0" u="none" strike="noStrike" cap="none" normalizeH="0" baseline="0" dirty="0" err="1" smtClean="0">
                <a:ln>
                  <a:noFill/>
                </a:ln>
                <a:solidFill>
                  <a:srgbClr val="FF0000"/>
                </a:solidFill>
                <a:effectLst/>
                <a:latin typeface="Arial" pitchFamily="34" charset="0"/>
              </a:rPr>
              <a:t>позициясе</a:t>
            </a:r>
            <a:endParaRPr lang="ru-RU" dirty="0"/>
          </a:p>
        </p:txBody>
      </p:sp>
      <p:sp>
        <p:nvSpPr>
          <p:cNvPr id="4" name="Прямоугольник 3"/>
          <p:cNvSpPr/>
          <p:nvPr/>
        </p:nvSpPr>
        <p:spPr>
          <a:xfrm>
            <a:off x="539552" y="1772816"/>
            <a:ext cx="8064896" cy="2308324"/>
          </a:xfrm>
          <a:prstGeom prst="rect">
            <a:avLst/>
          </a:prstGeom>
        </p:spPr>
        <p:txBody>
          <a:bodyPr wrap="square">
            <a:spAutoFit/>
          </a:bodyPr>
          <a:lstStyle/>
          <a:p>
            <a:r>
              <a:rPr kumimoji="0" lang="tt-RU" sz="4800" b="1" i="0" u="none" strike="noStrike" cap="none" normalizeH="0" baseline="0" dirty="0" smtClean="0">
                <a:ln>
                  <a:noFill/>
                </a:ln>
                <a:solidFill>
                  <a:srgbClr val="00B050"/>
                </a:solidFill>
                <a:effectLst/>
                <a:latin typeface="Times New Roman" pitchFamily="18" charset="0"/>
                <a:cs typeface="Times New Roman" pitchFamily="18" charset="0"/>
              </a:rPr>
              <a:t>Язучы: “Мондый күңелсез хәлне булдырмаска мөмкин бит”, - ди</a:t>
            </a:r>
            <a:r>
              <a:rPr kumimoji="0" lang="tt-RU" sz="4800" b="0" i="0" u="none" strike="noStrike" cap="none" normalizeH="0" baseline="0" dirty="0" smtClean="0">
                <a:ln>
                  <a:noFill/>
                </a:ln>
                <a:solidFill>
                  <a:srgbClr val="00B050"/>
                </a:solidFill>
                <a:effectLst/>
                <a:latin typeface="Times New Roman" pitchFamily="18" charset="0"/>
                <a:cs typeface="Times New Roman" pitchFamily="18" charset="0"/>
              </a:rPr>
              <a:t>. </a:t>
            </a:r>
            <a:endParaRPr lang="ru-RU" sz="4800" dirty="0">
              <a:solidFill>
                <a:srgbClr val="00B05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kumimoji="0" lang="tt-RU" sz="4800" b="1" i="0" u="none" strike="noStrike" cap="none" normalizeH="0" baseline="0" dirty="0" smtClean="0">
                <a:ln>
                  <a:noFill/>
                </a:ln>
                <a:solidFill>
                  <a:srgbClr val="FF0000"/>
                </a:solidFill>
                <a:effectLst/>
                <a:latin typeface="Arial" pitchFamily="34" charset="0"/>
              </a:rPr>
              <a:t>Минем позициям</a:t>
            </a:r>
            <a:endParaRPr lang="ru-RU" sz="4800" dirty="0">
              <a:solidFill>
                <a:srgbClr val="FF0000"/>
              </a:solidFill>
            </a:endParaRPr>
          </a:p>
        </p:txBody>
      </p:sp>
      <p:sp>
        <p:nvSpPr>
          <p:cNvPr id="4" name="Прямоугольник 3"/>
          <p:cNvSpPr/>
          <p:nvPr/>
        </p:nvSpPr>
        <p:spPr>
          <a:xfrm>
            <a:off x="179512" y="1268760"/>
            <a:ext cx="4320480" cy="5016758"/>
          </a:xfrm>
          <a:prstGeom prst="rect">
            <a:avLst/>
          </a:prstGeom>
        </p:spPr>
        <p:txBody>
          <a:bodyPr wrap="square">
            <a:spAutoFit/>
          </a:bodyPr>
          <a:lstStyle/>
          <a:p>
            <a:r>
              <a:rPr kumimoji="0" lang="tt-RU" sz="4000" b="1" u="none" strike="noStrike" cap="none" normalizeH="0" baseline="0" dirty="0" smtClean="0">
                <a:ln>
                  <a:noFill/>
                </a:ln>
                <a:solidFill>
                  <a:srgbClr val="00B050"/>
                </a:solidFill>
                <a:effectLst/>
                <a:latin typeface="Times New Roman" pitchFamily="18" charset="0"/>
                <a:cs typeface="Times New Roman" pitchFamily="18" charset="0"/>
              </a:rPr>
              <a:t>Минем фикеремчә дә, бу хаталарны соңыннан төзәтү авыр, хаталарны булдырмау җиңелрәк, хәерлерәк.</a:t>
            </a:r>
            <a:endParaRPr lang="ru-RU" sz="4000" b="1" dirty="0">
              <a:solidFill>
                <a:srgbClr val="00B050"/>
              </a:solidFill>
            </a:endParaRPr>
          </a:p>
        </p:txBody>
      </p:sp>
      <p:pic>
        <p:nvPicPr>
          <p:cNvPr id="5" name="Picture 7" descr="1277400972_chistaya-voda-eto-jizn">
            <a:hlinkClick r:id="rId2"/>
          </p:cNvPr>
          <p:cNvPicPr>
            <a:picLocks noChangeAspect="1" noChangeArrowheads="1"/>
          </p:cNvPicPr>
          <p:nvPr/>
        </p:nvPicPr>
        <p:blipFill>
          <a:blip r:embed="rId3" cstate="print"/>
          <a:srcRect/>
          <a:stretch>
            <a:fillRect/>
          </a:stretch>
        </p:blipFill>
        <p:spPr>
          <a:xfrm>
            <a:off x="4751387" y="2564904"/>
            <a:ext cx="4392613" cy="41021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195263" y="228600"/>
            <a:ext cx="8048625" cy="752475"/>
          </a:xfrm>
        </p:spPr>
        <p:txBody>
          <a:bodyPr>
            <a:normAutofit fontScale="90000"/>
          </a:bodyPr>
          <a:lstStyle/>
          <a:p>
            <a:pPr eaLnBrk="1" hangingPunct="1"/>
            <a:r>
              <a:rPr lang="tt-RU" b="1" i="1" smtClean="0">
                <a:latin typeface="Times New Roman" pitchFamily="18" charset="0"/>
              </a:rPr>
              <a:t>Суның кадерен белик!</a:t>
            </a:r>
            <a:endParaRPr lang="ru-RU" b="1" i="1" smtClean="0">
              <a:latin typeface="Times New Roman" pitchFamily="18" charset="0"/>
            </a:endParaRPr>
          </a:p>
        </p:txBody>
      </p:sp>
      <p:pic>
        <p:nvPicPr>
          <p:cNvPr id="9219" name="Picture 6" descr="9a95c6699bcaa5c85d9f6e0b321_prev">
            <a:hlinkClick r:id="rId2"/>
          </p:cNvPr>
          <p:cNvPicPr>
            <a:picLocks noGrp="1" noChangeAspect="1" noChangeArrowheads="1"/>
          </p:cNvPicPr>
          <p:nvPr>
            <p:ph type="body" idx="4294967295"/>
          </p:nvPr>
        </p:nvPicPr>
        <p:blipFill>
          <a:blip r:embed="rId3" cstate="print"/>
          <a:srcRect/>
          <a:stretch>
            <a:fillRect/>
          </a:stretch>
        </p:blipFill>
        <p:spPr>
          <a:xfrm>
            <a:off x="0" y="0"/>
            <a:ext cx="9144000" cy="6858000"/>
          </a:xfrm>
        </p:spPr>
      </p:pic>
      <p:sp>
        <p:nvSpPr>
          <p:cNvPr id="9220" name="Rectangle 7"/>
          <p:cNvSpPr>
            <a:spLocks noChangeArrowheads="1"/>
          </p:cNvSpPr>
          <p:nvPr/>
        </p:nvSpPr>
        <p:spPr bwMode="auto">
          <a:xfrm>
            <a:off x="500063" y="1071563"/>
            <a:ext cx="7744345" cy="3539430"/>
          </a:xfrm>
          <a:prstGeom prst="rect">
            <a:avLst/>
          </a:prstGeom>
          <a:noFill/>
          <a:ln w="9525">
            <a:noFill/>
            <a:miter lim="800000"/>
            <a:headEnd/>
            <a:tailEnd/>
          </a:ln>
        </p:spPr>
        <p:txBody>
          <a:bodyPr wrap="square">
            <a:spAutoFit/>
          </a:bodyPr>
          <a:lstStyle/>
          <a:p>
            <a:r>
              <a:rPr lang="tt-RU" sz="4800" b="1" i="1" dirty="0">
                <a:solidFill>
                  <a:srgbClr val="F2F2F2"/>
                </a:solidFill>
                <a:latin typeface="Times New Roman" pitchFamily="18" charset="0"/>
              </a:rPr>
              <a:t>Ахыр чиктә табигатьне һәртөрле куркынычтан халыкның мәхәббәте саклап кала алыр иде.</a:t>
            </a:r>
          </a:p>
          <a:p>
            <a:r>
              <a:rPr lang="tt-RU" sz="3200" b="1" i="1" dirty="0">
                <a:solidFill>
                  <a:srgbClr val="F2F2F2"/>
                </a:solidFill>
                <a:latin typeface="Times New Roman" pitchFamily="18" charset="0"/>
              </a:rPr>
              <a:t>     </a:t>
            </a:r>
            <a:r>
              <a:rPr lang="tt-RU" sz="3200" b="1" i="1" dirty="0" smtClean="0">
                <a:solidFill>
                  <a:srgbClr val="F2F2F2"/>
                </a:solidFill>
                <a:latin typeface="Times New Roman" pitchFamily="18" charset="0"/>
              </a:rPr>
              <a:t>                    </a:t>
            </a:r>
            <a:r>
              <a:rPr lang="tt-RU" sz="2000" b="1" i="1" dirty="0" smtClean="0">
                <a:solidFill>
                  <a:srgbClr val="F2F2F2"/>
                </a:solidFill>
                <a:latin typeface="Times New Roman" pitchFamily="18" charset="0"/>
              </a:rPr>
              <a:t>                            </a:t>
            </a:r>
            <a:r>
              <a:rPr lang="tt-RU" sz="2000" b="1" i="1" dirty="0">
                <a:solidFill>
                  <a:srgbClr val="F2F2F2"/>
                </a:solidFill>
                <a:latin typeface="Times New Roman" pitchFamily="18" charset="0"/>
              </a:rPr>
              <a:t>Ж. Дорст, француз галиме</a:t>
            </a:r>
            <a:endParaRPr lang="ru-RU" sz="2000" b="1" i="1" dirty="0">
              <a:solidFill>
                <a:srgbClr val="F2F2F2"/>
              </a:solidFill>
              <a:latin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404664"/>
            <a:ext cx="8640960" cy="5721499"/>
          </a:xfrm>
        </p:spPr>
        <p:txBody>
          <a:bodyPr>
            <a:normAutofit fontScale="92500"/>
          </a:bodyPr>
          <a:lstStyle/>
          <a:p>
            <a:pPr algn="ctr">
              <a:buNone/>
            </a:pPr>
            <a:r>
              <a:rPr lang="tt-RU" b="1" dirty="0" smtClean="0">
                <a:solidFill>
                  <a:srgbClr val="FF0000"/>
                </a:solidFill>
              </a:rPr>
              <a:t>В 1</a:t>
            </a:r>
            <a:r>
              <a:rPr lang="tt-RU" sz="3600" dirty="0" smtClean="0">
                <a:solidFill>
                  <a:srgbClr val="FF0000"/>
                </a:solidFill>
              </a:rPr>
              <a:t>   </a:t>
            </a:r>
          </a:p>
          <a:p>
            <a:pPr algn="ctr">
              <a:buNone/>
            </a:pPr>
            <a:r>
              <a:rPr lang="tt-RU" sz="3600" dirty="0" smtClean="0">
                <a:solidFill>
                  <a:srgbClr val="FF0000"/>
                </a:solidFill>
              </a:rPr>
              <a:t>2,  18 нче җөмләләрдән </a:t>
            </a:r>
            <a:r>
              <a:rPr lang="tt-RU" sz="3600" b="1" dirty="0" smtClean="0">
                <a:solidFill>
                  <a:srgbClr val="FF0000"/>
                </a:solidFill>
              </a:rPr>
              <a:t>ирен гармониясенә буйсынган </a:t>
            </a:r>
            <a:r>
              <a:rPr lang="tt-RU" sz="3600" dirty="0" smtClean="0">
                <a:solidFill>
                  <a:srgbClr val="FF0000"/>
                </a:solidFill>
              </a:rPr>
              <a:t>сүзләрне табыгыз.</a:t>
            </a:r>
          </a:p>
          <a:p>
            <a:pPr>
              <a:buNone/>
            </a:pPr>
            <a:r>
              <a:rPr lang="tt-RU" sz="3600" b="1" i="1" dirty="0" smtClean="0">
                <a:latin typeface="Times New Roman" pitchFamily="18" charset="0"/>
              </a:rPr>
              <a:t>  2) Эчә торган төче су планетадагы бар суларның нибары ике генә процентын тәшкил итә. 18)Яшел яфраклар шаулап, болыннар, чирәмлекләр хуш ис бөркеп, чишмәләр чылтырап аккан ямьле урында яшәү нинди зур бәхет, нинди шатлык! </a:t>
            </a:r>
          </a:p>
          <a:p>
            <a:pPr marL="0" indent="0">
              <a:buNone/>
            </a:pPr>
            <a:endParaRPr lang="tt-RU" sz="4300" b="1" dirty="0">
              <a:solidFill>
                <a:schemeClr val="accent3">
                  <a:lumMod val="50000"/>
                </a:schemeClr>
              </a:solidFill>
            </a:endParaRPr>
          </a:p>
          <a:p>
            <a:endParaRPr lang="ru-RU"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332656"/>
            <a:ext cx="8748464" cy="6192688"/>
          </a:xfrm>
        </p:spPr>
        <p:txBody>
          <a:bodyPr>
            <a:noAutofit/>
          </a:bodyPr>
          <a:lstStyle/>
          <a:p>
            <a:pPr algn="ctr">
              <a:buNone/>
            </a:pPr>
            <a:r>
              <a:rPr lang="tt-RU" sz="3600" b="1" dirty="0" smtClean="0">
                <a:solidFill>
                  <a:srgbClr val="C00000"/>
                </a:solidFill>
              </a:rPr>
              <a:t>В 2</a:t>
            </a:r>
            <a:endParaRPr lang="ru-RU" sz="3600" dirty="0" smtClean="0"/>
          </a:p>
          <a:p>
            <a:pPr>
              <a:buNone/>
            </a:pPr>
            <a:r>
              <a:rPr lang="ru-RU" sz="3600" b="1" dirty="0" smtClean="0">
                <a:solidFill>
                  <a:srgbClr val="FF0000"/>
                </a:solidFill>
              </a:rPr>
              <a:t>    9, 10  </a:t>
            </a:r>
            <a:r>
              <a:rPr lang="ru-RU" sz="3600" b="1" dirty="0" err="1" smtClean="0">
                <a:solidFill>
                  <a:srgbClr val="FF0000"/>
                </a:solidFill>
              </a:rPr>
              <a:t>нчы</a:t>
            </a:r>
            <a:r>
              <a:rPr lang="ru-RU" sz="3600" b="1" dirty="0" smtClean="0">
                <a:solidFill>
                  <a:srgbClr val="FF0000"/>
                </a:solidFill>
              </a:rPr>
              <a:t> </a:t>
            </a:r>
            <a:r>
              <a:rPr lang="ru-RU" sz="3600" b="1" dirty="0" err="1" smtClean="0">
                <a:solidFill>
                  <a:srgbClr val="FF0000"/>
                </a:solidFill>
              </a:rPr>
              <a:t>җөмләләрдәге тартым</a:t>
            </a:r>
            <a:r>
              <a:rPr lang="ru-RU" sz="3600" b="1" dirty="0" smtClean="0">
                <a:solidFill>
                  <a:srgbClr val="FF0000"/>
                </a:solidFill>
              </a:rPr>
              <a:t> </a:t>
            </a:r>
            <a:r>
              <a:rPr lang="ru-RU" sz="3600" b="1" dirty="0" err="1" smtClean="0">
                <a:solidFill>
                  <a:srgbClr val="FF0000"/>
                </a:solidFill>
              </a:rPr>
              <a:t>белән төрләнгән исемнәрне табыгыз</a:t>
            </a:r>
            <a:r>
              <a:rPr lang="ru-RU" sz="3600" b="1" dirty="0" smtClean="0">
                <a:solidFill>
                  <a:srgbClr val="FF0000"/>
                </a:solidFill>
              </a:rPr>
              <a:t>, </a:t>
            </a:r>
            <a:r>
              <a:rPr lang="ru-RU" sz="3600" b="1" dirty="0" err="1" smtClean="0">
                <a:solidFill>
                  <a:srgbClr val="FF0000"/>
                </a:solidFill>
              </a:rPr>
              <a:t>килешләрен билгеләгез</a:t>
            </a:r>
            <a:r>
              <a:rPr lang="ru-RU" sz="3600" b="1" dirty="0" smtClean="0">
                <a:solidFill>
                  <a:srgbClr val="FF0000"/>
                </a:solidFill>
              </a:rPr>
              <a:t>?</a:t>
            </a:r>
            <a:endParaRPr lang="ru-RU" sz="3600" b="1" dirty="0">
              <a:solidFill>
                <a:srgbClr val="FF0000"/>
              </a:solidFill>
            </a:endParaRPr>
          </a:p>
          <a:p>
            <a:pPr>
              <a:buNone/>
            </a:pPr>
            <a:r>
              <a:rPr lang="tt-RU" sz="3600" dirty="0" smtClean="0">
                <a:latin typeface="Times New Roman" pitchFamily="18" charset="0"/>
              </a:rPr>
              <a:t>9) </a:t>
            </a:r>
            <a:r>
              <a:rPr lang="tt-RU" sz="3600" b="1" i="1" dirty="0" smtClean="0">
                <a:latin typeface="Times New Roman" pitchFamily="18" charset="0"/>
              </a:rPr>
              <a:t>Бу хәлләр безне дә сагайтырга, табигатьнең бу кадерле бүләгенә игътибарлы булуны искәртергә тиешле. 10) Чишмәләре кибеп, сусыз калган авыллар бездә дә юк түгел</a:t>
            </a:r>
            <a:r>
              <a:rPr lang="tt-RU" sz="3600" b="1" i="1" dirty="0" smtClean="0">
                <a:latin typeface="Times New Roman" pitchFamily="18" charset="0"/>
              </a:rPr>
              <a:t>.</a:t>
            </a:r>
            <a:endParaRPr lang="tt-RU" sz="3600" b="1" i="1" dirty="0" smtClean="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721499"/>
          </a:xfrm>
        </p:spPr>
        <p:txBody>
          <a:bodyPr>
            <a:noAutofit/>
          </a:bodyPr>
          <a:lstStyle/>
          <a:p>
            <a:pPr algn="ctr">
              <a:buNone/>
            </a:pPr>
            <a:r>
              <a:rPr lang="tt-RU" sz="3600" b="1" dirty="0" smtClean="0">
                <a:solidFill>
                  <a:srgbClr val="FF0000"/>
                </a:solidFill>
              </a:rPr>
              <a:t>В 3.</a:t>
            </a:r>
          </a:p>
          <a:p>
            <a:r>
              <a:rPr lang="tt-RU" sz="3600" b="1" dirty="0" smtClean="0">
                <a:solidFill>
                  <a:srgbClr val="FF0000"/>
                </a:solidFill>
              </a:rPr>
              <a:t>19 нчы </a:t>
            </a:r>
            <a:r>
              <a:rPr lang="tt-RU" sz="3600" b="1" dirty="0">
                <a:solidFill>
                  <a:srgbClr val="FF0000"/>
                </a:solidFill>
              </a:rPr>
              <a:t>җөмләдән әйтелеше язылышына туры килмәгән </a:t>
            </a:r>
            <a:r>
              <a:rPr lang="tt-RU" sz="3600" b="1" dirty="0" smtClean="0">
                <a:solidFill>
                  <a:srgbClr val="FF0000"/>
                </a:solidFill>
              </a:rPr>
              <a:t>сүзләрне </a:t>
            </a:r>
            <a:r>
              <a:rPr lang="tt-RU" sz="3600" b="1" dirty="0">
                <a:solidFill>
                  <a:srgbClr val="FF0000"/>
                </a:solidFill>
              </a:rPr>
              <a:t>языгыз</a:t>
            </a:r>
            <a:r>
              <a:rPr lang="tt-RU" sz="3600" b="1" dirty="0" smtClean="0">
                <a:solidFill>
                  <a:srgbClr val="FF0000"/>
                </a:solidFill>
              </a:rPr>
              <a:t>.</a:t>
            </a:r>
          </a:p>
          <a:p>
            <a:pPr>
              <a:buNone/>
            </a:pPr>
            <a:r>
              <a:rPr lang="tt-RU" sz="3600" b="1" i="1" dirty="0" smtClean="0">
                <a:latin typeface="Times New Roman" pitchFamily="18" charset="0"/>
              </a:rPr>
              <a:t>19) Шуның өстенә, сәламәтлеккә дә нинди файдалы.</a:t>
            </a:r>
          </a:p>
          <a:p>
            <a:pPr>
              <a:buNone/>
            </a:pPr>
            <a:endParaRPr lang="tt-RU" sz="3600" dirty="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48680"/>
            <a:ext cx="8229600" cy="5577483"/>
          </a:xfrm>
        </p:spPr>
        <p:txBody>
          <a:bodyPr>
            <a:normAutofit/>
          </a:bodyPr>
          <a:lstStyle/>
          <a:p>
            <a:pPr algn="ctr">
              <a:buNone/>
            </a:pPr>
            <a:r>
              <a:rPr lang="tt-RU" b="1" dirty="0" smtClean="0">
                <a:solidFill>
                  <a:srgbClr val="FF0000"/>
                </a:solidFill>
              </a:rPr>
              <a:t>В 4</a:t>
            </a:r>
            <a:endParaRPr lang="ru-RU" b="1" dirty="0" smtClean="0">
              <a:solidFill>
                <a:srgbClr val="FF0000"/>
              </a:solidFill>
            </a:endParaRPr>
          </a:p>
          <a:p>
            <a:r>
              <a:rPr lang="ru-RU" b="1" dirty="0" smtClean="0">
                <a:solidFill>
                  <a:srgbClr val="FF0000"/>
                </a:solidFill>
              </a:rPr>
              <a:t>8-10 </a:t>
            </a:r>
            <a:r>
              <a:rPr lang="ru-RU" b="1" dirty="0" err="1">
                <a:solidFill>
                  <a:srgbClr val="FF0000"/>
                </a:solidFill>
              </a:rPr>
              <a:t>нчы</a:t>
            </a:r>
            <a:r>
              <a:rPr lang="ru-RU" b="1" dirty="0">
                <a:solidFill>
                  <a:srgbClr val="FF0000"/>
                </a:solidFill>
              </a:rPr>
              <a:t> </a:t>
            </a:r>
            <a:r>
              <a:rPr lang="ru-RU" b="1" dirty="0" err="1">
                <a:solidFill>
                  <a:srgbClr val="FF0000"/>
                </a:solidFill>
              </a:rPr>
              <a:t>җөмләләрдән ясагыч</a:t>
            </a:r>
            <a:r>
              <a:rPr lang="ru-RU" b="1" dirty="0">
                <a:solidFill>
                  <a:srgbClr val="FF0000"/>
                </a:solidFill>
              </a:rPr>
              <a:t> </a:t>
            </a:r>
            <a:r>
              <a:rPr lang="ru-RU" b="1" dirty="0" err="1">
                <a:solidFill>
                  <a:srgbClr val="FF0000"/>
                </a:solidFill>
              </a:rPr>
              <a:t>кушымча</a:t>
            </a:r>
            <a:r>
              <a:rPr lang="ru-RU" b="1" dirty="0">
                <a:solidFill>
                  <a:srgbClr val="FF0000"/>
                </a:solidFill>
              </a:rPr>
              <a:t> </a:t>
            </a:r>
            <a:r>
              <a:rPr lang="ru-RU" b="1" dirty="0" err="1">
                <a:solidFill>
                  <a:srgbClr val="FF0000"/>
                </a:solidFill>
              </a:rPr>
              <a:t>ялгану</a:t>
            </a:r>
            <a:r>
              <a:rPr lang="ru-RU" b="1" dirty="0">
                <a:solidFill>
                  <a:srgbClr val="FF0000"/>
                </a:solidFill>
              </a:rPr>
              <a:t> </a:t>
            </a:r>
            <a:r>
              <a:rPr lang="ru-RU" b="1" dirty="0" err="1">
                <a:solidFill>
                  <a:srgbClr val="FF0000"/>
                </a:solidFill>
              </a:rPr>
              <a:t>ысулы</a:t>
            </a:r>
            <a:r>
              <a:rPr lang="ru-RU" b="1" dirty="0">
                <a:solidFill>
                  <a:srgbClr val="FF0000"/>
                </a:solidFill>
              </a:rPr>
              <a:t> </a:t>
            </a:r>
            <a:r>
              <a:rPr lang="ru-RU" b="1" dirty="0" err="1">
                <a:solidFill>
                  <a:srgbClr val="FF0000"/>
                </a:solidFill>
              </a:rPr>
              <a:t>белән ясалган</a:t>
            </a:r>
            <a:r>
              <a:rPr lang="ru-RU" b="1" dirty="0">
                <a:solidFill>
                  <a:srgbClr val="FF0000"/>
                </a:solidFill>
              </a:rPr>
              <a:t> </a:t>
            </a:r>
            <a:r>
              <a:rPr lang="ru-RU" b="1" dirty="0" err="1" smtClean="0">
                <a:solidFill>
                  <a:srgbClr val="FF0000"/>
                </a:solidFill>
              </a:rPr>
              <a:t>сыйфатларны</a:t>
            </a:r>
            <a:r>
              <a:rPr lang="ru-RU" b="1" dirty="0" smtClean="0">
                <a:solidFill>
                  <a:srgbClr val="FF0000"/>
                </a:solidFill>
              </a:rPr>
              <a:t> </a:t>
            </a:r>
            <a:r>
              <a:rPr lang="ru-RU" b="1" dirty="0" err="1">
                <a:solidFill>
                  <a:srgbClr val="FF0000"/>
                </a:solidFill>
              </a:rPr>
              <a:t>языгыз</a:t>
            </a:r>
            <a:r>
              <a:rPr lang="ru-RU" b="1" dirty="0" smtClean="0">
                <a:solidFill>
                  <a:srgbClr val="FF0000"/>
                </a:solidFill>
              </a:rPr>
              <a:t>.</a:t>
            </a:r>
          </a:p>
          <a:p>
            <a:pPr algn="just">
              <a:lnSpc>
                <a:spcPct val="80000"/>
              </a:lnSpc>
              <a:buNone/>
            </a:pPr>
            <a:r>
              <a:rPr lang="tt-RU" dirty="0" smtClean="0">
                <a:latin typeface="Times New Roman" pitchFamily="18" charset="0"/>
              </a:rPr>
              <a:t>          8) Кайбер зур шәһәрләрдә гап-гади суны стаканлап сатуларын да онытмыйк.</a:t>
            </a:r>
          </a:p>
          <a:p>
            <a:pPr algn="just">
              <a:lnSpc>
                <a:spcPct val="80000"/>
              </a:lnSpc>
              <a:buNone/>
            </a:pPr>
            <a:r>
              <a:rPr lang="tt-RU" dirty="0" smtClean="0">
                <a:latin typeface="Times New Roman" pitchFamily="18" charset="0"/>
              </a:rPr>
              <a:t>          9) Бу хәлләр безне дә сагайтырга, табигатьнең бу кадерле бүләгенә игътибарлы булуны искәртергә тиешле.    10) Чишмәләре кибеп, сусыз калган авыллар бездә дә юк түгел. </a:t>
            </a:r>
          </a:p>
          <a:p>
            <a:pPr algn="just">
              <a:lnSpc>
                <a:spcPct val="80000"/>
              </a:lnSpc>
              <a:buNone/>
            </a:pPr>
            <a:endParaRPr lang="ru-RU" dirty="0" smtClean="0"/>
          </a:p>
          <a:p>
            <a:endParaRPr lang="tt-RU" dirty="0"/>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239</TotalTime>
  <Words>442</Words>
  <Application>Microsoft Office PowerPoint</Application>
  <PresentationFormat>Экран (4:3)</PresentationFormat>
  <Paragraphs>55</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Текст</vt:lpstr>
      <vt:lpstr>Проблема </vt:lpstr>
      <vt:lpstr>Автор  позициясе</vt:lpstr>
      <vt:lpstr>Минем позициям</vt:lpstr>
      <vt:lpstr>Суның кадерен белик!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vt:lpstr>
      <vt:lpstr>C2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петухова</dc:creator>
  <cp:lastModifiedBy>2</cp:lastModifiedBy>
  <cp:revision>29</cp:revision>
  <dcterms:created xsi:type="dcterms:W3CDTF">2012-10-21T12:55:09Z</dcterms:created>
  <dcterms:modified xsi:type="dcterms:W3CDTF">2015-02-18T05:24:24Z</dcterms:modified>
</cp:coreProperties>
</file>