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37"/>
  </p:notesMasterIdLst>
  <p:sldIdLst>
    <p:sldId id="307" r:id="rId2"/>
    <p:sldId id="271" r:id="rId3"/>
    <p:sldId id="308" r:id="rId4"/>
    <p:sldId id="309" r:id="rId5"/>
    <p:sldId id="272" r:id="rId6"/>
    <p:sldId id="273" r:id="rId7"/>
    <p:sldId id="274" r:id="rId8"/>
    <p:sldId id="276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8" r:id="rId19"/>
    <p:sldId id="306" r:id="rId20"/>
    <p:sldId id="279" r:id="rId21"/>
    <p:sldId id="280" r:id="rId22"/>
    <p:sldId id="282" r:id="rId23"/>
    <p:sldId id="284" r:id="rId24"/>
    <p:sldId id="285" r:id="rId25"/>
    <p:sldId id="286" r:id="rId26"/>
    <p:sldId id="287" r:id="rId27"/>
    <p:sldId id="304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0033"/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44485-C78C-4643-A453-65229CD9D7A4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4AB42-C149-4DCE-ABF3-684B81AAE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5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0DD053-8E89-4CC7-993B-B50AFEF80A5A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3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330295-71F3-4BF8-944F-59B03AD4F361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3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2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566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9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0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9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3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9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7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6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post-5341-1190204299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4310" y="4196350"/>
            <a:ext cx="2017689" cy="2661650"/>
          </a:xfrm>
          <a:noFill/>
        </p:spPr>
      </p:pic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8156" y="438615"/>
            <a:ext cx="10944948" cy="57046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440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anose="03010101010201010101" pitchFamily="66" charset="0"/>
              </a:rPr>
              <a:t>			Я не боюсь ещё и ещё раз повторить: 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</a:t>
            </a:r>
            <a:br>
              <a:rPr lang="ru-RU" altLang="ru-RU" sz="440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anose="03010101010201010101" pitchFamily="66" charset="0"/>
              </a:rPr>
            </a:br>
            <a:r>
              <a:rPr lang="ru-RU" altLang="ru-RU" sz="440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altLang="ru-RU" sz="440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anose="03010101010201010101" pitchFamily="66" charset="0"/>
              </a:rPr>
            </a:br>
            <a:r>
              <a:rPr lang="ru-RU" altLang="ru-RU" sz="440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anose="03010101010201010101" pitchFamily="66" charset="0"/>
              </a:rPr>
              <a:t>                          						</a:t>
            </a:r>
            <a:r>
              <a:rPr lang="ru-RU" altLang="ru-RU" sz="44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В.А. Сухомлинский</a:t>
            </a:r>
            <a:endParaRPr lang="ru-RU" altLang="ru-RU" sz="4400" i="1" dirty="0">
              <a:ln>
                <a:noFill/>
              </a:ln>
              <a:solidFill>
                <a:srgbClr val="99000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803" y="222665"/>
            <a:ext cx="5324441" cy="622273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Котик </a:t>
            </a:r>
            <a:r>
              <a:rPr lang="ru-RU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Мурзик</a:t>
            </a: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утром встал, 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Чистить зубки побежал.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Вправо-влево, вправо-влево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Чистим зубки мы умело.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Пополощем ротик,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чистюля котик.</a:t>
            </a:r>
            <a: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Потянуться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улыбке открыть рот и кончиком языка сильно «почистить» за нижними зубами 5-6 раз, затем за верхними зубами 5-6 раз.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полоскания рта.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244" y="2185639"/>
            <a:ext cx="5196468" cy="4259765"/>
          </a:xfrm>
        </p:spPr>
      </p:pic>
    </p:spTree>
    <p:extLst>
      <p:ext uri="{BB962C8B-B14F-4D97-AF65-F5344CB8AC3E}">
        <p14:creationId xmlns:p14="http://schemas.microsoft.com/office/powerpoint/2010/main" val="27182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711" y="389934"/>
            <a:ext cx="5146021" cy="6401157"/>
          </a:xfrm>
        </p:spPr>
        <p:txBody>
          <a:bodyPr>
            <a:normAutofit/>
          </a:bodyPr>
          <a:lstStyle/>
          <a:p>
            <a:r>
              <a:rPr lang="ru-RU" sz="3200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Мурзик</a:t>
            </a:r>
            <a:r>
              <a:rPr lang="ru-RU" sz="32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 расчёску взял,</a:t>
            </a:r>
            <a:br>
              <a:rPr lang="ru-RU" sz="32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причёсываться стал.</a:t>
            </a:r>
            <a:br>
              <a:rPr lang="ru-RU" sz="32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 ним не отстаём,</a:t>
            </a:r>
            <a:br>
              <a:rPr lang="ru-RU" sz="32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покажем язычком.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улыбке закусить язык зубами, «протаскивать» язык между зубами вперёд-назад.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008" y="2631687"/>
            <a:ext cx="5326992" cy="3769111"/>
          </a:xfrm>
        </p:spPr>
      </p:pic>
    </p:spTree>
    <p:extLst>
      <p:ext uri="{BB962C8B-B14F-4D97-AF65-F5344CB8AC3E}">
        <p14:creationId xmlns:p14="http://schemas.microsoft.com/office/powerpoint/2010/main" val="4316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1005" y="0"/>
            <a:ext cx="5973607" cy="6857999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по порядку</a:t>
            </a:r>
            <a:b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зарядку!</a:t>
            </a:r>
            <a:b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Мурзик</a:t>
            </a:r>
            <a: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спинку выгибает.</a:t>
            </a: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рот, кончик языка упереть за нижние зубы, «спинку» выгнуть. Удерживать, считая до восьми.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045" y="1924335"/>
            <a:ext cx="3012081" cy="4032912"/>
          </a:xfrm>
        </p:spPr>
      </p:pic>
    </p:spTree>
    <p:extLst>
      <p:ext uri="{BB962C8B-B14F-4D97-AF65-F5344CB8AC3E}">
        <p14:creationId xmlns:p14="http://schemas.microsoft.com/office/powerpoint/2010/main" val="3182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405" y="156117"/>
            <a:ext cx="5486400" cy="6467707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900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Мурзик</a:t>
            </a:r>
            <a:r>
              <a:rPr lang="ru-RU" sz="49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спинку </a:t>
            </a:r>
            <a:br>
              <a:rPr lang="ru-RU" sz="49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прогибает.</a:t>
            </a:r>
            <a: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прижать кончик языка к        верхним зубам.</a:t>
            </a:r>
            <a: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76" y="2297150"/>
            <a:ext cx="5589002" cy="4036741"/>
          </a:xfrm>
        </p:spPr>
      </p:pic>
    </p:spTree>
    <p:extLst>
      <p:ext uri="{BB962C8B-B14F-4D97-AF65-F5344CB8AC3E}">
        <p14:creationId xmlns:p14="http://schemas.microsoft.com/office/powerpoint/2010/main" val="10656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284" y="1182029"/>
            <a:ext cx="5910146" cy="52421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язык наш – мяч.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начнём футбольный матч.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 забили мы! Ура!</a:t>
            </a:r>
            <a: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упирать то в одну, то в другую щёку так, чтобы под щеками «надувались» мячики.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429" y="2051824"/>
            <a:ext cx="5233146" cy="4372353"/>
          </a:xfrm>
        </p:spPr>
      </p:pic>
    </p:spTree>
    <p:extLst>
      <p:ext uri="{BB962C8B-B14F-4D97-AF65-F5344CB8AC3E}">
        <p14:creationId xmlns:p14="http://schemas.microsoft.com/office/powerpoint/2010/main" val="377299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5678" y="156117"/>
            <a:ext cx="6512311" cy="62000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0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завтракать пора:</a:t>
            </a:r>
            <a:br>
              <a:rPr lang="ru-RU" sz="40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Котик нам напёк блины, </a:t>
            </a:r>
            <a:br>
              <a:rPr lang="ru-RU" sz="40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Со сметаною они!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рот, положить широкий язык    на нижнюю губу и удерживать под счёт до пяти.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05" y="535259"/>
            <a:ext cx="5120538" cy="39698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565" y="4702098"/>
            <a:ext cx="3233853" cy="21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9725" y="200721"/>
            <a:ext cx="5846685" cy="630043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сметану любит котик? 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Оближи скорее ротик.</a:t>
            </a:r>
            <a: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рот, облизать языком верхнюю, затем нижнюю губу.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1543017"/>
            <a:ext cx="4661210" cy="4564099"/>
          </a:xfrm>
        </p:spPr>
      </p:pic>
    </p:spTree>
    <p:extLst>
      <p:ext uri="{BB962C8B-B14F-4D97-AF65-F5344CB8AC3E}">
        <p14:creationId xmlns:p14="http://schemas.microsoft.com/office/powerpoint/2010/main" val="1212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541" y="289932"/>
            <a:ext cx="5754030" cy="6568068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чаёк попьём,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Чай мы в чашечку нальём.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Мурзик</a:t>
            </a: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сыт, </a:t>
            </a:r>
            <a:r>
              <a:rPr lang="ru-RU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Мурзик</a:t>
            </a: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рад!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Мурзик</a:t>
            </a: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любит всех ребят!</a:t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рот, высунуть язык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тянуть его к носу, загибая бока язычка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чашечки.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Ритмично хлопать в ладоши.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651" y="2185640"/>
            <a:ext cx="5196232" cy="4270916"/>
          </a:xfrm>
        </p:spPr>
      </p:pic>
    </p:spTree>
    <p:extLst>
      <p:ext uri="{BB962C8B-B14F-4D97-AF65-F5344CB8AC3E}">
        <p14:creationId xmlns:p14="http://schemas.microsoft.com/office/powerpoint/2010/main" val="1574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92313" y="1761893"/>
            <a:ext cx="8229600" cy="2129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7200" b="1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Развитие</a:t>
            </a:r>
            <a:r>
              <a:rPr lang="ru-RU" altLang="ru-RU" sz="7200" b="1" i="1" dirty="0">
                <a:solidFill>
                  <a:srgbClr val="99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7200" b="1" i="1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altLang="ru-RU" sz="7200" b="1" i="1" dirty="0">
                <a:solidFill>
                  <a:srgbClr val="990000"/>
                </a:solidFill>
                <a:latin typeface="Monotype Corsiva" panose="03010101010201010101" pitchFamily="66" charset="0"/>
              </a:rPr>
              <a:t> общей и мелкой </a:t>
            </a:r>
            <a:r>
              <a:rPr lang="ru-RU" altLang="ru-RU" sz="7200" b="1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7200" b="1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altLang="ru-RU" sz="7200" b="1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моторики</a:t>
            </a:r>
            <a:endParaRPr lang="ru-RU" altLang="ru-RU" sz="7200" b="1" i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2924" y="270456"/>
            <a:ext cx="8911687" cy="24727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5400" dirty="0">
                <a:solidFill>
                  <a:srgbClr val="660033"/>
                </a:solidFill>
                <a:latin typeface="Monotype Corsiva" panose="03010101010201010101" pitchFamily="66" charset="0"/>
              </a:rPr>
              <a:t>Использование упражнений для развития общей и мелкой </a:t>
            </a:r>
            <a:r>
              <a:rPr lang="ru-RU" altLang="ru-RU" sz="5400" dirty="0" smtClean="0">
                <a:solidFill>
                  <a:srgbClr val="660033"/>
                </a:solidFill>
                <a:latin typeface="Monotype Corsiva" panose="03010101010201010101" pitchFamily="66" charset="0"/>
              </a:rPr>
              <a:t>моторики</a:t>
            </a:r>
            <a:endParaRPr lang="ru-RU" altLang="ru-RU" sz="5400" dirty="0" smtClean="0">
              <a:ln>
                <a:noFill/>
              </a:ln>
              <a:solidFill>
                <a:srgbClr val="660033"/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101379" name="Rectangle 3"/>
          <p:cNvSpPr>
            <a:spLocks noGrp="1"/>
          </p:cNvSpPr>
          <p:nvPr>
            <p:ph type="body" idx="4294967295"/>
          </p:nvPr>
        </p:nvSpPr>
        <p:spPr>
          <a:xfrm>
            <a:off x="2589211" y="3189249"/>
            <a:ext cx="8915400" cy="366875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способствует повышению речевой активности;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речевые умения и навыки;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снимает напряжение, восстанавливает работоспособность;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познавательный интерес;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улучшает концентрацию внимания, снижает трудности переключения с одного вида деятельности на другой.</a:t>
            </a:r>
          </a:p>
        </p:txBody>
      </p:sp>
    </p:spTree>
    <p:extLst>
      <p:ext uri="{BB962C8B-B14F-4D97-AF65-F5344CB8AC3E}">
        <p14:creationId xmlns:p14="http://schemas.microsoft.com/office/powerpoint/2010/main" val="7166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90719" y="652740"/>
            <a:ext cx="9008907" cy="39408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7200" i="1" dirty="0">
                <a:solidFill>
                  <a:srgbClr val="990000"/>
                </a:solidFill>
                <a:latin typeface="Monotype Corsiva" panose="03010101010201010101" pitchFamily="66" charset="0"/>
              </a:rPr>
              <a:t>Использование </a:t>
            </a:r>
            <a:r>
              <a:rPr lang="ru-RU" altLang="ru-RU" sz="7200" i="1" dirty="0" err="1">
                <a:solidFill>
                  <a:srgbClr val="990000"/>
                </a:solidFill>
                <a:latin typeface="Monotype Corsiva" panose="03010101010201010101" pitchFamily="66" charset="0"/>
              </a:rPr>
              <a:t>здоровьесберегающих</a:t>
            </a:r>
            <a:r>
              <a:rPr lang="ru-RU" altLang="ru-RU" sz="7200" i="1" dirty="0">
                <a:solidFill>
                  <a:srgbClr val="990000"/>
                </a:solidFill>
                <a:latin typeface="Monotype Corsiva" panose="03010101010201010101" pitchFamily="66" charset="0"/>
              </a:rPr>
              <a:t> технологий </a:t>
            </a:r>
            <a:r>
              <a:rPr lang="ru-RU" altLang="ru-RU" sz="7200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на</a:t>
            </a:r>
            <a:br>
              <a:rPr lang="ru-RU" altLang="ru-RU" sz="7200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altLang="ru-RU" sz="7200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учебных </a:t>
            </a:r>
            <a:br>
              <a:rPr lang="ru-RU" altLang="ru-RU" sz="7200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altLang="ru-RU" sz="7200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занятиях</a:t>
            </a:r>
            <a:endParaRPr lang="ru-RU" altLang="ru-RU" sz="7200" i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/>
          </p:cNvSpPr>
          <p:nvPr/>
        </p:nvSpPr>
        <p:spPr bwMode="auto">
          <a:xfrm>
            <a:off x="2438400" y="5084764"/>
            <a:ext cx="82296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1pPr>
            <a:lvl2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2pPr>
            <a:lvl3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3pPr>
            <a:lvl4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4pPr>
            <a:lvl5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5pPr>
            <a:lvl6pPr marL="9413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6pPr>
            <a:lvl7pPr marL="13985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7pPr>
            <a:lvl8pPr marL="18557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8pPr>
            <a:lvl9pPr marL="23129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endParaRPr lang="ru-RU" altLang="ru-RU" sz="2800" b="1" i="1"/>
          </a:p>
        </p:txBody>
      </p:sp>
      <p:sp>
        <p:nvSpPr>
          <p:cNvPr id="132102" name="Rectangle 6"/>
          <p:cNvSpPr>
            <a:spLocks/>
          </p:cNvSpPr>
          <p:nvPr/>
        </p:nvSpPr>
        <p:spPr bwMode="auto">
          <a:xfrm>
            <a:off x="1992313" y="5527578"/>
            <a:ext cx="8229600" cy="158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1pPr>
            <a:lvl2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2pPr>
            <a:lvl3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3pPr>
            <a:lvl4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4pPr>
            <a:lvl5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5pPr>
            <a:lvl6pPr marL="9413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6pPr>
            <a:lvl7pPr marL="13985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7pPr>
            <a:lvl8pPr marL="18557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8pPr>
            <a:lvl9pPr marL="23129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3600" b="1" i="1" dirty="0">
                <a:solidFill>
                  <a:srgbClr val="99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Толстопузый помидор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030" y="331110"/>
            <a:ext cx="4664501" cy="56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/>
          </p:cNvSpPr>
          <p:nvPr/>
        </p:nvSpPr>
        <p:spPr bwMode="auto">
          <a:xfrm>
            <a:off x="2135188" y="5496719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1pPr>
            <a:lvl2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2pPr>
            <a:lvl3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3pPr>
            <a:lvl4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4pPr>
            <a:lvl5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5pPr>
            <a:lvl6pPr marL="9413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6pPr>
            <a:lvl7pPr marL="13985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7pPr>
            <a:lvl8pPr marL="18557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8pPr>
            <a:lvl9pPr marL="23129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4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перелез через забор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6379" y="594248"/>
            <a:ext cx="8607217" cy="49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/>
          </p:cNvSpPr>
          <p:nvPr/>
        </p:nvSpPr>
        <p:spPr bwMode="auto">
          <a:xfrm>
            <a:off x="2438400" y="5459414"/>
            <a:ext cx="82296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1pPr>
            <a:lvl2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2pPr>
            <a:lvl3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3pPr>
            <a:lvl4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4pPr>
            <a:lvl5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5pPr>
            <a:lvl6pPr marL="9413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6pPr>
            <a:lvl7pPr marL="13985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7pPr>
            <a:lvl8pPr marL="18557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8pPr>
            <a:lvl9pPr marL="23129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Как весёлый красный шар</a:t>
            </a:r>
            <a:br>
              <a:rPr lang="ru-RU" altLang="ru-RU" sz="3600" b="1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altLang="ru-RU" sz="36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покатился на базар…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1"/>
          <a:stretch/>
        </p:blipFill>
        <p:spPr>
          <a:xfrm>
            <a:off x="3899209" y="236653"/>
            <a:ext cx="5307981" cy="52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/>
          </p:cNvSpPr>
          <p:nvPr/>
        </p:nvSpPr>
        <p:spPr bwMode="auto">
          <a:xfrm>
            <a:off x="1847850" y="2565400"/>
            <a:ext cx="33226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1pPr>
            <a:lvl2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2pPr>
            <a:lvl3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3pPr>
            <a:lvl4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4pPr>
            <a:lvl5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5pPr>
            <a:lvl6pPr marL="9413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6pPr>
            <a:lvl7pPr marL="13985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7pPr>
            <a:lvl8pPr marL="18557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8pPr>
            <a:lvl9pPr marL="23129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4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Обежал </a:t>
            </a:r>
            <a:br>
              <a:rPr lang="ru-RU" altLang="ru-RU" sz="4400" b="1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altLang="ru-RU" sz="4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за </a:t>
            </a:r>
            <a:br>
              <a:rPr lang="ru-RU" altLang="ru-RU" sz="4400" b="1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altLang="ru-RU" sz="4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рядом ряд…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931" y="312235"/>
            <a:ext cx="6355253" cy="62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5"/>
          <p:cNvSpPr>
            <a:spLocks/>
          </p:cNvSpPr>
          <p:nvPr/>
        </p:nvSpPr>
        <p:spPr bwMode="auto">
          <a:xfrm>
            <a:off x="2438400" y="5459414"/>
            <a:ext cx="82296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1pPr>
            <a:lvl2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2pPr>
            <a:lvl3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3pPr>
            <a:lvl4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4pPr>
            <a:lvl5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5pPr>
            <a:lvl6pPr marL="9413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6pPr>
            <a:lvl7pPr marL="13985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7pPr>
            <a:lvl8pPr marL="18557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8pPr>
            <a:lvl9pPr marL="23129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4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На ходу надел халат…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7669" y="0"/>
            <a:ext cx="5996815" cy="57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/>
          </p:cNvSpPr>
          <p:nvPr/>
        </p:nvSpPr>
        <p:spPr bwMode="auto">
          <a:xfrm>
            <a:off x="2438400" y="5661025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1pPr>
            <a:lvl2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2pPr>
            <a:lvl3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3pPr>
            <a:lvl4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4pPr>
            <a:lvl5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5pPr>
            <a:lvl6pPr marL="9413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6pPr>
            <a:lvl7pPr marL="13985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7pPr>
            <a:lvl8pPr marL="18557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8pPr>
            <a:lvl9pPr marL="23129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4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Подал звонкий голосок: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615" y="0"/>
            <a:ext cx="6133170" cy="59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9" name="Rectangle 7"/>
          <p:cNvSpPr>
            <a:spLocks/>
          </p:cNvSpPr>
          <p:nvPr/>
        </p:nvSpPr>
        <p:spPr bwMode="auto">
          <a:xfrm>
            <a:off x="2063750" y="-356839"/>
            <a:ext cx="8229600" cy="14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1pPr>
            <a:lvl2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2pPr>
            <a:lvl3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3pPr>
            <a:lvl4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4pPr>
            <a:lvl5pPr marL="484188" indent="-484188" eaLnBrk="0" hangingPunct="0"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5pPr>
            <a:lvl6pPr marL="9413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6pPr>
            <a:lvl7pPr marL="13985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7pPr>
            <a:lvl8pPr marL="18557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8pPr>
            <a:lvl9pPr marL="2312988" indent="-48418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56F5B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48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«Продаю томатный сок!»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997" y="853821"/>
            <a:ext cx="6243909" cy="59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92313" y="1916114"/>
            <a:ext cx="8229600" cy="139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8000" b="1" i="1" dirty="0" err="1">
                <a:latin typeface="Monotype Corsiva" panose="03010101010201010101" pitchFamily="66" charset="0"/>
              </a:rPr>
              <a:t>Кинезиологические</a:t>
            </a:r>
            <a:r>
              <a:rPr lang="ru-RU" altLang="ru-RU" sz="8000" b="1" i="1" dirty="0">
                <a:latin typeface="Monotype Corsiva" panose="03010101010201010101" pitchFamily="66" charset="0"/>
              </a:rPr>
              <a:t> 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11504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19437" y="1020930"/>
            <a:ext cx="8911687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altLang="ru-RU" sz="5400" dirty="0" err="1">
                <a:solidFill>
                  <a:srgbClr val="990000"/>
                </a:solidFill>
                <a:latin typeface="Monotype Corsiva" panose="03010101010201010101" pitchFamily="66" charset="0"/>
              </a:rPr>
              <a:t>Кинезиологические</a:t>
            </a:r>
            <a:r>
              <a:rPr lang="ru-RU" altLang="ru-RU" sz="5400" dirty="0">
                <a:solidFill>
                  <a:srgbClr val="990000"/>
                </a:solidFill>
                <a:latin typeface="Monotype Corsiva" panose="03010101010201010101" pitchFamily="66" charset="0"/>
              </a:rPr>
              <a:t>  </a:t>
            </a:r>
            <a:r>
              <a:rPr lang="ru-RU" altLang="ru-RU" sz="54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упражнения</a:t>
            </a:r>
            <a:br>
              <a:rPr lang="ru-RU" altLang="ru-RU" sz="5400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r>
              <a:rPr lang="ru-RU" altLang="ru-RU" sz="5400" dirty="0">
                <a:solidFill>
                  <a:srgbClr val="99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5400" dirty="0">
                <a:solidFill>
                  <a:srgbClr val="990000"/>
                </a:solidFill>
                <a:latin typeface="Monotype Corsiva" panose="03010101010201010101" pitchFamily="66" charset="0"/>
              </a:rPr>
            </a:br>
            <a:endParaRPr lang="ru-RU" altLang="ru-RU" sz="5400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2643" name="Rectangle 3"/>
          <p:cNvSpPr>
            <a:spLocks noGrp="1"/>
          </p:cNvSpPr>
          <p:nvPr>
            <p:ph type="body" idx="4294967295"/>
          </p:nvPr>
        </p:nvSpPr>
        <p:spPr>
          <a:xfrm>
            <a:off x="1919288" y="1313645"/>
            <a:ext cx="8229600" cy="481569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способствуют улучшению почерка, так как развивают мелкую моторику рук;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позволяют улучшить внимание, память, пространственные представления;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повышают работоспособность, снижают утомляемость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активизируют познавательные процессы и повышают способность к произвольному контролю.</a:t>
            </a:r>
          </a:p>
        </p:txBody>
      </p:sp>
    </p:spTree>
    <p:extLst>
      <p:ext uri="{BB962C8B-B14F-4D97-AF65-F5344CB8AC3E}">
        <p14:creationId xmlns:p14="http://schemas.microsoft.com/office/powerpoint/2010/main" val="25726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92821" y="1578290"/>
            <a:ext cx="11099178" cy="5279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altLang="ru-RU" sz="3200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    </a:t>
            </a:r>
            <a:r>
              <a:rPr lang="ru-RU" altLang="ru-RU" sz="4400" b="1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Цель: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включения </a:t>
            </a:r>
            <a:r>
              <a:rPr lang="ru-RU" alt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образовательный процесс при организации коррекционно-развивающей работы.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2924" y="356839"/>
            <a:ext cx="8911687" cy="15481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altLang="ru-RU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«Колечко»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924" y="1264555"/>
            <a:ext cx="6735338" cy="53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«Кулак – ребро –ладонь»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984" y="1892456"/>
            <a:ext cx="3590691" cy="47727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1333" y="1471960"/>
            <a:ext cx="3657601" cy="47058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8934" y="1924050"/>
            <a:ext cx="3836020" cy="47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438400" y="6088566"/>
            <a:ext cx="8229600" cy="15165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Лезгинка»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023" y="0"/>
            <a:ext cx="5496354" cy="62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6877" y="126347"/>
            <a:ext cx="6244683" cy="65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71240" y="624110"/>
            <a:ext cx="10233372" cy="1280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270" y="1427357"/>
            <a:ext cx="8109312" cy="52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92313" y="0"/>
            <a:ext cx="8229600" cy="1398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Ухо-нос-хлопок»</a:t>
            </a:r>
            <a:endParaRPr lang="ru-RU" alt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289" y="892098"/>
            <a:ext cx="4103648" cy="57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92821" y="1287887"/>
            <a:ext cx="11099178" cy="5570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altLang="ru-RU" sz="3200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    </a:t>
            </a:r>
            <a:r>
              <a:rPr lang="ru-RU" altLang="ru-RU" sz="4400" b="1" i="1" dirty="0" smtClean="0">
                <a:solidFill>
                  <a:srgbClr val="990000"/>
                </a:solidFill>
                <a:latin typeface="Monotype Corsiva" panose="03010101010201010101" pitchFamily="66" charset="0"/>
              </a:rPr>
              <a:t>Актуальность: </a:t>
            </a:r>
            <a:r>
              <a:rPr lang="ru-RU" altLang="ru-RU" sz="4400" b="1" i="1" dirty="0" smtClean="0">
                <a:latin typeface="Monotype Corsiva" panose="03010101010201010101" pitchFamily="66" charset="0"/>
              </a:rPr>
              <a:t>ЗСТ- одно из эффективных средств, с помощью которых  можно предотвратить ряд социальных проблем и недостатков в обеспечении уровня здоровья школьников. 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08498" y="468352"/>
            <a:ext cx="9008907" cy="88429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артикуляционная</a:t>
            </a:r>
            <a:b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гимнастика;</a:t>
            </a:r>
            <a:b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</a:t>
            </a:r>
            <a:r>
              <a:rPr lang="ru-RU" alt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общей и мелкой </a:t>
            </a: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моторики;</a:t>
            </a:r>
            <a:b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приёмы.</a:t>
            </a:r>
            <a:b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>
                <a:solidFill>
                  <a:srgbClr val="660033"/>
                </a:solidFill>
              </a:rPr>
              <a:t/>
            </a:r>
            <a:br>
              <a:rPr lang="ru-RU" altLang="ru-RU" sz="4400" dirty="0">
                <a:solidFill>
                  <a:srgbClr val="660033"/>
                </a:solidFill>
              </a:rPr>
            </a:br>
            <a:r>
              <a:rPr lang="ru-RU" altLang="ru-RU" sz="4400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altLang="ru-RU" sz="4400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</a:br>
            <a:r>
              <a:rPr lang="ru-RU" altLang="ru-RU" sz="4400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упражнения на развитие общей и мелкой моторики</a:t>
            </a:r>
            <a:br>
              <a:rPr lang="ru-RU" altLang="ru-RU" sz="4400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</a:br>
            <a:r>
              <a:rPr lang="ru-RU" altLang="ru-RU" sz="4400" kern="1200" dirty="0" err="1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кинезиологические</a:t>
            </a:r>
            <a:r>
              <a:rPr lang="ru-RU" altLang="ru-RU" sz="4400" kern="1200" dirty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ru-RU" altLang="ru-RU" sz="4400" kern="1200" dirty="0" smtClean="0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при</a:t>
            </a:r>
            <a:endParaRPr lang="ru-RU" altLang="ru-RU" sz="7200" i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2924" y="178420"/>
            <a:ext cx="8911687" cy="64454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4800" b="1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anose="03010101010201010101" pitchFamily="66" charset="0"/>
              </a:rPr>
              <a:t>Артикуляционная гимнастика </a:t>
            </a:r>
            <a:br>
              <a:rPr lang="ru-RU" altLang="ru-RU" sz="4800" b="1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anose="03010101010201010101" pitchFamily="66" charset="0"/>
              </a:rPr>
            </a:br>
            <a:r>
              <a:rPr lang="ru-RU" altLang="ru-RU" sz="4800" b="1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anose="03010101010201010101" pitchFamily="66" charset="0"/>
              </a:rPr>
              <a:t>способствует:</a:t>
            </a:r>
            <a:r>
              <a:rPr lang="ru-RU" altLang="ru-RU" sz="4800" dirty="0" smtClean="0">
                <a:ln>
                  <a:noFill/>
                </a:ln>
                <a:solidFill>
                  <a:srgbClr val="990000"/>
                </a:solidFill>
                <a:effectLst/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idx="4294967295"/>
          </p:nvPr>
        </p:nvSpPr>
        <p:spPr>
          <a:xfrm>
            <a:off x="2589212" y="1784195"/>
            <a:ext cx="8915400" cy="54194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чёткому произношению звуков речи, что увеличивает скорость чтения, а также его качество (правильность и выразительность)</a:t>
            </a:r>
          </a:p>
          <a:p>
            <a:pPr>
              <a:lnSpc>
                <a:spcPct val="90000"/>
              </a:lnSpc>
            </a:pP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снятию эмоционального напряжения, созданию положительного настроя на урок (если проводится в его начале, как </a:t>
            </a:r>
            <a:r>
              <a:rPr lang="ru-RU" alt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оргмомент</a:t>
            </a: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ru-RU" alt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навыков самоконтроля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6972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дудоч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28601"/>
            <a:ext cx="80772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заборчи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8077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шарик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343401"/>
            <a:ext cx="81534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20" descr="ореш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79248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чистим зуб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792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 descr="киск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4495801"/>
            <a:ext cx="7902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8198" y="104597"/>
            <a:ext cx="9291558" cy="11105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6600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6600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6600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6600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6600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6600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6600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660033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Утро с котиком </a:t>
            </a:r>
            <a:r>
              <a:rPr lang="ru-RU" b="1" dirty="0" err="1" smtClean="0">
                <a:solidFill>
                  <a:srgbClr val="99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Мурзиком</a:t>
            </a:r>
            <a:endParaRPr lang="ru-RU" b="1" dirty="0">
              <a:solidFill>
                <a:srgbClr val="99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909" y="1215105"/>
            <a:ext cx="7536094" cy="56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501</TotalTime>
  <Words>247</Words>
  <Application>Microsoft Office PowerPoint</Application>
  <PresentationFormat>Широкоэкранный</PresentationFormat>
  <Paragraphs>48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Monotype Corsiva</vt:lpstr>
      <vt:lpstr>Times New Roman</vt:lpstr>
      <vt:lpstr>Wingdings 3</vt:lpstr>
      <vt:lpstr>Легкий дым</vt:lpstr>
      <vt:lpstr>   Я не боюсь ещё и ещё раз повторить: 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                                  В.А. Сухомлинский</vt:lpstr>
      <vt:lpstr>Использование здоровьесберегающих технологий на учебных  занятиях</vt:lpstr>
      <vt:lpstr>    Цель: показать эффективность включения здоровьесберегающих технологий в образовательный процесс при организации коррекционно-развивающей работы.</vt:lpstr>
      <vt:lpstr>    Актуальность: ЗСТ- одно из эффективных средств, с помощью которых  можно предотвратить ряд социальных проблем и недостатков в обеспечении уровня здоровья школьников. </vt:lpstr>
      <vt:lpstr> - артикуляционная гимнастика; - упражнения на развитие общей и мелкой моторики; - кинезиологические приёмы.     упражнения на развитие общей и мелкой моторики кинезиологические при</vt:lpstr>
      <vt:lpstr>Артикуляционная гимнастика  способствует: </vt:lpstr>
      <vt:lpstr>Презентация PowerPoint</vt:lpstr>
      <vt:lpstr>Презентация PowerPoint</vt:lpstr>
      <vt:lpstr>     Утро с котиком Мурзиком</vt:lpstr>
      <vt:lpstr>Котик Мурзик утром встал,  Чистить зубки побежал. Вправо-влево, вправо-влево Чистим зубки мы умело. Пополощем ротик, Как чистюля котик.      Потянуться. В улыбке открыть рот и кончиком языка сильно «почистить» за нижними зубами 5-6 раз, затем за верхними зубами 5-6 раз.  Имитация полоскания рта.</vt:lpstr>
      <vt:lpstr>Мурзик наш расчёску взял, И причёсываться стал. Мы за ним не отстаём, Всё покажем язычком.        В улыбке закусить язык зубами, «протаскивать» язык между зубами вперёд-назад.</vt:lpstr>
      <vt:lpstr> Дальше по порядку Делаем зарядку! Мурзик спинку выгибает.       Улыбнуться, открыть рот, кончик языка упереть за нижние зубы, «спинку» выгнуть. Удерживать, считая до восьми.</vt:lpstr>
      <vt:lpstr>                Мурзик спинку             прогибает.      Открыть рот, прижать кончик языка к        верхним зубам. </vt:lpstr>
      <vt:lpstr>А теперь язык наш – мяч. Мы начнём футбольный матч. Гол забили мы! Ура!     Кончик языка упирать то в одну, то в другую щёку так, чтобы под щеками «надувались» мячики.</vt:lpstr>
      <vt:lpstr>            Вот и завтракать пора:          Котик нам напёк блины,              Со сметаною они!        Улыбнуться, открыть рот, положить широкий язык    на нижнюю губу и удерживать под счёт до пяти.</vt:lpstr>
      <vt:lpstr>   Как сметану любит котик?   Оближи скорее ротик.       Улыбнуться, открыть рот, облизать языком верхнюю, затем нижнюю губу.</vt:lpstr>
      <vt:lpstr>      А теперь чаёк попьём,   Чай мы в чашечку нальём.   Мурзик сыт, Мурзик рад!   Мурзик любит всех ребят!    Улыбнуться, открыть рот, высунуть язык и тянуть его к носу, загибая бока язычка в виде чашечки.  Ритмично хлопать в ладоши.</vt:lpstr>
      <vt:lpstr>Развитие  общей и мелкой  моторики</vt:lpstr>
      <vt:lpstr>Использование упражнений для развития общей и мелкой моторики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Кинезиологические упражнения</vt:lpstr>
      <vt:lpstr>Кинезиологические  упражнения  </vt:lpstr>
      <vt:lpstr>                   «Колечко»</vt:lpstr>
      <vt:lpstr>         «Кулак – ребро –ладонь»</vt:lpstr>
      <vt:lpstr>«Лезгинка»</vt:lpstr>
      <vt:lpstr>Презентация PowerPoint</vt:lpstr>
      <vt:lpstr>«Буратино»</vt:lpstr>
      <vt:lpstr>«Ухо-нос-хлопок»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53</cp:revision>
  <dcterms:created xsi:type="dcterms:W3CDTF">2015-02-22T07:26:40Z</dcterms:created>
  <dcterms:modified xsi:type="dcterms:W3CDTF">2015-03-04T18:32:42Z</dcterms:modified>
</cp:coreProperties>
</file>