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80" r:id="rId2"/>
    <p:sldId id="269" r:id="rId3"/>
    <p:sldId id="265" r:id="rId4"/>
    <p:sldId id="266" r:id="rId5"/>
    <p:sldId id="267" r:id="rId6"/>
    <p:sldId id="268" r:id="rId7"/>
    <p:sldId id="277" r:id="rId8"/>
    <p:sldId id="270" r:id="rId9"/>
    <p:sldId id="271" r:id="rId10"/>
    <p:sldId id="275" r:id="rId11"/>
    <p:sldId id="27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40" autoAdjust="0"/>
  </p:normalViewPr>
  <p:slideViewPr>
    <p:cSldViewPr>
      <p:cViewPr>
        <p:scale>
          <a:sx n="66" d="100"/>
          <a:sy n="66" d="100"/>
        </p:scale>
        <p:origin x="-1680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3159125"/>
            <a:ext cx="457200" cy="1035050"/>
          </a:xfrm>
          <a:prstGeom prst="rect">
            <a:avLst/>
          </a:prstGeom>
          <a:noFill/>
        </p:spPr>
        <p:txBody>
          <a:bodyPr lIns="0" tIns="9144" rIns="0" bIns="9144" anchor="ctr">
            <a:spAutoFit/>
          </a:bodyPr>
          <a:lstStyle/>
          <a:p>
            <a:pPr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F5343-D5C8-4D94-849B-8783799E40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A7E03-3EB7-47B8-A5A3-55CC209C2D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66EC9-0604-4BE6-928B-172CA0248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3AD-9BB9-4921-9CB7-2816949CC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FA187-A025-4C03-8A65-F5FFEA9F59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4075113"/>
            <a:ext cx="457200" cy="101441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3A87D-439F-47D7-B9DB-CBC2645F21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1B06C-C1C0-4506-9E32-34BB74D092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57275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79963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93310-A902-4FB4-B95A-9267B7423F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E17FB-7B3C-4C9D-AF72-1CC0CF2F1E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43E21-1846-42F5-A814-1F9D9A826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29238" y="1774825"/>
            <a:ext cx="457200" cy="1230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82C44-388D-4A3B-ABD6-9F39B7E9C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5225" y="3332163"/>
            <a:ext cx="457200" cy="9223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6F49-1D77-4F0E-8B8A-96FCCA86B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0"/>
            <a:ext cx="60960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325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325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E8327B82-334C-4636-AEFB-14178D234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2" r:id="rId1"/>
    <p:sldLayoutId id="2147483925" r:id="rId2"/>
    <p:sldLayoutId id="2147483933" r:id="rId3"/>
    <p:sldLayoutId id="2147483926" r:id="rId4"/>
    <p:sldLayoutId id="2147483934" r:id="rId5"/>
    <p:sldLayoutId id="2147483927" r:id="rId6"/>
    <p:sldLayoutId id="2147483928" r:id="rId7"/>
    <p:sldLayoutId id="2147483935" r:id="rId8"/>
    <p:sldLayoutId id="2147483936" r:id="rId9"/>
    <p:sldLayoutId id="2147483929" r:id="rId10"/>
    <p:sldLayoutId id="2147483930" r:id="rId11"/>
    <p:sldLayoutId id="214748393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9763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tt.wikipedia.org/wiki/%D0%A4%D0%B0%D0%B9%D0%BB:%D0%94%D3%99%D1%80%D2%97%D0%B8%D1%8F_%D0%90%D0%BF%D0%BF%D0%B0%D0%BA%D0%BE%D0%B2%D0%B0.jpg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650" y="-458788"/>
            <a:ext cx="7543800" cy="2519363"/>
          </a:xfrm>
        </p:spPr>
        <p:txBody>
          <a:bodyPr/>
          <a:lstStyle/>
          <a:p>
            <a:pPr algn="ctr">
              <a:defRPr/>
            </a:pPr>
            <a:r>
              <a:rPr lang="ru-R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Аерым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предметлар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tt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рәнтен өйрәнелә торган 15 нче гомуми урта белем бирү мәктәбенең татар теле һәм әдәбияты укытучысы </a:t>
            </a:r>
            <a:br>
              <a:rPr lang="tt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Хусаинова Ил</a:t>
            </a:r>
            <a:r>
              <a:rPr lang="ru-R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ьсия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Ильдусовна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3" y="908050"/>
            <a:ext cx="7535862" cy="553085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tt-RU" sz="4000" dirty="0" smtClean="0">
                <a:latin typeface="Times New Roman" pitchFamily="18" charset="0"/>
                <a:cs typeface="Times New Roman" pitchFamily="18" charset="0"/>
              </a:rPr>
              <a:t>Башлангыч сыйныфта,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t-RU" sz="4000" dirty="0" smtClean="0">
                <a:latin typeface="Times New Roman" pitchFamily="18" charset="0"/>
                <a:cs typeface="Times New Roman" pitchFamily="18" charset="0"/>
              </a:rPr>
              <a:t> әдәби уку дәресләрендә сингапур методларын куллану.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C:\Users\admin\Desktop\derevo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-26988" y="12"/>
            <a:ext cx="9170988" cy="6884964"/>
          </a:xfr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admin\Desktop\b_431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2888"/>
            <a:ext cx="8229600" cy="136842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t-RU" sz="7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Дәрҗия Аппакова</a:t>
            </a:r>
            <a:endParaRPr lang="ru-RU" sz="7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Объект 3" descr="Дәрҗия Аппакова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>
          <a:xfrm>
            <a:off x="179512" y="1268760"/>
            <a:ext cx="3600450" cy="5113337"/>
          </a:xfr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196" name="Текст 4"/>
          <p:cNvSpPr>
            <a:spLocks noGrp="1"/>
          </p:cNvSpPr>
          <p:nvPr>
            <p:ph type="body" sz="half" idx="2"/>
          </p:nvPr>
        </p:nvSpPr>
        <p:spPr>
          <a:xfrm>
            <a:off x="3708400" y="404813"/>
            <a:ext cx="5435600" cy="6553200"/>
          </a:xfrm>
        </p:spPr>
        <p:txBody>
          <a:bodyPr/>
          <a:lstStyle/>
          <a:p>
            <a:pPr marL="18288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2800" i="1" dirty="0" smtClean="0">
                <a:latin typeface="Times New Roman" pitchFamily="18" charset="0"/>
                <a:cs typeface="Times New Roman" pitchFamily="18" charset="0"/>
              </a:rPr>
              <a:t>Татар балалар әдәбиятын үстерүгә зур өлеш керткән прозаик һәм драматург Дәрҗия Сәйфулла кызы Аппакова 1898 елның 2нче мартында Уфа губернасының Минзәлә өязе (хәзерге Түбән Кама районы) Байгол авылында  дөн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tt-RU" sz="2800" i="1" dirty="0" smtClean="0">
                <a:latin typeface="Times New Roman" pitchFamily="18" charset="0"/>
                <a:cs typeface="Times New Roman" pitchFamily="18" charset="0"/>
              </a:rPr>
              <a:t>яга килә. Бала чагы туган авылында үтә. 13 яш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tt-RU" sz="2800" i="1" dirty="0" smtClean="0">
                <a:latin typeface="Times New Roman" pitchFamily="18" charset="0"/>
                <a:cs typeface="Times New Roman" pitchFamily="18" charset="0"/>
              </a:rPr>
              <a:t> тулгач Казанга килә.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362950" cy="6237287"/>
          </a:xfrm>
        </p:spPr>
        <p:txBody>
          <a:bodyPr>
            <a:normAutofit lnSpcReduction="10000"/>
          </a:bodyPr>
          <a:lstStyle/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1914- 1917нче елларда керәшен татарлары өчен ачылган укытучылар мәктәбендә белем ала.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1919- 1921 елларда керәшен татарлары өчен чыгарылга  “ Кызыл әләм” газетасы хәбәрчесе.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1925- 1928 елларда җәмәгать эшлеклесе һәм “Киңәш” газетасының актив хәбәрчесе.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1928-1943 елларда Урта Азиядә яши, балалар укыта.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1943 елда кабат Казанга кайта, гомернең соңгы көннәренә кадәр иҗат эше белән шөгыльләнә.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975350"/>
          </a:xfrm>
        </p:spPr>
        <p:txBody>
          <a:bodyPr/>
          <a:lstStyle/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i="1" dirty="0" smtClean="0"/>
              <a:t> </a:t>
            </a: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Аппакованың беренче әдәби әсәрләре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t-RU" sz="3600" i="1" u="sng" dirty="0" smtClean="0">
                <a:latin typeface="Times New Roman" pitchFamily="18" charset="0"/>
                <a:cs typeface="Times New Roman" pitchFamily="18" charset="0"/>
              </a:rPr>
              <a:t>“Әби карчык җыры” </a:t>
            </a: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шигыре, </a:t>
            </a:r>
            <a:r>
              <a:rPr lang="tt-RU" sz="3600" i="1" u="sng" dirty="0" smtClean="0">
                <a:latin typeface="Times New Roman" pitchFamily="18" charset="0"/>
                <a:cs typeface="Times New Roman" pitchFamily="18" charset="0"/>
              </a:rPr>
              <a:t>“ Ипи көйдерүчеләр” </a:t>
            </a: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пьесасы.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  Балалар өчен язылган, бүгенге көндә безнең китапханәләрдә очрый торган </a:t>
            </a:r>
            <a:r>
              <a:rPr lang="tt-RU" sz="3600" i="1" u="sng" dirty="0" smtClean="0">
                <a:latin typeface="Times New Roman" pitchFamily="18" charset="0"/>
                <a:cs typeface="Times New Roman" pitchFamily="18" charset="0"/>
              </a:rPr>
              <a:t>“Кечкенә Бануның тарихы” </a:t>
            </a: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китабы бар.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r>
              <a:rPr lang="tt-RU" sz="3600" i="1" dirty="0" smtClean="0">
                <a:latin typeface="Times New Roman" pitchFamily="18" charset="0"/>
                <a:cs typeface="Times New Roman" pitchFamily="18" charset="0"/>
              </a:rPr>
              <a:t>  Д.Аппакова 1948 елда, 50 яшендә фаҗигале төстә вафат була.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algn="just" eaLnBrk="1" fontAlgn="auto" hangingPunct="1">
              <a:spcAft>
                <a:spcPts val="0"/>
              </a:spcAft>
              <a:defRPr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0" y="1125538"/>
            <a:ext cx="8532813" cy="5399087"/>
          </a:xfrm>
        </p:spPr>
        <p:txBody>
          <a:bodyPr/>
          <a:lstStyle/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4000" i="1" u="sng" dirty="0" smtClean="0">
                <a:latin typeface="Times New Roman" pitchFamily="18" charset="0"/>
                <a:cs typeface="Times New Roman" pitchFamily="18" charset="0"/>
              </a:rPr>
              <a:t>Шыгырдавыклы башмаклар </a:t>
            </a:r>
            <a:r>
              <a:rPr lang="tt-RU" sz="4000" i="1" dirty="0" smtClean="0">
                <a:latin typeface="Times New Roman" pitchFamily="18" charset="0"/>
                <a:cs typeface="Times New Roman" pitchFamily="18" charset="0"/>
              </a:rPr>
              <a:t>– скрипучие башмачк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4000" i="1" u="sng" dirty="0" smtClean="0">
                <a:latin typeface="Times New Roman" pitchFamily="18" charset="0"/>
                <a:cs typeface="Times New Roman" pitchFamily="18" charset="0"/>
              </a:rPr>
              <a:t>Сап – </a:t>
            </a:r>
            <a:r>
              <a:rPr lang="ru-RU" sz="4000" i="1" u="sng" dirty="0" err="1" smtClean="0"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40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– желтые - прежелтые</a:t>
            </a:r>
            <a:endParaRPr lang="tt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4000" i="1" u="sng" dirty="0" smtClean="0">
                <a:latin typeface="Times New Roman" pitchFamily="18" charset="0"/>
                <a:cs typeface="Times New Roman" pitchFamily="18" charset="0"/>
              </a:rPr>
              <a:t>Булмас инде </a:t>
            </a:r>
            <a:r>
              <a:rPr lang="tt-RU" sz="4000" i="1" dirty="0" smtClean="0">
                <a:latin typeface="Times New Roman" pitchFamily="18" charset="0"/>
                <a:cs typeface="Times New Roman" pitchFamily="18" charset="0"/>
              </a:rPr>
              <a:t>– не будет</a:t>
            </a:r>
          </a:p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4000" i="1" u="sng" dirty="0" smtClean="0">
                <a:latin typeface="Times New Roman" pitchFamily="18" charset="0"/>
                <a:cs typeface="Times New Roman" pitchFamily="18" charset="0"/>
              </a:rPr>
              <a:t>Беркем дә </a:t>
            </a:r>
            <a:r>
              <a:rPr lang="tt-RU" sz="4000" i="1" dirty="0" smtClean="0">
                <a:latin typeface="Times New Roman" pitchFamily="18" charset="0"/>
                <a:cs typeface="Times New Roman" pitchFamily="18" charset="0"/>
              </a:rPr>
              <a:t>– никто</a:t>
            </a:r>
          </a:p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4000" i="1" u="sng" dirty="0" smtClean="0">
                <a:latin typeface="Times New Roman" pitchFamily="18" charset="0"/>
                <a:cs typeface="Times New Roman" pitchFamily="18" charset="0"/>
              </a:rPr>
              <a:t>Күңелсез булып китте </a:t>
            </a:r>
            <a:r>
              <a:rPr lang="tt-RU" sz="4000" i="1" dirty="0" smtClean="0">
                <a:latin typeface="Times New Roman" pitchFamily="18" charset="0"/>
                <a:cs typeface="Times New Roman" pitchFamily="18" charset="0"/>
              </a:rPr>
              <a:t>– стало грустно </a:t>
            </a: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endParaRPr lang="tt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56032" eaLnBrk="1" fontAlgn="auto" hangingPunct="1">
              <a:spcAft>
                <a:spcPts val="0"/>
              </a:spcAft>
              <a:defRPr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650" y="188913"/>
            <a:ext cx="75438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t-RU" sz="60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Сүзлек</a:t>
            </a:r>
            <a:endParaRPr lang="ru-RU" sz="60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8" name="Picture 4" descr="C:\Users\admin\Desktop\images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759766" y="-18256"/>
            <a:ext cx="2400169" cy="234130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771775" y="1916113"/>
            <a:ext cx="3671888" cy="2881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t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Шыгырдавык</a:t>
            </a:r>
          </a:p>
          <a:p>
            <a:pPr algn="ctr">
              <a:defRPr/>
            </a:pPr>
            <a:r>
              <a:rPr lang="tt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лы</a:t>
            </a:r>
          </a:p>
          <a:p>
            <a:pPr algn="ctr">
              <a:defRPr/>
            </a:pPr>
            <a:r>
              <a:rPr lang="tt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башмаклар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>
            <a:stCxn id="2" idx="0"/>
          </p:cNvCxnSpPr>
          <p:nvPr/>
        </p:nvCxnSpPr>
        <p:spPr>
          <a:xfrm flipV="1">
            <a:off x="4608513" y="0"/>
            <a:ext cx="0" cy="1916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2" idx="6"/>
          </p:cNvCxnSpPr>
          <p:nvPr/>
        </p:nvCxnSpPr>
        <p:spPr>
          <a:xfrm>
            <a:off x="6443663" y="3357563"/>
            <a:ext cx="27003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2" idx="4"/>
          </p:cNvCxnSpPr>
          <p:nvPr/>
        </p:nvCxnSpPr>
        <p:spPr>
          <a:xfrm>
            <a:off x="4608513" y="4797425"/>
            <a:ext cx="0" cy="2060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2" idx="2"/>
          </p:cNvCxnSpPr>
          <p:nvPr/>
        </p:nvCxnSpPr>
        <p:spPr>
          <a:xfrm flipH="1">
            <a:off x="0" y="3357563"/>
            <a:ext cx="2771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9" name="TextBox 10"/>
          <p:cNvSpPr txBox="1">
            <a:spLocks noChangeArrowheads="1"/>
          </p:cNvSpPr>
          <p:nvPr/>
        </p:nvSpPr>
        <p:spPr bwMode="auto">
          <a:xfrm>
            <a:off x="323850" y="188913"/>
            <a:ext cx="24479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/>
              <a:t>1.</a:t>
            </a:r>
            <a:r>
              <a:rPr lang="tt-RU" sz="3600"/>
              <a:t>Сап-сары</a:t>
            </a:r>
            <a:endParaRPr lang="ru-RU" sz="3600"/>
          </a:p>
        </p:txBody>
      </p:sp>
      <p:sp>
        <p:nvSpPr>
          <p:cNvPr id="13320" name="TextBox 11"/>
          <p:cNvSpPr txBox="1">
            <a:spLocks noChangeArrowheads="1"/>
          </p:cNvSpPr>
          <p:nvPr/>
        </p:nvSpPr>
        <p:spPr bwMode="auto">
          <a:xfrm>
            <a:off x="5580063" y="188913"/>
            <a:ext cx="3095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2. </a:t>
            </a:r>
            <a:r>
              <a:rPr lang="tt-RU" sz="3600"/>
              <a:t>Беркем дә</a:t>
            </a:r>
            <a:endParaRPr lang="ru-RU" sz="3600"/>
          </a:p>
        </p:txBody>
      </p:sp>
      <p:sp>
        <p:nvSpPr>
          <p:cNvPr id="13321" name="TextBox 12"/>
          <p:cNvSpPr txBox="1">
            <a:spLocks noChangeArrowheads="1"/>
          </p:cNvSpPr>
          <p:nvPr/>
        </p:nvSpPr>
        <p:spPr bwMode="auto">
          <a:xfrm>
            <a:off x="107950" y="3573463"/>
            <a:ext cx="25193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4. </a:t>
            </a:r>
            <a:r>
              <a:rPr lang="tt-RU" sz="3600"/>
              <a:t>Булмас инде</a:t>
            </a:r>
            <a:endParaRPr lang="ru-RU" sz="3600"/>
          </a:p>
        </p:txBody>
      </p:sp>
      <p:sp>
        <p:nvSpPr>
          <p:cNvPr id="13322" name="TextBox 13"/>
          <p:cNvSpPr txBox="1">
            <a:spLocks noChangeArrowheads="1"/>
          </p:cNvSpPr>
          <p:nvPr/>
        </p:nvSpPr>
        <p:spPr bwMode="auto">
          <a:xfrm>
            <a:off x="6443663" y="3573463"/>
            <a:ext cx="25209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3. </a:t>
            </a:r>
            <a:r>
              <a:rPr lang="tt-RU" sz="3200"/>
              <a:t>Күңелсез булып китте</a:t>
            </a:r>
            <a:endParaRPr lang="ru-RU" sz="320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7092950" cy="4319587"/>
          </a:xfrm>
        </p:spPr>
        <p:txBody>
          <a:bodyPr>
            <a:normAutofit fontScale="92500" lnSpcReduction="10000"/>
          </a:bodyPr>
          <a:lstStyle/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t-RU" sz="6000" i="1" dirty="0" smtClean="0">
                <a:latin typeface="Times New Roman" pitchFamily="18" charset="0"/>
                <a:cs typeface="Times New Roman" pitchFamily="18" charset="0"/>
              </a:rPr>
              <a:t>Хикәя кем турында?</a:t>
            </a:r>
          </a:p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tt-RU" sz="6000" i="1" dirty="0" smtClean="0">
                <a:latin typeface="Times New Roman" pitchFamily="18" charset="0"/>
                <a:cs typeface="Times New Roman" pitchFamily="18" charset="0"/>
              </a:rPr>
              <a:t>Нинди вакыйга сурәтләнә?</a:t>
            </a:r>
          </a:p>
          <a:p>
            <a:pPr marL="18288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tt-RU" sz="6000" i="1" dirty="0" smtClean="0">
                <a:latin typeface="Times New Roman" pitchFamily="18" charset="0"/>
                <a:cs typeface="Times New Roman" pitchFamily="18" charset="0"/>
              </a:rPr>
              <a:t>Геройлар кемнәр?</a:t>
            </a:r>
            <a:endParaRPr lang="ru-RU" sz="6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87338"/>
            <a:ext cx="75438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t-RU" sz="8000" dirty="0" smtClean="0">
                <a:solidFill>
                  <a:srgbClr val="FFFF00"/>
                </a:solidFill>
              </a:rPr>
              <a:t>Сораулар</a:t>
            </a:r>
            <a:endParaRPr lang="ru-RU" sz="8000" dirty="0">
              <a:solidFill>
                <a:srgbClr val="FFFF00"/>
              </a:solidFill>
            </a:endParaRPr>
          </a:p>
        </p:txBody>
      </p:sp>
      <p:pic>
        <p:nvPicPr>
          <p:cNvPr id="12292" name="Picture 4" descr="C:\Users\admin\Desktop\vopro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09513" cy="221505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/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4140200" y="765175"/>
            <a:ext cx="4752975" cy="6092825"/>
          </a:xfrm>
        </p:spPr>
        <p:txBody>
          <a:bodyPr>
            <a:noAutofit/>
          </a:bodyPr>
          <a:lstStyle/>
          <a:p>
            <a:pPr marL="18288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Утырып инде ардык, бераз ял итеп алыйк.</a:t>
            </a:r>
          </a:p>
          <a:p>
            <a:pPr marL="18288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Кулларны билгә куеп, башларны чайкап карыйк.</a:t>
            </a:r>
          </a:p>
          <a:p>
            <a:pPr marL="18288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Куллар билгә, өскә, янга, утырып – торып алыйк.</a:t>
            </a:r>
          </a:p>
          <a:p>
            <a:pPr marL="18288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t-RU" sz="3200" i="1" dirty="0" smtClean="0">
                <a:latin typeface="Times New Roman" pitchFamily="18" charset="0"/>
                <a:cs typeface="Times New Roman" pitchFamily="18" charset="0"/>
              </a:rPr>
              <a:t>Куш аяклап сикерик тә, урыныбызга утырыйк.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188913"/>
            <a:ext cx="7543800" cy="12239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t-RU" sz="9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Ял итү</a:t>
            </a:r>
            <a:endParaRPr lang="ru-RU" sz="9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2" descr="C:\Users\admin\Desktop\0010-006-Fizkultminutk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79388" y="1412875"/>
            <a:ext cx="3744912" cy="474027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/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551</TotalTime>
  <Words>298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Times New Roman</vt:lpstr>
      <vt:lpstr>Arial</vt:lpstr>
      <vt:lpstr>Palatino Linotype</vt:lpstr>
      <vt:lpstr>Wingdings</vt:lpstr>
      <vt:lpstr>Calibri</vt:lpstr>
      <vt:lpstr>Базовая</vt:lpstr>
      <vt:lpstr>Аерым предметлар тирәнтен өйрәнелә торган 15 нче гомуми урта белем бирү мәктәбенең татар теле һәм әдәбияты укытучысы  Хусаинова Ильсия Ильдусовна</vt:lpstr>
      <vt:lpstr>Слайд 2</vt:lpstr>
      <vt:lpstr>Дәрҗия Аппакова</vt:lpstr>
      <vt:lpstr>Слайд 4</vt:lpstr>
      <vt:lpstr>Слайд 5</vt:lpstr>
      <vt:lpstr>Сүзлек</vt:lpstr>
      <vt:lpstr>Слайд 7</vt:lpstr>
      <vt:lpstr>Сораулар</vt:lpstr>
      <vt:lpstr>Ял итү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Отечественная война</dc:title>
  <dc:creator>валя</dc:creator>
  <cp:lastModifiedBy>admin</cp:lastModifiedBy>
  <cp:revision>60</cp:revision>
  <dcterms:created xsi:type="dcterms:W3CDTF">2010-02-12T05:39:45Z</dcterms:created>
  <dcterms:modified xsi:type="dcterms:W3CDTF">2015-02-28T15:01:03Z</dcterms:modified>
</cp:coreProperties>
</file>