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80" r:id="rId2"/>
    <p:sldId id="283" r:id="rId3"/>
    <p:sldId id="258" r:id="rId4"/>
    <p:sldId id="301" r:id="rId5"/>
    <p:sldId id="302" r:id="rId6"/>
    <p:sldId id="303" r:id="rId7"/>
    <p:sldId id="304" r:id="rId8"/>
    <p:sldId id="305" r:id="rId9"/>
    <p:sldId id="306" r:id="rId10"/>
    <p:sldId id="287" r:id="rId11"/>
    <p:sldId id="355" r:id="rId12"/>
    <p:sldId id="307" r:id="rId13"/>
    <p:sldId id="323" r:id="rId14"/>
    <p:sldId id="322" r:id="rId15"/>
    <p:sldId id="317" r:id="rId16"/>
    <p:sldId id="327" r:id="rId17"/>
    <p:sldId id="343" r:id="rId18"/>
    <p:sldId id="344" r:id="rId19"/>
    <p:sldId id="345" r:id="rId20"/>
    <p:sldId id="346" r:id="rId21"/>
    <p:sldId id="347" r:id="rId22"/>
    <p:sldId id="328" r:id="rId23"/>
    <p:sldId id="348" r:id="rId24"/>
    <p:sldId id="349" r:id="rId25"/>
    <p:sldId id="350" r:id="rId26"/>
    <p:sldId id="351" r:id="rId27"/>
    <p:sldId id="352" r:id="rId28"/>
    <p:sldId id="353" r:id="rId29"/>
    <p:sldId id="362" r:id="rId30"/>
    <p:sldId id="354" r:id="rId31"/>
    <p:sldId id="356" r:id="rId32"/>
    <p:sldId id="357" r:id="rId33"/>
    <p:sldId id="358" r:id="rId34"/>
    <p:sldId id="359" r:id="rId35"/>
    <p:sldId id="360" r:id="rId36"/>
    <p:sldId id="36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49" d="100"/>
          <a:sy n="49" d="100"/>
        </p:scale>
        <p:origin x="-56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10EA3-50F5-41FF-A53D-17931F58BFF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EC866-2F0A-4C54-8F88-25C7895F2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39FEEF-F49F-4835-B865-7D1F246DE00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43DF-503F-415F-85CF-FE71AEF7246F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25B-10E2-4975-ACF2-CA959F10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43DF-503F-415F-85CF-FE71AEF7246F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25B-10E2-4975-ACF2-CA959F10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43DF-503F-415F-85CF-FE71AEF7246F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25B-10E2-4975-ACF2-CA959F10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64008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438400" y="3924300"/>
            <a:ext cx="64008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051251-978E-4D99-8ECB-C3CFADD1D3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01988-B813-400A-97FC-437DCC2CC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C276B-BFE5-4AED-8B9A-AC27D9C86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43DF-503F-415F-85CF-FE71AEF7246F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25B-10E2-4975-ACF2-CA959F10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43DF-503F-415F-85CF-FE71AEF7246F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25B-10E2-4975-ACF2-CA959F10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43DF-503F-415F-85CF-FE71AEF7246F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25B-10E2-4975-ACF2-CA959F10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43DF-503F-415F-85CF-FE71AEF7246F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25B-10E2-4975-ACF2-CA959F10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43DF-503F-415F-85CF-FE71AEF7246F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25B-10E2-4975-ACF2-CA959F10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43DF-503F-415F-85CF-FE71AEF7246F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25B-10E2-4975-ACF2-CA959F10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43DF-503F-415F-85CF-FE71AEF7246F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25B-10E2-4975-ACF2-CA959F10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43DF-503F-415F-85CF-FE71AEF7246F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25B-10E2-4975-ACF2-CA959F10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43DF-503F-415F-85CF-FE71AEF7246F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0025B-10E2-4975-ACF2-CA959F10F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0042"/>
            <a:ext cx="7772400" cy="5500725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ru-RU" sz="6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Спрос и </a:t>
            </a: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предложение.</a:t>
            </a:r>
            <a:endParaRPr lang="ru-RU" sz="6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543981"/>
                </a:solidFill>
              </a:rPr>
              <a:t>Изменение спроса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V="1">
            <a:off x="3419475" y="1341438"/>
            <a:ext cx="0" cy="3959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3276600" y="5157788"/>
            <a:ext cx="52562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040063" y="517683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О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967038" y="12890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endParaRPr lang="ru-RU" b="1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8367713" y="5248275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Q</a:t>
            </a:r>
            <a:endParaRPr lang="ru-RU" b="1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4572000" y="1989138"/>
            <a:ext cx="2160588" cy="2160587"/>
          </a:xfrm>
          <a:prstGeom prst="line">
            <a:avLst/>
          </a:prstGeom>
          <a:noFill/>
          <a:ln w="76200">
            <a:solidFill>
              <a:srgbClr val="66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851275" y="2708275"/>
            <a:ext cx="2160588" cy="2160588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5292725" y="1268413"/>
            <a:ext cx="2159000" cy="21605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5292725" y="2708275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4572000" y="3429000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3059113" y="5661025"/>
            <a:ext cx="5761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Влияние неценовых факторов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072198" y="1571612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chemeClr val="hlink"/>
                </a:solidFill>
              </a:rPr>
              <a:t>увеличение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3419475" y="4437063"/>
            <a:ext cx="161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chemeClr val="folHlink"/>
                </a:solidFill>
              </a:rPr>
              <a:t>уменьшение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23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435975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Изменение спроса и величины спроса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V="1">
            <a:off x="900113" y="2349500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900113" y="5446713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>
            <a:off x="1692275" y="2924175"/>
            <a:ext cx="1584325" cy="2160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679" name="Line 9"/>
          <p:cNvSpPr>
            <a:spLocks noChangeShapeType="1"/>
          </p:cNvSpPr>
          <p:nvPr/>
        </p:nvSpPr>
        <p:spPr bwMode="auto">
          <a:xfrm>
            <a:off x="2268538" y="2636838"/>
            <a:ext cx="1584325" cy="21605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680" name="Line 10"/>
          <p:cNvSpPr>
            <a:spLocks noChangeShapeType="1"/>
          </p:cNvSpPr>
          <p:nvPr/>
        </p:nvSpPr>
        <p:spPr bwMode="auto">
          <a:xfrm>
            <a:off x="1116013" y="3213100"/>
            <a:ext cx="1584325" cy="2160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681" name="Line 12"/>
          <p:cNvSpPr>
            <a:spLocks noChangeShapeType="1"/>
          </p:cNvSpPr>
          <p:nvPr/>
        </p:nvSpPr>
        <p:spPr bwMode="auto">
          <a:xfrm>
            <a:off x="2555875" y="39338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682" name="Line 13"/>
          <p:cNvSpPr>
            <a:spLocks noChangeShapeType="1"/>
          </p:cNvSpPr>
          <p:nvPr/>
        </p:nvSpPr>
        <p:spPr bwMode="auto">
          <a:xfrm flipH="1">
            <a:off x="1763713" y="39338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683" name="Line 14"/>
          <p:cNvSpPr>
            <a:spLocks noChangeShapeType="1"/>
          </p:cNvSpPr>
          <p:nvPr/>
        </p:nvSpPr>
        <p:spPr bwMode="auto">
          <a:xfrm>
            <a:off x="900113" y="4437063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684" name="Line 15"/>
          <p:cNvSpPr>
            <a:spLocks noChangeShapeType="1"/>
          </p:cNvSpPr>
          <p:nvPr/>
        </p:nvSpPr>
        <p:spPr bwMode="auto">
          <a:xfrm>
            <a:off x="2011363" y="44370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685" name="Line 16"/>
          <p:cNvSpPr>
            <a:spLocks noChangeShapeType="1"/>
          </p:cNvSpPr>
          <p:nvPr/>
        </p:nvSpPr>
        <p:spPr bwMode="auto">
          <a:xfrm>
            <a:off x="3576638" y="44370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686" name="Line 17"/>
          <p:cNvSpPr>
            <a:spLocks noChangeShapeType="1"/>
          </p:cNvSpPr>
          <p:nvPr/>
        </p:nvSpPr>
        <p:spPr bwMode="auto">
          <a:xfrm>
            <a:off x="2781300" y="44370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687" name="Text Box 18"/>
          <p:cNvSpPr txBox="1">
            <a:spLocks noChangeArrowheads="1"/>
          </p:cNvSpPr>
          <p:nvPr/>
        </p:nvSpPr>
        <p:spPr bwMode="auto">
          <a:xfrm>
            <a:off x="952500" y="287496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1476375" y="2565400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endParaRPr lang="ru-RU" b="1"/>
          </a:p>
        </p:txBody>
      </p:sp>
      <p:sp>
        <p:nvSpPr>
          <p:cNvPr id="28689" name="Text Box 20"/>
          <p:cNvSpPr txBox="1">
            <a:spLocks noChangeArrowheads="1"/>
          </p:cNvSpPr>
          <p:nvPr/>
        </p:nvSpPr>
        <p:spPr bwMode="auto">
          <a:xfrm>
            <a:off x="2105025" y="229870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28690" name="Text Box 21"/>
          <p:cNvSpPr txBox="1">
            <a:spLocks noChangeArrowheads="1"/>
          </p:cNvSpPr>
          <p:nvPr/>
        </p:nvSpPr>
        <p:spPr bwMode="auto">
          <a:xfrm>
            <a:off x="4194175" y="510698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28691" name="Text Box 22"/>
          <p:cNvSpPr txBox="1">
            <a:spLocks noChangeArrowheads="1"/>
          </p:cNvSpPr>
          <p:nvPr/>
        </p:nvSpPr>
        <p:spPr bwMode="auto">
          <a:xfrm>
            <a:off x="539750" y="227647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28692" name="Text Box 23"/>
          <p:cNvSpPr txBox="1">
            <a:spLocks noChangeArrowheads="1"/>
          </p:cNvSpPr>
          <p:nvPr/>
        </p:nvSpPr>
        <p:spPr bwMode="auto">
          <a:xfrm>
            <a:off x="2700338" y="5445125"/>
            <a:ext cx="468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D</a:t>
            </a:r>
            <a:endParaRPr lang="ru-RU" b="1"/>
          </a:p>
        </p:txBody>
      </p:sp>
      <p:sp>
        <p:nvSpPr>
          <p:cNvPr id="28693" name="Text Box 24"/>
          <p:cNvSpPr txBox="1">
            <a:spLocks noChangeArrowheads="1"/>
          </p:cNvSpPr>
          <p:nvPr/>
        </p:nvSpPr>
        <p:spPr bwMode="auto">
          <a:xfrm>
            <a:off x="3419475" y="5445125"/>
            <a:ext cx="544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D2</a:t>
            </a:r>
            <a:endParaRPr lang="ru-RU" b="1"/>
          </a:p>
        </p:txBody>
      </p:sp>
      <p:sp>
        <p:nvSpPr>
          <p:cNvPr id="28694" name="Text Box 25"/>
          <p:cNvSpPr txBox="1">
            <a:spLocks noChangeArrowheads="1"/>
          </p:cNvSpPr>
          <p:nvPr/>
        </p:nvSpPr>
        <p:spPr bwMode="auto">
          <a:xfrm>
            <a:off x="1835150" y="5445125"/>
            <a:ext cx="544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D1</a:t>
            </a:r>
            <a:endParaRPr lang="ru-RU" b="1"/>
          </a:p>
        </p:txBody>
      </p:sp>
      <p:sp>
        <p:nvSpPr>
          <p:cNvPr id="28695" name="Line 26"/>
          <p:cNvSpPr>
            <a:spLocks noChangeShapeType="1"/>
          </p:cNvSpPr>
          <p:nvPr/>
        </p:nvSpPr>
        <p:spPr bwMode="auto">
          <a:xfrm flipV="1">
            <a:off x="5076825" y="2349500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696" name="Line 27"/>
          <p:cNvSpPr>
            <a:spLocks noChangeShapeType="1"/>
          </p:cNvSpPr>
          <p:nvPr/>
        </p:nvSpPr>
        <p:spPr bwMode="auto">
          <a:xfrm>
            <a:off x="5076825" y="5446713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697" name="Text Box 40"/>
          <p:cNvSpPr txBox="1">
            <a:spLocks noChangeArrowheads="1"/>
          </p:cNvSpPr>
          <p:nvPr/>
        </p:nvSpPr>
        <p:spPr bwMode="auto">
          <a:xfrm>
            <a:off x="8370888" y="510698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28698" name="Text Box 41"/>
          <p:cNvSpPr txBox="1">
            <a:spLocks noChangeArrowheads="1"/>
          </p:cNvSpPr>
          <p:nvPr/>
        </p:nvSpPr>
        <p:spPr bwMode="auto">
          <a:xfrm>
            <a:off x="4716463" y="227647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28699" name="Text Box 43"/>
          <p:cNvSpPr txBox="1">
            <a:spLocks noChangeArrowheads="1"/>
          </p:cNvSpPr>
          <p:nvPr/>
        </p:nvSpPr>
        <p:spPr bwMode="auto">
          <a:xfrm>
            <a:off x="7667625" y="5445125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28700" name="Text Box 44"/>
          <p:cNvSpPr txBox="1">
            <a:spLocks noChangeArrowheads="1"/>
          </p:cNvSpPr>
          <p:nvPr/>
        </p:nvSpPr>
        <p:spPr bwMode="auto">
          <a:xfrm>
            <a:off x="5292725" y="5445125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28701" name="Freeform 46"/>
          <p:cNvSpPr>
            <a:spLocks/>
          </p:cNvSpPr>
          <p:nvPr/>
        </p:nvSpPr>
        <p:spPr bwMode="auto">
          <a:xfrm>
            <a:off x="5364163" y="2852738"/>
            <a:ext cx="2592387" cy="2016125"/>
          </a:xfrm>
          <a:custGeom>
            <a:avLst/>
            <a:gdLst>
              <a:gd name="T0" fmla="*/ 0 w 1633"/>
              <a:gd name="T1" fmla="*/ 0 h 1270"/>
              <a:gd name="T2" fmla="*/ 2147483647 w 1633"/>
              <a:gd name="T3" fmla="*/ 2147483647 h 1270"/>
              <a:gd name="T4" fmla="*/ 2147483647 w 1633"/>
              <a:gd name="T5" fmla="*/ 2147483647 h 1270"/>
              <a:gd name="T6" fmla="*/ 0 60000 65536"/>
              <a:gd name="T7" fmla="*/ 0 60000 65536"/>
              <a:gd name="T8" fmla="*/ 0 60000 65536"/>
              <a:gd name="T9" fmla="*/ 0 w 1633"/>
              <a:gd name="T10" fmla="*/ 0 h 1270"/>
              <a:gd name="T11" fmla="*/ 1633 w 1633"/>
              <a:gd name="T12" fmla="*/ 1270 h 12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1270">
                <a:moveTo>
                  <a:pt x="0" y="0"/>
                </a:moveTo>
                <a:cubicBezTo>
                  <a:pt x="91" y="370"/>
                  <a:pt x="182" y="741"/>
                  <a:pt x="454" y="953"/>
                </a:cubicBezTo>
                <a:cubicBezTo>
                  <a:pt x="726" y="1165"/>
                  <a:pt x="1179" y="1217"/>
                  <a:pt x="1633" y="127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702" name="Line 47"/>
          <p:cNvSpPr>
            <a:spLocks noChangeShapeType="1"/>
          </p:cNvSpPr>
          <p:nvPr/>
        </p:nvSpPr>
        <p:spPr bwMode="auto">
          <a:xfrm>
            <a:off x="5076825" y="34290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703" name="Line 48"/>
          <p:cNvSpPr>
            <a:spLocks noChangeShapeType="1"/>
          </p:cNvSpPr>
          <p:nvPr/>
        </p:nvSpPr>
        <p:spPr bwMode="auto">
          <a:xfrm>
            <a:off x="5508625" y="34290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704" name="Line 49"/>
          <p:cNvSpPr>
            <a:spLocks noChangeShapeType="1"/>
          </p:cNvSpPr>
          <p:nvPr/>
        </p:nvSpPr>
        <p:spPr bwMode="auto">
          <a:xfrm>
            <a:off x="5076825" y="4868863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705" name="Line 50"/>
          <p:cNvSpPr>
            <a:spLocks noChangeShapeType="1"/>
          </p:cNvSpPr>
          <p:nvPr/>
        </p:nvSpPr>
        <p:spPr bwMode="auto">
          <a:xfrm>
            <a:off x="7885113" y="48688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706" name="Text Box 51"/>
          <p:cNvSpPr txBox="1">
            <a:spLocks noChangeArrowheads="1"/>
          </p:cNvSpPr>
          <p:nvPr/>
        </p:nvSpPr>
        <p:spPr bwMode="auto">
          <a:xfrm>
            <a:off x="4716463" y="32131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28707" name="Text Box 52"/>
          <p:cNvSpPr txBox="1">
            <a:spLocks noChangeArrowheads="1"/>
          </p:cNvSpPr>
          <p:nvPr/>
        </p:nvSpPr>
        <p:spPr bwMode="auto">
          <a:xfrm>
            <a:off x="4697413" y="4602163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28708" name="Text Box 53"/>
          <p:cNvSpPr txBox="1">
            <a:spLocks noChangeArrowheads="1"/>
          </p:cNvSpPr>
          <p:nvPr/>
        </p:nvSpPr>
        <p:spPr bwMode="auto">
          <a:xfrm>
            <a:off x="5580063" y="3068638"/>
            <a:ext cx="34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A</a:t>
            </a:r>
            <a:endParaRPr lang="ru-RU" b="1"/>
          </a:p>
        </p:txBody>
      </p:sp>
      <p:sp>
        <p:nvSpPr>
          <p:cNvPr id="28709" name="Text Box 54"/>
          <p:cNvSpPr txBox="1">
            <a:spLocks noChangeArrowheads="1"/>
          </p:cNvSpPr>
          <p:nvPr/>
        </p:nvSpPr>
        <p:spPr bwMode="auto">
          <a:xfrm>
            <a:off x="7812088" y="4437063"/>
            <a:ext cx="333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B</a:t>
            </a:r>
            <a:endParaRPr lang="ru-RU" b="1"/>
          </a:p>
        </p:txBody>
      </p:sp>
      <p:sp>
        <p:nvSpPr>
          <p:cNvPr id="28710" name="Line 55"/>
          <p:cNvSpPr>
            <a:spLocks noChangeShapeType="1"/>
          </p:cNvSpPr>
          <p:nvPr/>
        </p:nvSpPr>
        <p:spPr bwMode="auto">
          <a:xfrm flipH="1">
            <a:off x="2339975" y="55895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711" name="Line 56"/>
          <p:cNvSpPr>
            <a:spLocks noChangeShapeType="1"/>
          </p:cNvSpPr>
          <p:nvPr/>
        </p:nvSpPr>
        <p:spPr bwMode="auto">
          <a:xfrm>
            <a:off x="3059113" y="55895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712" name="Line 57"/>
          <p:cNvSpPr>
            <a:spLocks noChangeShapeType="1"/>
          </p:cNvSpPr>
          <p:nvPr/>
        </p:nvSpPr>
        <p:spPr bwMode="auto">
          <a:xfrm>
            <a:off x="6011863" y="558958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713" name="Line 59"/>
          <p:cNvSpPr>
            <a:spLocks noChangeShapeType="1"/>
          </p:cNvSpPr>
          <p:nvPr/>
        </p:nvSpPr>
        <p:spPr bwMode="auto">
          <a:xfrm rot="-143401">
            <a:off x="6011863" y="4005263"/>
            <a:ext cx="5032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8714" name="AutoShape 60"/>
          <p:cNvSpPr>
            <a:spLocks noChangeArrowheads="1"/>
          </p:cNvSpPr>
          <p:nvPr/>
        </p:nvSpPr>
        <p:spPr bwMode="auto">
          <a:xfrm>
            <a:off x="7854950" y="4829175"/>
            <a:ext cx="71438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8715" name="AutoShape 61"/>
          <p:cNvSpPr>
            <a:spLocks noChangeArrowheads="1"/>
          </p:cNvSpPr>
          <p:nvPr/>
        </p:nvSpPr>
        <p:spPr bwMode="auto">
          <a:xfrm>
            <a:off x="5483225" y="3400425"/>
            <a:ext cx="71438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8716" name="Text Box 62"/>
          <p:cNvSpPr txBox="1">
            <a:spLocks noChangeArrowheads="1"/>
          </p:cNvSpPr>
          <p:nvPr/>
        </p:nvSpPr>
        <p:spPr bwMode="auto">
          <a:xfrm>
            <a:off x="1547813" y="5734050"/>
            <a:ext cx="2179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b="1"/>
              <a:t>Изменение спроса </a:t>
            </a:r>
            <a:r>
              <a:rPr lang="ru-RU" i="1"/>
              <a:t>(сдвиг кривой)</a:t>
            </a:r>
            <a:endParaRPr lang="ru-RU" b="1" i="1"/>
          </a:p>
        </p:txBody>
      </p:sp>
      <p:sp>
        <p:nvSpPr>
          <p:cNvPr id="28717" name="Text Box 64"/>
          <p:cNvSpPr txBox="1">
            <a:spLocks noChangeArrowheads="1"/>
          </p:cNvSpPr>
          <p:nvPr/>
        </p:nvSpPr>
        <p:spPr bwMode="auto">
          <a:xfrm>
            <a:off x="4932363" y="5734050"/>
            <a:ext cx="3455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b="1"/>
              <a:t>Изменение величины спроса </a:t>
            </a:r>
          </a:p>
          <a:p>
            <a:r>
              <a:rPr lang="ru-RU" i="1"/>
              <a:t>(движение вдоль кривой)</a:t>
            </a:r>
            <a:endParaRPr lang="ru-RU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Индивидуальное предложение – </a:t>
            </a:r>
            <a:r>
              <a:rPr lang="ru-RU" sz="2800" dirty="0" smtClean="0"/>
              <a:t>количество товаров, которое производители готовы поставить на рынок в зависимости от их цены.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Рыночное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предложение </a:t>
            </a:r>
            <a:r>
              <a:rPr lang="ru-RU" sz="2800" dirty="0"/>
              <a:t>– сложившаяся в определенный период времени зависимость величины предложения на рынке определенного товара в течение определенного периода времени от уровней цен, по которым этот товар может быть продан.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Величина предложения </a:t>
            </a:r>
            <a:r>
              <a:rPr lang="ru-RU" sz="2800" dirty="0" smtClean="0"/>
              <a:t>– количество товаров, которое продавцы способны и готовы продать по определённой цене в заданном месте и в заданное время.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Предложение, закон предложения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Arial" charset="0"/>
              </a:rPr>
              <a:t>    </a:t>
            </a:r>
          </a:p>
          <a:p>
            <a:pPr>
              <a:buNone/>
            </a:pPr>
            <a:endParaRPr lang="ru-RU" sz="2400" dirty="0">
              <a:latin typeface="Arial" charset="0"/>
            </a:endParaRPr>
          </a:p>
          <a:p>
            <a:pPr algn="ctr">
              <a:buNone/>
            </a:pPr>
            <a:r>
              <a:rPr lang="ru-RU" sz="4700" dirty="0" smtClean="0">
                <a:latin typeface="Arial" charset="0"/>
              </a:rPr>
              <a:t>  Величина предложения определяется величиной цены. Если мы проведем опрос группы продавцов однородной продукции, мы сможем составить зависимость величины предложения от уровня цены. Такую зависимость называют </a:t>
            </a:r>
          </a:p>
          <a:p>
            <a:pPr algn="ctr">
              <a:buNone/>
            </a:pPr>
            <a:r>
              <a:rPr lang="ru-RU" sz="4700" b="1" dirty="0" smtClean="0">
                <a:latin typeface="Arial" charset="0"/>
              </a:rPr>
              <a:t>графиком (кривой) предложения</a:t>
            </a:r>
            <a:r>
              <a:rPr lang="ru-RU" sz="4700" dirty="0" smtClean="0">
                <a:latin typeface="Arial" charset="0"/>
              </a:rPr>
              <a:t>.</a:t>
            </a:r>
            <a:endParaRPr lang="ru-RU" sz="4700" b="1" dirty="0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000108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Закон предложения </a:t>
            </a:r>
            <a:r>
              <a:rPr lang="ru-RU" sz="3200" dirty="0" smtClean="0"/>
              <a:t>гласит :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3200" b="1" dirty="0" smtClean="0"/>
              <a:t>чем выше цена, тем выше величина предложения и наоборот.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47725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Зависимость величины предложения от цены.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63" y="1500188"/>
          <a:ext cx="8229600" cy="495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99271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Цена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ru-RU" sz="2400" i="1" baseline="0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</a:rPr>
                        <a:t>р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Количество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произведённого продукта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kumimoji="0" lang="en-US" sz="24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kumimoji="0"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  <a:r>
                        <a:rPr kumimoji="0"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шт.</a:t>
                      </a:r>
                      <a:r>
                        <a:rPr kumimoji="0"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927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2</a:t>
                      </a:r>
                      <a:endParaRPr lang="ru-RU" sz="2400" dirty="0"/>
                    </a:p>
                  </a:txBody>
                  <a:tcPr/>
                </a:tc>
              </a:tr>
              <a:tr h="49927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9 </a:t>
                      </a:r>
                      <a:endParaRPr lang="ru-RU" sz="2400" dirty="0"/>
                    </a:p>
                  </a:txBody>
                  <a:tcPr/>
                </a:tc>
              </a:tr>
              <a:tr h="49927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20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18</a:t>
                      </a:r>
                      <a:endParaRPr lang="ru-RU" sz="2400" dirty="0"/>
                    </a:p>
                  </a:txBody>
                  <a:tcPr/>
                </a:tc>
              </a:tr>
              <a:tr h="49927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25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25 </a:t>
                      </a:r>
                      <a:endParaRPr lang="ru-RU" sz="2400" dirty="0"/>
                    </a:p>
                  </a:txBody>
                  <a:tcPr/>
                </a:tc>
              </a:tr>
              <a:tr h="49927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31 </a:t>
                      </a:r>
                      <a:endParaRPr lang="ru-RU" sz="2400" dirty="0"/>
                    </a:p>
                  </a:txBody>
                  <a:tcPr/>
                </a:tc>
              </a:tr>
              <a:tr h="49927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35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37</a:t>
                      </a:r>
                      <a:endParaRPr lang="ru-RU" sz="2400" dirty="0"/>
                    </a:p>
                  </a:txBody>
                  <a:tcPr/>
                </a:tc>
              </a:tr>
              <a:tr h="49927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40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                          40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Bottom">
              <a:avLst>
                <a:gd name="adj" fmla="val 100000"/>
              </a:avLst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</a:t>
            </a:r>
            <a:r>
              <a:rPr lang="ru-RU" sz="7300" dirty="0" smtClean="0"/>
              <a:t> </a:t>
            </a:r>
            <a:r>
              <a:rPr lang="ru-RU" sz="7300" dirty="0" smtClean="0">
                <a:latin typeface="Times New Roman" pitchFamily="18" charset="0"/>
                <a:cs typeface="Times New Roman" pitchFamily="18" charset="0"/>
              </a:rPr>
              <a:t>Кривая предложения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i="1" dirty="0" smtClean="0"/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9600" i="1" dirty="0" smtClean="0"/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9600" i="1" dirty="0" smtClean="0"/>
              <a:t>   Р</a:t>
            </a:r>
            <a:r>
              <a:rPr lang="en-US" sz="9600" i="1" dirty="0" smtClean="0"/>
              <a:t>                                   S</a:t>
            </a:r>
            <a:endParaRPr lang="ru-RU" sz="96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9600" i="1" dirty="0" smtClean="0"/>
              <a:t>  </a:t>
            </a:r>
            <a:r>
              <a:rPr lang="ru-RU" sz="8000" i="1" dirty="0" smtClean="0"/>
              <a:t>40</a:t>
            </a:r>
            <a:endParaRPr lang="ru-RU" sz="96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96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96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96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9600" i="1" dirty="0" smtClean="0"/>
              <a:t>   </a:t>
            </a:r>
            <a:r>
              <a:rPr lang="ru-RU" sz="12800" i="1" baseline="50000" dirty="0" smtClean="0"/>
              <a:t>20</a:t>
            </a:r>
            <a:endParaRPr lang="ru-RU" sz="9600" i="1" baseline="50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9600" i="1" dirty="0" smtClean="0"/>
              <a:t>           S</a:t>
            </a:r>
            <a:endParaRPr lang="ru-RU" sz="96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96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9600" i="1" dirty="0" smtClean="0"/>
              <a:t>     0             </a:t>
            </a:r>
            <a:r>
              <a:rPr lang="ru-RU" sz="8000" i="1" dirty="0" smtClean="0"/>
              <a:t>18  </a:t>
            </a:r>
            <a:r>
              <a:rPr lang="ru-RU" sz="9600" i="1" dirty="0" smtClean="0"/>
              <a:t>           </a:t>
            </a:r>
            <a:r>
              <a:rPr lang="ru-RU" sz="8000" i="1" dirty="0" smtClean="0"/>
              <a:t>40           </a:t>
            </a:r>
            <a:r>
              <a:rPr lang="en-US" sz="8000" i="1" dirty="0" smtClean="0"/>
              <a:t>Q</a:t>
            </a:r>
            <a:endParaRPr lang="ru-RU" sz="96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i="1" dirty="0" smtClean="0"/>
              <a:t>                          </a:t>
            </a:r>
            <a:endParaRPr lang="ru-RU" sz="96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i="1" dirty="0" smtClean="0"/>
              <a:t> </a:t>
            </a:r>
            <a:endParaRPr lang="ru-RU" sz="2400" i="1" baseline="50000" dirty="0"/>
          </a:p>
        </p:txBody>
      </p:sp>
      <p:sp>
        <p:nvSpPr>
          <p:cNvPr id="22" name="Содержимое 21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</a:t>
            </a:r>
            <a:r>
              <a:rPr lang="ru-RU" sz="11200" dirty="0" smtClean="0"/>
              <a:t>Кривая предложения показывает, что рост цены сопровождается ростом величины предложения. Например, при повышении цены с 20р. за штуку до 40р. , то величина предложения увеличится с 18 до 40 штук.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-430212" y="4143375"/>
            <a:ext cx="3001962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071563" y="5643563"/>
            <a:ext cx="3214687" cy="15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5706617">
            <a:off x="-1496219" y="-151607"/>
            <a:ext cx="5186363" cy="4749801"/>
          </a:xfrm>
          <a:prstGeom prst="arc">
            <a:avLst>
              <a:gd name="adj1" fmla="val 16709283"/>
              <a:gd name="adj2" fmla="val 209599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>
            <a:prstTxWarp prst="textCurveDown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1055688" y="4484688"/>
            <a:ext cx="1158875" cy="1165225"/>
          </a:xfrm>
          <a:custGeom>
            <a:avLst/>
            <a:gdLst>
              <a:gd name="connsiteX0" fmla="*/ 0 w 1306286"/>
              <a:gd name="connsiteY0" fmla="*/ 0 h 1164772"/>
              <a:gd name="connsiteX1" fmla="*/ 1284515 w 1306286"/>
              <a:gd name="connsiteY1" fmla="*/ 0 h 1164772"/>
              <a:gd name="connsiteX2" fmla="*/ 1284515 w 1306286"/>
              <a:gd name="connsiteY2" fmla="*/ 0 h 1164772"/>
              <a:gd name="connsiteX3" fmla="*/ 1295400 w 1306286"/>
              <a:gd name="connsiteY3" fmla="*/ 1164772 h 1164772"/>
              <a:gd name="connsiteX4" fmla="*/ 1295400 w 1306286"/>
              <a:gd name="connsiteY4" fmla="*/ 1164772 h 1164772"/>
              <a:gd name="connsiteX5" fmla="*/ 1306286 w 1306286"/>
              <a:gd name="connsiteY5" fmla="*/ 1153886 h 1164772"/>
              <a:gd name="connsiteX6" fmla="*/ 1295400 w 1306286"/>
              <a:gd name="connsiteY6" fmla="*/ 1164772 h 116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6286" h="1164772">
                <a:moveTo>
                  <a:pt x="0" y="0"/>
                </a:moveTo>
                <a:lnTo>
                  <a:pt x="1284515" y="0"/>
                </a:lnTo>
                <a:lnTo>
                  <a:pt x="1284515" y="0"/>
                </a:lnTo>
                <a:cubicBezTo>
                  <a:pt x="1286329" y="194129"/>
                  <a:pt x="1295400" y="1164772"/>
                  <a:pt x="1295400" y="1164772"/>
                </a:cubicBezTo>
                <a:lnTo>
                  <a:pt x="1295400" y="1164772"/>
                </a:lnTo>
                <a:lnTo>
                  <a:pt x="1306286" y="1153886"/>
                </a:lnTo>
                <a:lnTo>
                  <a:pt x="1295400" y="1164772"/>
                </a:ln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071563" y="3286125"/>
            <a:ext cx="2187575" cy="2351088"/>
          </a:xfrm>
          <a:custGeom>
            <a:avLst/>
            <a:gdLst>
              <a:gd name="connsiteX0" fmla="*/ 0 w 2188028"/>
              <a:gd name="connsiteY0" fmla="*/ 0 h 2351314"/>
              <a:gd name="connsiteX1" fmla="*/ 2166257 w 2188028"/>
              <a:gd name="connsiteY1" fmla="*/ 10885 h 2351314"/>
              <a:gd name="connsiteX2" fmla="*/ 2166257 w 2188028"/>
              <a:gd name="connsiteY2" fmla="*/ 10885 h 2351314"/>
              <a:gd name="connsiteX3" fmla="*/ 2188028 w 2188028"/>
              <a:gd name="connsiteY3" fmla="*/ 2351314 h 235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8028" h="2351314">
                <a:moveTo>
                  <a:pt x="0" y="0"/>
                </a:moveTo>
                <a:lnTo>
                  <a:pt x="2166257" y="10885"/>
                </a:lnTo>
                <a:lnTo>
                  <a:pt x="2166257" y="10885"/>
                </a:lnTo>
                <a:cubicBezTo>
                  <a:pt x="2169885" y="400956"/>
                  <a:pt x="2178956" y="1376135"/>
                  <a:pt x="2188028" y="2351314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pPr algn="ctr" eaLnBrk="1" hangingPunct="1"/>
            <a:r>
              <a:rPr lang="ru-RU" smtClean="0"/>
              <a:t>    </a:t>
            </a:r>
            <a:r>
              <a:rPr lang="ru-RU" sz="3200" smtClean="0"/>
              <a:t>Факторы, влияющие на        предложение</a:t>
            </a:r>
            <a:r>
              <a:rPr lang="ru-RU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Calibri" pitchFamily="34" charset="0"/>
              <a:buAutoNum type="arabicPeriod"/>
            </a:pPr>
            <a:r>
              <a:rPr lang="ru-RU" sz="2800" dirty="0" smtClean="0"/>
              <a:t>Цены на ресурсы</a:t>
            </a:r>
            <a:r>
              <a:rPr lang="ru-RU" sz="2000" dirty="0" smtClean="0">
                <a:latin typeface="Arial" charset="0"/>
              </a:rPr>
              <a:t> (рост предложения при сокращении затрат на сырье)</a:t>
            </a:r>
            <a:r>
              <a:rPr lang="ru-RU" sz="3200" dirty="0" smtClean="0"/>
              <a:t>.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Calibri" pitchFamily="34" charset="0"/>
              <a:buAutoNum type="arabicPeriod"/>
            </a:pPr>
            <a:r>
              <a:rPr lang="ru-RU" sz="2800" dirty="0" smtClean="0"/>
              <a:t>Изменение в технологии производства</a:t>
            </a:r>
            <a:r>
              <a:rPr lang="ru-RU" sz="2800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(если заменить ручной труд машинами, то увеличится производительность труда, увеличится предложение)</a:t>
            </a:r>
            <a:r>
              <a:rPr lang="ru-RU" sz="2000" dirty="0" smtClean="0"/>
              <a:t>.</a:t>
            </a:r>
          </a:p>
          <a:p>
            <a:pPr marL="514350" indent="-514350" eaLnBrk="1" hangingPunct="1">
              <a:lnSpc>
                <a:spcPct val="80000"/>
              </a:lnSpc>
              <a:buClr>
                <a:schemeClr val="tx1"/>
              </a:buClr>
              <a:buSzPct val="100000"/>
              <a:buFont typeface="Calibri" pitchFamily="34" charset="0"/>
              <a:buAutoNum type="arabicPeriod"/>
            </a:pPr>
            <a:r>
              <a:rPr lang="ru-RU" sz="2800" dirty="0" smtClean="0"/>
              <a:t>Налоги и дотации</a:t>
            </a:r>
            <a:r>
              <a:rPr lang="ru-RU" sz="2800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(если увеличить налоги, то производство сократится, а выплата дотаций вызовет рост производства)</a:t>
            </a:r>
            <a:r>
              <a:rPr lang="ru-RU" sz="2800" dirty="0" smtClean="0"/>
              <a:t>.</a:t>
            </a:r>
            <a:endParaRPr lang="ru-RU" sz="2800" dirty="0" smtClean="0">
              <a:latin typeface="Arial" charset="0"/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tx1"/>
              </a:buClr>
              <a:buSzPct val="100000"/>
              <a:buFont typeface="Calibri" pitchFamily="34" charset="0"/>
              <a:buAutoNum type="arabicPeriod"/>
            </a:pPr>
            <a:r>
              <a:rPr lang="ru-RU" sz="2800" dirty="0" smtClean="0"/>
              <a:t>Цены на другие товары</a:t>
            </a:r>
            <a:r>
              <a:rPr lang="ru-RU" sz="2000" dirty="0" smtClean="0">
                <a:latin typeface="Arial" charset="0"/>
              </a:rPr>
              <a:t> (рост цен на одни товары влечет изменение предложения других товаров)</a:t>
            </a:r>
            <a:r>
              <a:rPr lang="ru-RU" sz="2800" dirty="0" smtClean="0"/>
              <a:t>.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Calibri" pitchFamily="34" charset="0"/>
              <a:buAutoNum type="arabicPeriod"/>
            </a:pPr>
            <a:r>
              <a:rPr lang="ru-RU" sz="2800" dirty="0" smtClean="0"/>
              <a:t>Ожидание изменения цен.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Calibri" pitchFamily="34" charset="0"/>
              <a:buAutoNum type="arabicPeriod"/>
            </a:pPr>
            <a:r>
              <a:rPr lang="ru-RU" sz="2800" dirty="0" smtClean="0"/>
              <a:t>Рост числа производителей</a:t>
            </a:r>
            <a:r>
              <a:rPr lang="ru-RU" sz="2800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(увеличение количества фирм, производимых однородный товар вызовет рост предложений) 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Arial" charset="0"/>
              </a:rPr>
              <a:t>Спрос и предложение взаимодействуют. В результате этого взаимодействия устанавливается равновесная цена.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Рыночное равновесие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656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Равновесная цена </a:t>
            </a:r>
            <a:r>
              <a:rPr lang="ru-RU" dirty="0" smtClean="0"/>
              <a:t>– </a:t>
            </a:r>
            <a:r>
              <a:rPr lang="ru-RU" sz="3200" dirty="0" err="1" smtClean="0"/>
              <a:t>цена</a:t>
            </a:r>
            <a:r>
              <a:rPr lang="ru-RU" sz="3200" dirty="0" smtClean="0"/>
              <a:t>, при которой количество товара, предлагаемого продавцами, совпадает с количеством товара, которое готовы купить покупатели.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    На графике равновесная цена соответствует точке равновесия, получаемая в результате пересечения кривых спроса и предложения.</a:t>
            </a:r>
            <a:endParaRPr lang="ru-RU" sz="3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844675"/>
            <a:ext cx="8229600" cy="4479925"/>
          </a:xfrm>
        </p:spPr>
        <p:txBody>
          <a:bodyPr>
            <a:normAutofit fontScale="92500" lnSpcReduction="20000"/>
          </a:bodyPr>
          <a:lstStyle/>
          <a:p>
            <a:r>
              <a:rPr lang="ru-RU" smtClean="0">
                <a:solidFill>
                  <a:srgbClr val="000000"/>
                </a:solidFill>
                <a:latin typeface="Arial" charset="0"/>
              </a:rPr>
              <a:t>Поскольку продавцы и покупатели хотят продать 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000000"/>
                </a:solidFill>
                <a:latin typeface="Arial" charset="0"/>
              </a:rPr>
              <a:t> или купить различное количество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000000"/>
                </a:solidFill>
                <a:latin typeface="Arial" charset="0"/>
              </a:rPr>
              <a:t> товара (услуги) в зависимости от его цены, 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000000"/>
                </a:solidFill>
                <a:latin typeface="Arial" charset="0"/>
              </a:rPr>
              <a:t> для рыночного равновесия необходимо, 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000000"/>
                </a:solidFill>
                <a:latin typeface="Arial" charset="0"/>
              </a:rPr>
              <a:t> чтобы установилась такая цена, при которой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000000"/>
                </a:solidFill>
                <a:latin typeface="Arial" charset="0"/>
              </a:rPr>
              <a:t> величины спроса и предложения совпадут.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000000"/>
                </a:solidFill>
                <a:latin typeface="Arial" charset="0"/>
              </a:rPr>
              <a:t> Другими словами, </a:t>
            </a:r>
            <a:r>
              <a:rPr lang="ru-RU" i="1" smtClean="0">
                <a:solidFill>
                  <a:srgbClr val="000000"/>
                </a:solidFill>
                <a:latin typeface="Arial" charset="0"/>
              </a:rPr>
              <a:t>цена уравнивает величины       спроса и предложения</a:t>
            </a:r>
            <a:r>
              <a:rPr lang="ru-RU" smtClean="0">
                <a:solidFill>
                  <a:srgbClr val="000000"/>
                </a:solidFill>
                <a:latin typeface="Arial" charset="0"/>
              </a:rPr>
              <a:t>. </a:t>
            </a:r>
            <a:endParaRPr lang="ru-RU" smtClean="0">
              <a:latin typeface="Arial" charset="0"/>
            </a:endParaRP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543981"/>
                </a:solidFill>
              </a:rPr>
              <a:t>Основные понятия: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solidFill>
                  <a:schemeClr val="hlink"/>
                </a:solidFill>
                <a:hlinkClick r:id="rId2" action="ppaction://hlinksldjump"/>
              </a:rPr>
              <a:t>Спрос</a:t>
            </a:r>
            <a:endParaRPr lang="ru-RU" sz="2800">
              <a:solidFill>
                <a:schemeClr val="hlink"/>
              </a:solidFill>
            </a:endParaRPr>
          </a:p>
          <a:p>
            <a:r>
              <a:rPr lang="ru-RU" sz="2800">
                <a:solidFill>
                  <a:schemeClr val="hlink"/>
                </a:solidFill>
                <a:hlinkClick r:id="rId2" action="ppaction://hlinksldjump"/>
              </a:rPr>
              <a:t>Закон спроса</a:t>
            </a:r>
            <a:endParaRPr lang="ru-RU" sz="2800">
              <a:solidFill>
                <a:schemeClr val="hlink"/>
              </a:solidFill>
            </a:endParaRPr>
          </a:p>
          <a:p>
            <a:pPr>
              <a:buClrTx/>
            </a:pPr>
            <a:r>
              <a:rPr lang="ru-RU" sz="2800">
                <a:solidFill>
                  <a:schemeClr val="hlink"/>
                </a:solidFill>
              </a:rPr>
              <a:t>Ценовые и </a:t>
            </a:r>
            <a:r>
              <a:rPr lang="ru-RU" sz="2800">
                <a:solidFill>
                  <a:schemeClr val="hlink"/>
                </a:solidFill>
                <a:hlinkClick r:id="rId3" action="ppaction://hlinksldjump"/>
              </a:rPr>
              <a:t>неценовые факторы спроса</a:t>
            </a:r>
            <a:endParaRPr lang="ru-RU" sz="2800">
              <a:solidFill>
                <a:schemeClr val="hlink"/>
              </a:solidFill>
            </a:endParaRPr>
          </a:p>
          <a:p>
            <a:r>
              <a:rPr lang="ru-RU" sz="2800">
                <a:solidFill>
                  <a:schemeClr val="hlink"/>
                </a:solidFill>
                <a:hlinkClick r:id="rId4" action="ppaction://hlinksldjump"/>
              </a:rPr>
              <a:t>Предложение</a:t>
            </a:r>
            <a:endParaRPr lang="ru-RU" sz="2800">
              <a:solidFill>
                <a:schemeClr val="hlink"/>
              </a:solidFill>
            </a:endParaRPr>
          </a:p>
          <a:p>
            <a:r>
              <a:rPr lang="ru-RU" sz="2800">
                <a:solidFill>
                  <a:schemeClr val="hlink"/>
                </a:solidFill>
              </a:rPr>
              <a:t>Закон предложения</a:t>
            </a:r>
          </a:p>
          <a:p>
            <a:pPr>
              <a:buClrTx/>
            </a:pPr>
            <a:r>
              <a:rPr lang="ru-RU" sz="2800">
                <a:solidFill>
                  <a:schemeClr val="hlink"/>
                </a:solidFill>
              </a:rPr>
              <a:t>Ценовые и </a:t>
            </a:r>
            <a:r>
              <a:rPr lang="ru-RU" sz="2800">
                <a:solidFill>
                  <a:schemeClr val="hlink"/>
                </a:solidFill>
                <a:hlinkClick r:id="rId5" action="ppaction://hlinksldjump"/>
              </a:rPr>
              <a:t>неценовые факторы предложения</a:t>
            </a:r>
            <a:endParaRPr lang="ru-RU" sz="2800">
              <a:solidFill>
                <a:schemeClr val="hlink"/>
              </a:solidFill>
            </a:endParaRPr>
          </a:p>
          <a:p>
            <a:r>
              <a:rPr lang="ru-RU" sz="2800">
                <a:solidFill>
                  <a:schemeClr val="hlink"/>
                </a:solidFill>
                <a:hlinkClick r:id="rId6" action="ppaction://hlinksldjump"/>
              </a:rPr>
              <a:t>Рыночное равновесие </a:t>
            </a:r>
            <a:endParaRPr lang="ru-RU" sz="2800">
              <a:solidFill>
                <a:schemeClr val="hlink"/>
              </a:solidFill>
            </a:endParaRPr>
          </a:p>
          <a:p>
            <a:endParaRPr lang="ru-RU" sz="2800">
              <a:solidFill>
                <a:schemeClr val="hlink"/>
              </a:solidFill>
            </a:endParaRPr>
          </a:p>
          <a:p>
            <a:endParaRPr lang="ru-RU" sz="2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Если при некоторой цене величина предложения товара превысит величину спроса на него, то на рынке возникает избыток этого товара.</a:t>
            </a:r>
          </a:p>
          <a:p>
            <a:r>
              <a:rPr lang="ru-RU" smtClean="0">
                <a:latin typeface="Arial" charset="0"/>
              </a:rPr>
              <a:t>Если величина спроса на товар больше величины его предложения, то товар будет дефицитным.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3894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  Уравновешивающая функция цены </a:t>
            </a:r>
            <a:r>
              <a:rPr lang="ru-RU" dirty="0" smtClean="0"/>
              <a:t>– </a:t>
            </a:r>
            <a:r>
              <a:rPr lang="ru-RU" sz="3200" dirty="0" smtClean="0"/>
              <a:t>способность конкурентных сил спроса и предложения устанавливать цену на уровне, при которой решения о продаже и купли синхронизируются.</a:t>
            </a:r>
            <a:endParaRPr lang="ru-RU" sz="32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543981"/>
                </a:solidFill>
              </a:rPr>
              <a:t>Равновесие на рынке.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679700" y="5734050"/>
            <a:ext cx="225266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Po</a:t>
            </a:r>
            <a:r>
              <a:rPr lang="ru-RU" b="1"/>
              <a:t> </a:t>
            </a:r>
            <a:r>
              <a:rPr lang="ru-RU"/>
              <a:t>– </a:t>
            </a:r>
            <a:r>
              <a:rPr lang="ru-RU" b="1"/>
              <a:t>равновесная цена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5559425" y="5734050"/>
            <a:ext cx="289242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Qo</a:t>
            </a:r>
            <a:r>
              <a:rPr lang="ru-RU" b="1"/>
              <a:t> – равновесное количество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895600" y="1289050"/>
            <a:ext cx="5834063" cy="4325938"/>
            <a:chOff x="1824" y="812"/>
            <a:chExt cx="3675" cy="2725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 flipV="1">
              <a:off x="2154" y="845"/>
              <a:ext cx="0" cy="24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2064" y="3249"/>
              <a:ext cx="33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1915" y="3261"/>
              <a:ext cx="228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О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1869" y="812"/>
              <a:ext cx="21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P</a:t>
              </a:r>
              <a:endParaRPr lang="ru-RU" b="1"/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5271" y="3306"/>
              <a:ext cx="228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Q</a:t>
              </a:r>
              <a:endParaRPr lang="ru-RU" b="1"/>
            </a:p>
          </p:txBody>
        </p:sp>
        <p:sp>
          <p:nvSpPr>
            <p:cNvPr id="19466" name="Arc 10"/>
            <p:cNvSpPr>
              <a:spLocks/>
            </p:cNvSpPr>
            <p:nvPr/>
          </p:nvSpPr>
          <p:spPr bwMode="auto">
            <a:xfrm flipH="1" flipV="1">
              <a:off x="2835" y="1117"/>
              <a:ext cx="2177" cy="154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7" name="Arc 11"/>
            <p:cNvSpPr>
              <a:spLocks/>
            </p:cNvSpPr>
            <p:nvPr/>
          </p:nvSpPr>
          <p:spPr bwMode="auto">
            <a:xfrm flipV="1">
              <a:off x="2336" y="1117"/>
              <a:ext cx="2132" cy="14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3606" y="2296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>
              <a:off x="3606" y="2614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3606" y="2931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>
              <a:off x="3606" y="3158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 flipH="1">
              <a:off x="3424" y="2296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 flipH="1">
              <a:off x="3107" y="229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 flipH="1">
              <a:off x="2744" y="229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 flipH="1">
              <a:off x="2381" y="229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 flipH="1">
              <a:off x="2064" y="229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1824" y="2172"/>
              <a:ext cx="280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P</a:t>
              </a:r>
              <a:r>
                <a:rPr lang="en-US" sz="1400" b="1"/>
                <a:t>o</a:t>
              </a:r>
              <a:endParaRPr lang="ru-RU" b="1"/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3548" y="3306"/>
              <a:ext cx="29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Q</a:t>
              </a:r>
              <a:r>
                <a:rPr lang="en-US" sz="1400" b="1"/>
                <a:t>o</a:t>
              </a:r>
              <a:endParaRPr lang="ru-RU" b="1"/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3560" y="2251"/>
              <a:ext cx="91" cy="9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83" name="AutoShape 2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4825" cy="431800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00FF"/>
                </a:solidFill>
              </a:rPr>
              <a:t>Задача – образец № 1.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268413"/>
            <a:ext cx="6400800" cy="5184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Спрос на товар А описывается уравнением: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effectLst/>
                <a:cs typeface="Arial" charset="0"/>
              </a:rPr>
              <a:t>			</a:t>
            </a:r>
            <a:r>
              <a:rPr lang="en-US" dirty="0" err="1">
                <a:effectLst/>
                <a:cs typeface="Arial" charset="0"/>
              </a:rPr>
              <a:t>Q</a:t>
            </a:r>
            <a:r>
              <a:rPr lang="en-US" sz="2000" dirty="0" err="1">
                <a:effectLst/>
                <a:cs typeface="Arial" charset="0"/>
              </a:rPr>
              <a:t>d</a:t>
            </a:r>
            <a:r>
              <a:rPr lang="ru-RU" sz="2000" dirty="0">
                <a:effectLst/>
                <a:cs typeface="Arial" charset="0"/>
              </a:rPr>
              <a:t> </a:t>
            </a:r>
            <a:r>
              <a:rPr lang="ru-RU" dirty="0">
                <a:effectLst/>
                <a:cs typeface="Arial" charset="0"/>
              </a:rPr>
              <a:t>= 50 – 6 </a:t>
            </a:r>
            <a:r>
              <a:rPr lang="en-US" dirty="0">
                <a:effectLst/>
                <a:cs typeface="Arial" charset="0"/>
              </a:rPr>
              <a:t>·</a:t>
            </a:r>
            <a:r>
              <a:rPr lang="ru-RU" dirty="0">
                <a:effectLst/>
                <a:cs typeface="Arial" charset="0"/>
              </a:rPr>
              <a:t> Р.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effectLst/>
                <a:cs typeface="Arial" charset="0"/>
              </a:rPr>
              <a:t>Предложение товара А: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effectLst/>
                <a:cs typeface="Arial" charset="0"/>
              </a:rPr>
              <a:t>			</a:t>
            </a:r>
            <a:r>
              <a:rPr lang="en-US" dirty="0">
                <a:effectLst/>
                <a:cs typeface="Arial" charset="0"/>
              </a:rPr>
              <a:t>Q</a:t>
            </a:r>
            <a:r>
              <a:rPr lang="en-US" sz="2000" dirty="0">
                <a:effectLst/>
                <a:cs typeface="Arial" charset="0"/>
              </a:rPr>
              <a:t>s</a:t>
            </a:r>
            <a:r>
              <a:rPr lang="ru-RU" sz="2000" dirty="0">
                <a:effectLst/>
                <a:cs typeface="Arial" charset="0"/>
              </a:rPr>
              <a:t> </a:t>
            </a:r>
            <a:r>
              <a:rPr lang="ru-RU" dirty="0">
                <a:effectLst/>
                <a:cs typeface="Arial" charset="0"/>
              </a:rPr>
              <a:t>= 4 </a:t>
            </a:r>
            <a:r>
              <a:rPr lang="en-US" dirty="0">
                <a:effectLst/>
                <a:cs typeface="Arial" charset="0"/>
              </a:rPr>
              <a:t>·</a:t>
            </a:r>
            <a:r>
              <a:rPr lang="ru-RU" dirty="0">
                <a:effectLst/>
                <a:cs typeface="Arial" charset="0"/>
              </a:rPr>
              <a:t> Р – 10.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effectLst/>
                <a:cs typeface="Arial" charset="0"/>
              </a:rPr>
              <a:t>Определите равновесные цену и количество товара А.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effectLst/>
                <a:cs typeface="Arial" charset="0"/>
              </a:rPr>
              <a:t>Использовать аналитический метод.</a:t>
            </a:r>
          </a:p>
          <a:p>
            <a:pPr>
              <a:buFont typeface="Wingdings" pitchFamily="2" charset="2"/>
              <a:buNone/>
            </a:pPr>
            <a:endParaRPr lang="ru-RU" dirty="0">
              <a:effectLst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ru-RU" dirty="0">
              <a:effectLst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203575" y="2708275"/>
            <a:ext cx="2033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cs typeface="Arial" charset="0"/>
              </a:rPr>
              <a:t> 50 – 6 </a:t>
            </a:r>
            <a:r>
              <a:rPr lang="en-US" sz="3200">
                <a:cs typeface="Arial" charset="0"/>
              </a:rPr>
              <a:t>·</a:t>
            </a:r>
            <a:r>
              <a:rPr lang="ru-RU" sz="3200">
                <a:cs typeface="Arial" charset="0"/>
              </a:rPr>
              <a:t> Р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92725" y="2708275"/>
            <a:ext cx="2454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cs typeface="Arial" charset="0"/>
              </a:rPr>
              <a:t> </a:t>
            </a:r>
            <a:r>
              <a:rPr lang="ru-RU" sz="3200">
                <a:cs typeface="Arial" charset="0"/>
              </a:rPr>
              <a:t>=  4 </a:t>
            </a:r>
            <a:r>
              <a:rPr lang="en-US" sz="3200">
                <a:cs typeface="Arial" charset="0"/>
              </a:rPr>
              <a:t>·</a:t>
            </a:r>
            <a:r>
              <a:rPr lang="ru-RU" sz="3200">
                <a:cs typeface="Arial" charset="0"/>
              </a:rPr>
              <a:t> Р – 10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>
          <a:xfrm>
            <a:off x="2124075" y="260350"/>
            <a:ext cx="7019925" cy="1439863"/>
          </a:xfrm>
        </p:spPr>
        <p:txBody>
          <a:bodyPr/>
          <a:lstStyle/>
          <a:p>
            <a:r>
              <a:rPr lang="ru-RU" sz="1800" b="1" dirty="0"/>
              <a:t>Спрос на товар А описывается уравнением: </a:t>
            </a:r>
            <a:r>
              <a:rPr lang="ru-RU" sz="1800" b="1" dirty="0" err="1"/>
              <a:t>Qd</a:t>
            </a:r>
            <a:r>
              <a:rPr lang="ru-RU" sz="1800" b="1" dirty="0"/>
              <a:t> = 50 – 6 · Р.</a:t>
            </a:r>
            <a:br>
              <a:rPr lang="ru-RU" sz="1800" b="1" dirty="0"/>
            </a:br>
            <a:r>
              <a:rPr lang="ru-RU" sz="1800" b="1" dirty="0"/>
              <a:t>Предложение товара А: </a:t>
            </a:r>
            <a:r>
              <a:rPr lang="ru-RU" sz="1800" b="1" dirty="0" err="1"/>
              <a:t>Qs</a:t>
            </a:r>
            <a:r>
              <a:rPr lang="ru-RU" sz="1800" b="1" dirty="0"/>
              <a:t> = 4 · Р – 10.</a:t>
            </a:r>
            <a:br>
              <a:rPr lang="ru-RU" sz="1800" b="1" dirty="0"/>
            </a:br>
            <a:r>
              <a:rPr lang="ru-RU" sz="1800" b="1" dirty="0"/>
              <a:t>Определите равновесные цену и количество товара А.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339975" y="1628775"/>
            <a:ext cx="4003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При равновесии: </a:t>
            </a:r>
          </a:p>
          <a:p>
            <a:r>
              <a:rPr lang="ru-RU" sz="3200"/>
              <a:t>		     </a:t>
            </a:r>
            <a:r>
              <a:rPr lang="en-US" sz="3200"/>
              <a:t>Q</a:t>
            </a:r>
            <a:r>
              <a:rPr lang="en-US" sz="2000"/>
              <a:t>d</a:t>
            </a:r>
            <a:r>
              <a:rPr lang="ru-RU" sz="3200"/>
              <a:t> = </a:t>
            </a:r>
            <a:r>
              <a:rPr lang="en-US" sz="3200"/>
              <a:t>Q</a:t>
            </a:r>
            <a:r>
              <a:rPr lang="en-US" sz="2000"/>
              <a:t>s</a:t>
            </a:r>
            <a:r>
              <a:rPr lang="ru-RU"/>
              <a:t> 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211638" y="3357563"/>
            <a:ext cx="2159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10 </a:t>
            </a:r>
            <a:r>
              <a:rPr lang="en-US" sz="3200">
                <a:cs typeface="Arial" charset="0"/>
              </a:rPr>
              <a:t>·</a:t>
            </a:r>
            <a:r>
              <a:rPr lang="ru-RU" sz="3200">
                <a:cs typeface="Arial" charset="0"/>
              </a:rPr>
              <a:t> Р = 60</a:t>
            </a:r>
            <a:endParaRPr lang="en-US" sz="3200">
              <a:cs typeface="Arial" charset="0"/>
            </a:endParaRP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4859338" y="4076700"/>
            <a:ext cx="1285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Р</a:t>
            </a:r>
            <a:r>
              <a:rPr lang="ru-RU" sz="2000" b="1"/>
              <a:t>0</a:t>
            </a:r>
            <a:r>
              <a:rPr lang="ru-RU" sz="3200"/>
              <a:t> = 6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708400" y="4941888"/>
            <a:ext cx="3667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Q</a:t>
            </a:r>
            <a:r>
              <a:rPr lang="ru-RU" sz="2000" b="1"/>
              <a:t>0</a:t>
            </a:r>
            <a:r>
              <a:rPr lang="ru-RU" sz="2000"/>
              <a:t> </a:t>
            </a:r>
            <a:r>
              <a:rPr lang="ru-RU" sz="3200"/>
              <a:t>= 4 </a:t>
            </a:r>
            <a:r>
              <a:rPr lang="en-US" sz="3200">
                <a:cs typeface="Arial" charset="0"/>
              </a:rPr>
              <a:t>·</a:t>
            </a:r>
            <a:r>
              <a:rPr lang="ru-RU" sz="3200">
                <a:cs typeface="Arial" charset="0"/>
              </a:rPr>
              <a:t> 6 – 10 = 14</a:t>
            </a:r>
            <a:endParaRPr lang="en-US" sz="3200">
              <a:cs typeface="Arial" charset="0"/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2463800" y="5795963"/>
            <a:ext cx="430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Ответ: Р</a:t>
            </a:r>
            <a:r>
              <a:rPr lang="ru-RU" sz="2000" b="1"/>
              <a:t>0</a:t>
            </a:r>
            <a:r>
              <a:rPr lang="ru-RU" sz="3200"/>
              <a:t> = 6, </a:t>
            </a:r>
            <a:r>
              <a:rPr lang="en-US" sz="3200"/>
              <a:t>Q</a:t>
            </a:r>
            <a:r>
              <a:rPr lang="ru-RU" sz="2000" b="1"/>
              <a:t>0</a:t>
            </a:r>
            <a:r>
              <a:rPr lang="ru-RU" sz="2000"/>
              <a:t> </a:t>
            </a:r>
            <a:r>
              <a:rPr lang="ru-RU" sz="3200"/>
              <a:t>= 14.</a:t>
            </a:r>
          </a:p>
        </p:txBody>
      </p:sp>
      <p:sp>
        <p:nvSpPr>
          <p:cNvPr id="46097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844675"/>
            <a:ext cx="503237" cy="504825"/>
          </a:xfrm>
          <a:prstGeom prst="actionButtonHelp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00FF"/>
                </a:solidFill>
              </a:rPr>
              <a:t>Задача 1.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341438"/>
            <a:ext cx="6400800" cy="47545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effectLst/>
              </a:rPr>
              <a:t>Спрос населения на спички описывается уравнением: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effectLst/>
                <a:cs typeface="Arial" charset="0"/>
              </a:rPr>
              <a:t>			</a:t>
            </a:r>
            <a:r>
              <a:rPr lang="en-US" dirty="0" err="1">
                <a:effectLst/>
                <a:cs typeface="Arial" charset="0"/>
              </a:rPr>
              <a:t>Q</a:t>
            </a:r>
            <a:r>
              <a:rPr lang="en-US" sz="2000" dirty="0" err="1">
                <a:effectLst/>
                <a:cs typeface="Arial" charset="0"/>
              </a:rPr>
              <a:t>d</a:t>
            </a:r>
            <a:r>
              <a:rPr lang="ru-RU" sz="2000" dirty="0">
                <a:effectLst/>
                <a:cs typeface="Arial" charset="0"/>
              </a:rPr>
              <a:t> </a:t>
            </a:r>
            <a:r>
              <a:rPr lang="ru-RU" dirty="0">
                <a:effectLst/>
                <a:cs typeface="Arial" charset="0"/>
              </a:rPr>
              <a:t>= 7 – Р.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effectLst/>
                <a:cs typeface="Arial" charset="0"/>
              </a:rPr>
              <a:t>Функция предложения спичек: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effectLst/>
                <a:cs typeface="Arial" charset="0"/>
              </a:rPr>
              <a:t>			</a:t>
            </a:r>
            <a:r>
              <a:rPr lang="en-US" dirty="0">
                <a:effectLst/>
                <a:cs typeface="Arial" charset="0"/>
              </a:rPr>
              <a:t>Q</a:t>
            </a:r>
            <a:r>
              <a:rPr lang="en-US" sz="2000" dirty="0">
                <a:effectLst/>
                <a:cs typeface="Arial" charset="0"/>
              </a:rPr>
              <a:t>s</a:t>
            </a:r>
            <a:r>
              <a:rPr lang="ru-RU" sz="2000" dirty="0">
                <a:effectLst/>
                <a:cs typeface="Arial" charset="0"/>
              </a:rPr>
              <a:t> </a:t>
            </a:r>
            <a:r>
              <a:rPr lang="ru-RU" dirty="0">
                <a:effectLst/>
                <a:cs typeface="Arial" charset="0"/>
              </a:rPr>
              <a:t>= - 5 + 2 </a:t>
            </a:r>
            <a:r>
              <a:rPr lang="en-US" dirty="0">
                <a:effectLst/>
                <a:cs typeface="Arial" charset="0"/>
              </a:rPr>
              <a:t>·</a:t>
            </a:r>
            <a:r>
              <a:rPr lang="ru-RU" dirty="0">
                <a:effectLst/>
                <a:cs typeface="Arial" charset="0"/>
              </a:rPr>
              <a:t> Р.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effectLst/>
                <a:cs typeface="Arial" charset="0"/>
              </a:rPr>
              <a:t>Решите задачу аналитически.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effectLst/>
                <a:cs typeface="Arial" charset="0"/>
              </a:rPr>
              <a:t>Р – цена коробка (руб.)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effectLst/>
                <a:cs typeface="Arial" charset="0"/>
              </a:rPr>
              <a:t>Q</a:t>
            </a:r>
            <a:r>
              <a:rPr lang="ru-RU" dirty="0">
                <a:effectLst/>
                <a:cs typeface="Arial" charset="0"/>
              </a:rPr>
              <a:t> – количество (тыс. шт. )</a:t>
            </a:r>
            <a:endParaRPr lang="en-US" sz="2000" dirty="0">
              <a:effectLst/>
              <a:cs typeface="Arial" charset="0"/>
            </a:endParaRPr>
          </a:p>
        </p:txBody>
      </p:sp>
      <p:sp>
        <p:nvSpPr>
          <p:cNvPr id="337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358775"/>
          </a:xfrm>
          <a:prstGeom prst="actionButtonBlank">
            <a:avLst/>
          </a:prstGeom>
          <a:solidFill>
            <a:srgbClr val="AEE6B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2" action="ppaction://hlinksldjump"/>
              </a:rPr>
              <a:t>ответ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00FF"/>
                </a:solidFill>
              </a:rPr>
              <a:t>Задача 2.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123950"/>
            <a:ext cx="64008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effectLst/>
              </a:rPr>
              <a:t>Кривая спроса на яблоки описывается уравнением: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effectLst/>
                <a:cs typeface="Arial" charset="0"/>
              </a:rPr>
              <a:t>		</a:t>
            </a:r>
            <a:r>
              <a:rPr lang="en-US" sz="2800" dirty="0" err="1">
                <a:effectLst/>
                <a:cs typeface="Arial" charset="0"/>
              </a:rPr>
              <a:t>Q</a:t>
            </a:r>
            <a:r>
              <a:rPr lang="en-US" sz="1800" dirty="0" err="1">
                <a:effectLst/>
                <a:cs typeface="Arial" charset="0"/>
              </a:rPr>
              <a:t>d</a:t>
            </a:r>
            <a:r>
              <a:rPr lang="ru-RU" sz="1800" dirty="0">
                <a:effectLst/>
                <a:cs typeface="Arial" charset="0"/>
              </a:rPr>
              <a:t> </a:t>
            </a:r>
            <a:r>
              <a:rPr lang="ru-RU" sz="2800" dirty="0">
                <a:effectLst/>
                <a:cs typeface="Arial" charset="0"/>
              </a:rPr>
              <a:t>= 1000 – 25 </a:t>
            </a:r>
            <a:r>
              <a:rPr lang="en-US" sz="2800" dirty="0">
                <a:effectLst/>
                <a:cs typeface="Arial" charset="0"/>
              </a:rPr>
              <a:t>·</a:t>
            </a:r>
            <a:r>
              <a:rPr lang="ru-RU" sz="2800" dirty="0">
                <a:effectLst/>
                <a:cs typeface="Arial" charset="0"/>
              </a:rPr>
              <a:t> Р.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effectLst/>
                <a:cs typeface="Arial" charset="0"/>
              </a:rPr>
              <a:t>Кривая предложения яблок: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effectLst/>
                <a:cs typeface="Arial" charset="0"/>
              </a:rPr>
              <a:t>		</a:t>
            </a:r>
            <a:r>
              <a:rPr lang="en-US" sz="2800" dirty="0">
                <a:effectLst/>
                <a:cs typeface="Arial" charset="0"/>
              </a:rPr>
              <a:t>Q</a:t>
            </a:r>
            <a:r>
              <a:rPr lang="en-US" sz="1800" dirty="0">
                <a:effectLst/>
                <a:cs typeface="Arial" charset="0"/>
              </a:rPr>
              <a:t>s</a:t>
            </a:r>
            <a:r>
              <a:rPr lang="ru-RU" sz="1800" dirty="0">
                <a:effectLst/>
                <a:cs typeface="Arial" charset="0"/>
              </a:rPr>
              <a:t> </a:t>
            </a:r>
            <a:r>
              <a:rPr lang="ru-RU" sz="2800" dirty="0">
                <a:effectLst/>
                <a:cs typeface="Arial" charset="0"/>
              </a:rPr>
              <a:t>= - 500 + 50 </a:t>
            </a:r>
            <a:r>
              <a:rPr lang="en-US" sz="2800" dirty="0">
                <a:effectLst/>
                <a:cs typeface="Arial" charset="0"/>
              </a:rPr>
              <a:t>·</a:t>
            </a:r>
            <a:r>
              <a:rPr lang="ru-RU" sz="2800" dirty="0">
                <a:effectLst/>
                <a:cs typeface="Arial" charset="0"/>
              </a:rPr>
              <a:t> Р.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effectLst/>
                <a:cs typeface="Arial" charset="0"/>
              </a:rPr>
              <a:t>Определите аналитически равновесные цену и объем продаж на рынке яблок.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solidFill>
                  <a:schemeClr val="hlink"/>
                </a:solidFill>
                <a:effectLst/>
                <a:cs typeface="Arial" charset="0"/>
              </a:rPr>
              <a:t>*</a:t>
            </a:r>
            <a:r>
              <a:rPr lang="ru-RU" sz="2800" dirty="0">
                <a:effectLst/>
                <a:cs typeface="Arial" charset="0"/>
              </a:rPr>
              <a:t>Определите объем дефицита (или избытка), который будет иметь место при Р=15 р. за 1 кг.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>
              <a:effectLst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>
              <a:effectLst/>
            </a:endParaRPr>
          </a:p>
        </p:txBody>
      </p:sp>
      <p:sp>
        <p:nvSpPr>
          <p:cNvPr id="348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6165850"/>
            <a:ext cx="1079500" cy="358775"/>
          </a:xfrm>
          <a:prstGeom prst="actionButtonBlank">
            <a:avLst/>
          </a:prstGeom>
          <a:solidFill>
            <a:srgbClr val="AEE6B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00FF"/>
                </a:solidFill>
              </a:rPr>
              <a:t>Задача – образец № 2.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196975"/>
            <a:ext cx="6400800" cy="2574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По имеющимся табличным данным построить кривые спроса и предложения. Определить равновесные цену и количество, используя графический метод.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</p:txBody>
      </p:sp>
      <p:graphicFrame>
        <p:nvGraphicFramePr>
          <p:cNvPr id="41027" name="Group 67"/>
          <p:cNvGraphicFramePr>
            <a:graphicFrameLocks noGrp="1"/>
          </p:cNvGraphicFramePr>
          <p:nvPr>
            <p:ph sz="half" idx="2"/>
          </p:nvPr>
        </p:nvGraphicFramePr>
        <p:xfrm>
          <a:off x="2771775" y="3644900"/>
          <a:ext cx="5688013" cy="2663826"/>
        </p:xfrm>
        <a:graphic>
          <a:graphicData uri="http://schemas.openxmlformats.org/drawingml/2006/table">
            <a:tbl>
              <a:tblPr/>
              <a:tblGrid>
                <a:gridCol w="1895475"/>
                <a:gridCol w="1897063"/>
                <a:gridCol w="189547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Р,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руб.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6B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Qd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спрос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6B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Qs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предложение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E6B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2411413" y="5589588"/>
            <a:ext cx="5040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V="1">
            <a:off x="3132138" y="1268413"/>
            <a:ext cx="0" cy="5040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627313" y="4673600"/>
            <a:ext cx="363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5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484438" y="251301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20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2319338" y="97155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Р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3708400" y="580548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2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795963" y="580548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8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7216775" y="56515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Q</a:t>
            </a:r>
            <a:endParaRPr lang="ru-RU" sz="3200" b="1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787900" y="580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5</a:t>
            </a:r>
          </a:p>
        </p:txBody>
      </p:sp>
      <p:sp>
        <p:nvSpPr>
          <p:cNvPr id="50214" name="Line 38"/>
          <p:cNvSpPr>
            <a:spLocks noChangeShapeType="1"/>
          </p:cNvSpPr>
          <p:nvPr/>
        </p:nvSpPr>
        <p:spPr bwMode="auto">
          <a:xfrm>
            <a:off x="3851275" y="2708275"/>
            <a:ext cx="2160588" cy="2160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216" name="Line 40"/>
          <p:cNvSpPr>
            <a:spLocks noChangeShapeType="1"/>
          </p:cNvSpPr>
          <p:nvPr/>
        </p:nvSpPr>
        <p:spPr bwMode="auto">
          <a:xfrm flipV="1">
            <a:off x="3779838" y="2708275"/>
            <a:ext cx="1152525" cy="2162175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218" name="Text Box 42"/>
          <p:cNvSpPr txBox="1">
            <a:spLocks noChangeArrowheads="1"/>
          </p:cNvSpPr>
          <p:nvPr/>
        </p:nvSpPr>
        <p:spPr bwMode="auto">
          <a:xfrm>
            <a:off x="5919788" y="971550"/>
            <a:ext cx="1511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Р</a:t>
            </a:r>
            <a:r>
              <a:rPr lang="ru-RU" sz="2000" b="1"/>
              <a:t>0</a:t>
            </a:r>
            <a:r>
              <a:rPr lang="ru-RU" sz="3200" b="1"/>
              <a:t> = 15</a:t>
            </a:r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5867400" y="1628775"/>
            <a:ext cx="1330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Q</a:t>
            </a:r>
            <a:r>
              <a:rPr lang="ru-RU" sz="2000" b="1"/>
              <a:t>0</a:t>
            </a:r>
            <a:r>
              <a:rPr lang="ru-RU" sz="3200" b="1"/>
              <a:t> = 4</a:t>
            </a:r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4140200" y="4292600"/>
            <a:ext cx="1284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/>
              <a:t>дефицит</a:t>
            </a:r>
          </a:p>
        </p:txBody>
      </p:sp>
      <p:sp>
        <p:nvSpPr>
          <p:cNvPr id="50221" name="Text Box 45"/>
          <p:cNvSpPr txBox="1">
            <a:spLocks noChangeArrowheads="1"/>
          </p:cNvSpPr>
          <p:nvPr/>
        </p:nvSpPr>
        <p:spPr bwMode="auto">
          <a:xfrm>
            <a:off x="3759200" y="215265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/>
              <a:t>избыток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27</a:t>
            </a:r>
          </a:p>
        </p:txBody>
      </p:sp>
      <p:sp>
        <p:nvSpPr>
          <p:cNvPr id="32771" name="Line 30"/>
          <p:cNvSpPr>
            <a:spLocks noChangeShapeType="1"/>
          </p:cNvSpPr>
          <p:nvPr/>
        </p:nvSpPr>
        <p:spPr bwMode="auto">
          <a:xfrm>
            <a:off x="4859338" y="3717925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2772" name="Line 29"/>
          <p:cNvSpPr>
            <a:spLocks noChangeShapeType="1"/>
          </p:cNvSpPr>
          <p:nvPr/>
        </p:nvSpPr>
        <p:spPr bwMode="auto">
          <a:xfrm flipH="1">
            <a:off x="2339975" y="3717925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Образование избытка и дефицита товара</a:t>
            </a:r>
          </a:p>
        </p:txBody>
      </p:sp>
      <p:sp>
        <p:nvSpPr>
          <p:cNvPr id="32774" name="Line 4"/>
          <p:cNvSpPr>
            <a:spLocks noChangeShapeType="1"/>
          </p:cNvSpPr>
          <p:nvPr/>
        </p:nvSpPr>
        <p:spPr bwMode="auto">
          <a:xfrm flipV="1">
            <a:off x="2339975" y="2062163"/>
            <a:ext cx="0" cy="309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2775" name="Line 5"/>
          <p:cNvSpPr>
            <a:spLocks noChangeShapeType="1"/>
          </p:cNvSpPr>
          <p:nvPr/>
        </p:nvSpPr>
        <p:spPr bwMode="auto">
          <a:xfrm flipV="1">
            <a:off x="2339975" y="5157788"/>
            <a:ext cx="54721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2776" name="Line 6"/>
          <p:cNvSpPr>
            <a:spLocks noChangeShapeType="1"/>
          </p:cNvSpPr>
          <p:nvPr/>
        </p:nvSpPr>
        <p:spPr bwMode="auto">
          <a:xfrm flipH="1">
            <a:off x="3132138" y="2636838"/>
            <a:ext cx="3455987" cy="2160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2777" name="Text Box 19"/>
          <p:cNvSpPr txBox="1">
            <a:spLocks noChangeArrowheads="1"/>
          </p:cNvSpPr>
          <p:nvPr/>
        </p:nvSpPr>
        <p:spPr bwMode="auto">
          <a:xfrm>
            <a:off x="1979613" y="198913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2778" name="Text Box 20"/>
          <p:cNvSpPr txBox="1">
            <a:spLocks noChangeArrowheads="1"/>
          </p:cNvSpPr>
          <p:nvPr/>
        </p:nvSpPr>
        <p:spPr bwMode="auto">
          <a:xfrm>
            <a:off x="7812088" y="515778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2779" name="Line 25"/>
          <p:cNvSpPr>
            <a:spLocks noChangeShapeType="1"/>
          </p:cNvSpPr>
          <p:nvPr/>
        </p:nvSpPr>
        <p:spPr bwMode="auto">
          <a:xfrm>
            <a:off x="3132138" y="2636838"/>
            <a:ext cx="3455987" cy="2160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2780" name="Line 26"/>
          <p:cNvSpPr>
            <a:spLocks noChangeShapeType="1"/>
          </p:cNvSpPr>
          <p:nvPr/>
        </p:nvSpPr>
        <p:spPr bwMode="auto">
          <a:xfrm>
            <a:off x="2339975" y="2854325"/>
            <a:ext cx="38877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2781" name="Line 27"/>
          <p:cNvSpPr>
            <a:spLocks noChangeShapeType="1"/>
          </p:cNvSpPr>
          <p:nvPr/>
        </p:nvSpPr>
        <p:spPr bwMode="auto">
          <a:xfrm>
            <a:off x="6227763" y="2854325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2782" name="AutoShape 28"/>
          <p:cNvSpPr>
            <a:spLocks noChangeArrowheads="1"/>
          </p:cNvSpPr>
          <p:nvPr/>
        </p:nvSpPr>
        <p:spPr bwMode="auto">
          <a:xfrm>
            <a:off x="4826000" y="3681413"/>
            <a:ext cx="71438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2783" name="Line 31"/>
          <p:cNvSpPr>
            <a:spLocks noChangeShapeType="1"/>
          </p:cNvSpPr>
          <p:nvPr/>
        </p:nvSpPr>
        <p:spPr bwMode="auto">
          <a:xfrm>
            <a:off x="3490913" y="2854325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2784" name="Line 32"/>
          <p:cNvSpPr>
            <a:spLocks noChangeShapeType="1"/>
          </p:cNvSpPr>
          <p:nvPr/>
        </p:nvSpPr>
        <p:spPr bwMode="auto">
          <a:xfrm>
            <a:off x="2339975" y="4294188"/>
            <a:ext cx="34559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2785" name="Line 33"/>
          <p:cNvSpPr>
            <a:spLocks noChangeShapeType="1"/>
          </p:cNvSpPr>
          <p:nvPr/>
        </p:nvSpPr>
        <p:spPr bwMode="auto">
          <a:xfrm>
            <a:off x="3924300" y="429418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2786" name="Line 34"/>
          <p:cNvSpPr>
            <a:spLocks noChangeShapeType="1"/>
          </p:cNvSpPr>
          <p:nvPr/>
        </p:nvSpPr>
        <p:spPr bwMode="auto">
          <a:xfrm>
            <a:off x="5795963" y="429418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2787" name="Text Box 35"/>
          <p:cNvSpPr txBox="1">
            <a:spLocks noChangeArrowheads="1"/>
          </p:cNvSpPr>
          <p:nvPr/>
        </p:nvSpPr>
        <p:spPr bwMode="auto">
          <a:xfrm>
            <a:off x="4716463" y="3286125"/>
            <a:ext cx="333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E</a:t>
            </a:r>
            <a:endParaRPr lang="ru-RU" b="1"/>
          </a:p>
        </p:txBody>
      </p:sp>
      <p:sp>
        <p:nvSpPr>
          <p:cNvPr id="32788" name="Text Box 36"/>
          <p:cNvSpPr txBox="1">
            <a:spLocks noChangeArrowheads="1"/>
          </p:cNvSpPr>
          <p:nvPr/>
        </p:nvSpPr>
        <p:spPr bwMode="auto">
          <a:xfrm>
            <a:off x="6588125" y="4437063"/>
            <a:ext cx="34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endParaRPr lang="ru-RU" b="1"/>
          </a:p>
        </p:txBody>
      </p:sp>
      <p:sp>
        <p:nvSpPr>
          <p:cNvPr id="32789" name="Text Box 37"/>
          <p:cNvSpPr txBox="1">
            <a:spLocks noChangeArrowheads="1"/>
          </p:cNvSpPr>
          <p:nvPr/>
        </p:nvSpPr>
        <p:spPr bwMode="auto">
          <a:xfrm>
            <a:off x="6497638" y="2298700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endParaRPr lang="ru-RU" b="1"/>
          </a:p>
        </p:txBody>
      </p:sp>
      <p:sp>
        <p:nvSpPr>
          <p:cNvPr id="32790" name="Text Box 38"/>
          <p:cNvSpPr txBox="1">
            <a:spLocks noChangeArrowheads="1"/>
          </p:cNvSpPr>
          <p:nvPr/>
        </p:nvSpPr>
        <p:spPr bwMode="auto">
          <a:xfrm>
            <a:off x="1979613" y="2709863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2791" name="Text Box 39"/>
          <p:cNvSpPr txBox="1">
            <a:spLocks noChangeArrowheads="1"/>
          </p:cNvSpPr>
          <p:nvPr/>
        </p:nvSpPr>
        <p:spPr bwMode="auto">
          <a:xfrm>
            <a:off x="1979613" y="4149725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2792" name="Text Box 40"/>
          <p:cNvSpPr txBox="1">
            <a:spLocks noChangeArrowheads="1"/>
          </p:cNvSpPr>
          <p:nvPr/>
        </p:nvSpPr>
        <p:spPr bwMode="auto">
          <a:xfrm>
            <a:off x="1960563" y="3451225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E</a:t>
            </a:r>
            <a:endParaRPr lang="ru-RU" b="1"/>
          </a:p>
        </p:txBody>
      </p:sp>
      <p:sp>
        <p:nvSpPr>
          <p:cNvPr id="32793" name="Text Box 41"/>
          <p:cNvSpPr txBox="1">
            <a:spLocks noChangeArrowheads="1"/>
          </p:cNvSpPr>
          <p:nvPr/>
        </p:nvSpPr>
        <p:spPr bwMode="auto">
          <a:xfrm>
            <a:off x="3059113" y="515778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D1</a:t>
            </a:r>
            <a:endParaRPr lang="ru-RU" b="1"/>
          </a:p>
        </p:txBody>
      </p:sp>
      <p:sp>
        <p:nvSpPr>
          <p:cNvPr id="32794" name="Text Box 42"/>
          <p:cNvSpPr txBox="1">
            <a:spLocks noChangeArrowheads="1"/>
          </p:cNvSpPr>
          <p:nvPr/>
        </p:nvSpPr>
        <p:spPr bwMode="auto">
          <a:xfrm>
            <a:off x="3708400" y="5157788"/>
            <a:ext cx="519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S2</a:t>
            </a:r>
            <a:endParaRPr lang="ru-RU" b="1"/>
          </a:p>
        </p:txBody>
      </p:sp>
      <p:sp>
        <p:nvSpPr>
          <p:cNvPr id="32795" name="Text Box 43"/>
          <p:cNvSpPr txBox="1">
            <a:spLocks noChangeArrowheads="1"/>
          </p:cNvSpPr>
          <p:nvPr/>
        </p:nvSpPr>
        <p:spPr bwMode="auto">
          <a:xfrm>
            <a:off x="4643438" y="5157788"/>
            <a:ext cx="46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E</a:t>
            </a:r>
            <a:endParaRPr lang="ru-RU" b="1"/>
          </a:p>
        </p:txBody>
      </p:sp>
      <p:sp>
        <p:nvSpPr>
          <p:cNvPr id="32796" name="Text Box 44"/>
          <p:cNvSpPr txBox="1">
            <a:spLocks noChangeArrowheads="1"/>
          </p:cNvSpPr>
          <p:nvPr/>
        </p:nvSpPr>
        <p:spPr bwMode="auto">
          <a:xfrm>
            <a:off x="5507038" y="5157788"/>
            <a:ext cx="544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D2</a:t>
            </a:r>
            <a:endParaRPr lang="ru-RU" b="1"/>
          </a:p>
        </p:txBody>
      </p:sp>
      <p:sp>
        <p:nvSpPr>
          <p:cNvPr id="32797" name="Text Box 45"/>
          <p:cNvSpPr txBox="1">
            <a:spLocks noChangeArrowheads="1"/>
          </p:cNvSpPr>
          <p:nvPr/>
        </p:nvSpPr>
        <p:spPr bwMode="auto">
          <a:xfrm>
            <a:off x="6083300" y="5157788"/>
            <a:ext cx="519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S1</a:t>
            </a:r>
            <a:endParaRPr lang="ru-RU" b="1"/>
          </a:p>
        </p:txBody>
      </p:sp>
      <p:sp>
        <p:nvSpPr>
          <p:cNvPr id="32798" name="Text Box 46"/>
          <p:cNvSpPr txBox="1">
            <a:spLocks noChangeArrowheads="1"/>
          </p:cNvSpPr>
          <p:nvPr/>
        </p:nvSpPr>
        <p:spPr bwMode="auto">
          <a:xfrm>
            <a:off x="4284663" y="2493963"/>
            <a:ext cx="1101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Избыток</a:t>
            </a:r>
          </a:p>
        </p:txBody>
      </p:sp>
      <p:sp>
        <p:nvSpPr>
          <p:cNvPr id="32799" name="Text Box 47"/>
          <p:cNvSpPr txBox="1">
            <a:spLocks noChangeArrowheads="1"/>
          </p:cNvSpPr>
          <p:nvPr/>
        </p:nvSpPr>
        <p:spPr bwMode="auto">
          <a:xfrm>
            <a:off x="4284663" y="4365625"/>
            <a:ext cx="110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Дефицит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072362" cy="1143000"/>
          </a:xfrm>
        </p:spPr>
        <p:txBody>
          <a:bodyPr>
            <a:prstTxWarp prst="textDeflateBottom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Спрос , закон спроса.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500174"/>
            <a:ext cx="8115300" cy="4625989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</a:t>
            </a:r>
            <a:r>
              <a:rPr lang="ru-RU" sz="3600" dirty="0" smtClean="0">
                <a:solidFill>
                  <a:schemeClr val="bg1"/>
                </a:solidFill>
                <a:latin typeface="+mj-lt"/>
              </a:rPr>
              <a:t>Индивидуальный спрос </a:t>
            </a:r>
            <a:r>
              <a:rPr lang="ru-RU" dirty="0" smtClean="0"/>
              <a:t>– </a:t>
            </a:r>
            <a:r>
              <a:rPr lang="ru-RU" sz="3200" dirty="0" smtClean="0"/>
              <a:t>потребность покупателей в данном товаре, выраженная в их покупательной способности.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Рыночный </a:t>
            </a:r>
            <a:r>
              <a:rPr lang="ru-RU" dirty="0">
                <a:solidFill>
                  <a:schemeClr val="bg1"/>
                </a:solidFill>
              </a:rPr>
              <a:t>спрос </a:t>
            </a:r>
            <a:r>
              <a:rPr lang="ru-RU" dirty="0"/>
              <a:t>– сложившаяся в определенный период времени зависимость величин спроса на данном товарном рынке от цен, по которым товары могут быть предложены к продаже</a:t>
            </a:r>
            <a:endParaRPr lang="ru-RU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   </a:t>
            </a:r>
            <a:r>
              <a:rPr lang="ru-RU" sz="3600" dirty="0" smtClean="0">
                <a:solidFill>
                  <a:schemeClr val="bg1"/>
                </a:solidFill>
              </a:rPr>
              <a:t>Величина спроса </a:t>
            </a:r>
            <a:r>
              <a:rPr lang="ru-RU" sz="3200" dirty="0" smtClean="0"/>
              <a:t>– количество товара, которое покупатели готовы купить по данной цене в определённое время и в определённом месте.</a:t>
            </a:r>
            <a:endParaRPr lang="ru-RU" sz="3200" dirty="0"/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Выводы: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dirty="0"/>
              <a:t>Возможные ситуации на рынке: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dirty="0"/>
              <a:t>Равновесие 	</a:t>
            </a:r>
            <a:r>
              <a:rPr lang="en-US" dirty="0" err="1">
                <a:effectLst/>
              </a:rPr>
              <a:t>Q</a:t>
            </a:r>
            <a:r>
              <a:rPr lang="en-US" sz="2000" dirty="0" err="1">
                <a:effectLst/>
              </a:rPr>
              <a:t>d</a:t>
            </a:r>
            <a:r>
              <a:rPr lang="ru-RU" dirty="0">
                <a:effectLst/>
              </a:rPr>
              <a:t> = </a:t>
            </a:r>
            <a:r>
              <a:rPr lang="en-US" dirty="0">
                <a:effectLst/>
              </a:rPr>
              <a:t>Q</a:t>
            </a:r>
            <a:r>
              <a:rPr lang="en-US" sz="2000" dirty="0">
                <a:effectLst/>
              </a:rPr>
              <a:t>s</a:t>
            </a:r>
            <a:r>
              <a:rPr lang="ru-RU" dirty="0"/>
              <a:t>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dirty="0"/>
              <a:t>Дефицит 	        </a:t>
            </a:r>
            <a:r>
              <a:rPr lang="en-US" dirty="0" err="1">
                <a:effectLst/>
                <a:cs typeface="Arial" charset="0"/>
              </a:rPr>
              <a:t>Q</a:t>
            </a:r>
            <a:r>
              <a:rPr lang="en-US" sz="2000" dirty="0" err="1">
                <a:effectLst/>
                <a:cs typeface="Arial" charset="0"/>
              </a:rPr>
              <a:t>d</a:t>
            </a:r>
            <a:r>
              <a:rPr lang="ru-RU" sz="2000" dirty="0">
                <a:effectLst/>
                <a:cs typeface="Arial" charset="0"/>
              </a:rPr>
              <a:t>  </a:t>
            </a:r>
            <a:r>
              <a:rPr lang="en-US" dirty="0">
                <a:effectLst/>
                <a:cs typeface="Arial" charset="0"/>
              </a:rPr>
              <a:t>&gt;</a:t>
            </a:r>
            <a:r>
              <a:rPr lang="ru-RU" dirty="0">
                <a:effectLst/>
                <a:cs typeface="Arial" charset="0"/>
              </a:rPr>
              <a:t> </a:t>
            </a:r>
            <a:r>
              <a:rPr lang="en-US" dirty="0">
                <a:effectLst/>
                <a:cs typeface="Arial" charset="0"/>
              </a:rPr>
              <a:t>Q</a:t>
            </a:r>
            <a:r>
              <a:rPr lang="en-US" sz="2000" dirty="0">
                <a:effectLst/>
                <a:cs typeface="Arial" charset="0"/>
              </a:rPr>
              <a:t>s</a:t>
            </a:r>
            <a:endParaRPr lang="ru-RU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dirty="0"/>
              <a:t>Избыток 	        </a:t>
            </a:r>
            <a:r>
              <a:rPr lang="en-US" dirty="0" err="1">
                <a:effectLst/>
                <a:cs typeface="Arial" charset="0"/>
              </a:rPr>
              <a:t>Q</a:t>
            </a:r>
            <a:r>
              <a:rPr lang="en-US" sz="2000" dirty="0" err="1">
                <a:effectLst/>
                <a:cs typeface="Arial" charset="0"/>
              </a:rPr>
              <a:t>d</a:t>
            </a:r>
            <a:r>
              <a:rPr lang="ru-RU" sz="2000" dirty="0">
                <a:effectLst/>
                <a:cs typeface="Arial" charset="0"/>
              </a:rPr>
              <a:t>  </a:t>
            </a:r>
            <a:r>
              <a:rPr lang="en-US" dirty="0">
                <a:effectLst/>
                <a:cs typeface="Arial" charset="0"/>
              </a:rPr>
              <a:t>&lt;</a:t>
            </a:r>
            <a:r>
              <a:rPr lang="ru-RU" sz="2000" dirty="0">
                <a:effectLst/>
                <a:cs typeface="Arial" charset="0"/>
              </a:rPr>
              <a:t>  </a:t>
            </a:r>
            <a:r>
              <a:rPr lang="en-US" dirty="0">
                <a:effectLst/>
                <a:cs typeface="Arial" charset="0"/>
              </a:rPr>
              <a:t>Q</a:t>
            </a:r>
            <a:r>
              <a:rPr lang="en-US" sz="2000" dirty="0">
                <a:effectLst/>
                <a:cs typeface="Arial" charset="0"/>
              </a:rPr>
              <a:t>s</a:t>
            </a:r>
            <a:endParaRPr lang="ru-RU" sz="2000" dirty="0">
              <a:effectLst/>
              <a:cs typeface="Arial" charset="0"/>
            </a:endParaRPr>
          </a:p>
        </p:txBody>
      </p:sp>
      <p:sp>
        <p:nvSpPr>
          <p:cNvPr id="512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4825" cy="431800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Взаимодействие спроса и предложения</a:t>
            </a:r>
          </a:p>
        </p:txBody>
      </p:sp>
      <p:graphicFrame>
        <p:nvGraphicFramePr>
          <p:cNvPr id="403649" name="Group 193"/>
          <p:cNvGraphicFramePr>
            <a:graphicFrameLocks noGrp="1"/>
          </p:cNvGraphicFramePr>
          <p:nvPr>
            <p:ph idx="1"/>
          </p:nvPr>
        </p:nvGraphicFramePr>
        <p:xfrm>
          <a:off x="395288" y="1412875"/>
          <a:ext cx="8497887" cy="5174871"/>
        </p:xfrm>
        <a:graphic>
          <a:graphicData uri="http://schemas.openxmlformats.org/drawingml/2006/table">
            <a:tbl>
              <a:tblPr/>
              <a:tblGrid>
                <a:gridCol w="1152525"/>
                <a:gridCol w="6048375"/>
                <a:gridCol w="1296987"/>
              </a:tblGrid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Событие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Графики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и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7263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1) 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S =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84463" marR="0" lvl="0" indent="0" algn="ctr" defTabSz="27860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7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2) 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S =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7" name="Line 105"/>
          <p:cNvSpPr>
            <a:spLocks noChangeShapeType="1"/>
          </p:cNvSpPr>
          <p:nvPr/>
        </p:nvSpPr>
        <p:spPr bwMode="auto">
          <a:xfrm>
            <a:off x="2482850" y="3933825"/>
            <a:ext cx="4248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18" name="Line 104"/>
          <p:cNvSpPr>
            <a:spLocks noChangeShapeType="1"/>
          </p:cNvSpPr>
          <p:nvPr/>
        </p:nvSpPr>
        <p:spPr bwMode="auto">
          <a:xfrm flipV="1">
            <a:off x="2482850" y="2205038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19" name="Line 106"/>
          <p:cNvSpPr>
            <a:spLocks noChangeShapeType="1"/>
          </p:cNvSpPr>
          <p:nvPr/>
        </p:nvSpPr>
        <p:spPr bwMode="auto">
          <a:xfrm flipV="1">
            <a:off x="3203575" y="2565400"/>
            <a:ext cx="2951163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20" name="Line 107"/>
          <p:cNvSpPr>
            <a:spLocks noChangeShapeType="1"/>
          </p:cNvSpPr>
          <p:nvPr/>
        </p:nvSpPr>
        <p:spPr bwMode="auto">
          <a:xfrm>
            <a:off x="3851275" y="2276475"/>
            <a:ext cx="2160588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21" name="Line 108"/>
          <p:cNvSpPr>
            <a:spLocks noChangeShapeType="1"/>
          </p:cNvSpPr>
          <p:nvPr/>
        </p:nvSpPr>
        <p:spPr bwMode="auto">
          <a:xfrm>
            <a:off x="2843213" y="2781300"/>
            <a:ext cx="1368425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22" name="Line 109"/>
          <p:cNvSpPr>
            <a:spLocks noChangeShapeType="1"/>
          </p:cNvSpPr>
          <p:nvPr/>
        </p:nvSpPr>
        <p:spPr bwMode="auto">
          <a:xfrm flipH="1">
            <a:off x="2482850" y="335756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23" name="Line 110"/>
          <p:cNvSpPr>
            <a:spLocks noChangeShapeType="1"/>
          </p:cNvSpPr>
          <p:nvPr/>
        </p:nvSpPr>
        <p:spPr bwMode="auto">
          <a:xfrm>
            <a:off x="3779838" y="3357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24" name="AutoShape 111"/>
          <p:cNvSpPr>
            <a:spLocks noChangeArrowheads="1"/>
          </p:cNvSpPr>
          <p:nvPr/>
        </p:nvSpPr>
        <p:spPr bwMode="auto">
          <a:xfrm>
            <a:off x="3738563" y="3346450"/>
            <a:ext cx="71437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3825" name="AutoShape 112"/>
          <p:cNvSpPr>
            <a:spLocks noChangeArrowheads="1"/>
          </p:cNvSpPr>
          <p:nvPr/>
        </p:nvSpPr>
        <p:spPr bwMode="auto">
          <a:xfrm>
            <a:off x="4960938" y="2925763"/>
            <a:ext cx="71437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3826" name="Line 115"/>
          <p:cNvSpPr>
            <a:spLocks noChangeShapeType="1"/>
          </p:cNvSpPr>
          <p:nvPr/>
        </p:nvSpPr>
        <p:spPr bwMode="auto">
          <a:xfrm flipH="1">
            <a:off x="2482850" y="295433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27" name="Line 116"/>
          <p:cNvSpPr>
            <a:spLocks noChangeShapeType="1"/>
          </p:cNvSpPr>
          <p:nvPr/>
        </p:nvSpPr>
        <p:spPr bwMode="auto">
          <a:xfrm>
            <a:off x="5003800" y="29257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28" name="Line 117"/>
          <p:cNvSpPr>
            <a:spLocks noChangeShapeType="1"/>
          </p:cNvSpPr>
          <p:nvPr/>
        </p:nvSpPr>
        <p:spPr bwMode="auto">
          <a:xfrm>
            <a:off x="3563938" y="28527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29" name="Line 118"/>
          <p:cNvSpPr>
            <a:spLocks noChangeShapeType="1"/>
          </p:cNvSpPr>
          <p:nvPr/>
        </p:nvSpPr>
        <p:spPr bwMode="auto">
          <a:xfrm>
            <a:off x="5076825" y="35734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30" name="Line 119"/>
          <p:cNvSpPr>
            <a:spLocks noChangeShapeType="1"/>
          </p:cNvSpPr>
          <p:nvPr/>
        </p:nvSpPr>
        <p:spPr bwMode="auto">
          <a:xfrm>
            <a:off x="4067175" y="40782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31" name="Line 121"/>
          <p:cNvSpPr>
            <a:spLocks noChangeShapeType="1"/>
          </p:cNvSpPr>
          <p:nvPr/>
        </p:nvSpPr>
        <p:spPr bwMode="auto">
          <a:xfrm flipV="1">
            <a:off x="2411413" y="30702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32" name="Text Box 122"/>
          <p:cNvSpPr txBox="1">
            <a:spLocks noChangeArrowheads="1"/>
          </p:cNvSpPr>
          <p:nvPr/>
        </p:nvSpPr>
        <p:spPr bwMode="auto">
          <a:xfrm>
            <a:off x="2195513" y="20621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3833" name="Text Box 123"/>
          <p:cNvSpPr txBox="1">
            <a:spLocks noChangeArrowheads="1"/>
          </p:cNvSpPr>
          <p:nvPr/>
        </p:nvSpPr>
        <p:spPr bwMode="auto">
          <a:xfrm>
            <a:off x="2105025" y="27305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3834" name="Text Box 124"/>
          <p:cNvSpPr txBox="1">
            <a:spLocks noChangeArrowheads="1"/>
          </p:cNvSpPr>
          <p:nvPr/>
        </p:nvSpPr>
        <p:spPr bwMode="auto">
          <a:xfrm>
            <a:off x="2122488" y="32131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3835" name="Text Box 125"/>
          <p:cNvSpPr txBox="1">
            <a:spLocks noChangeArrowheads="1"/>
          </p:cNvSpPr>
          <p:nvPr/>
        </p:nvSpPr>
        <p:spPr bwMode="auto">
          <a:xfrm>
            <a:off x="3635375" y="3933825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3836" name="Text Box 126"/>
          <p:cNvSpPr txBox="1">
            <a:spLocks noChangeArrowheads="1"/>
          </p:cNvSpPr>
          <p:nvPr/>
        </p:nvSpPr>
        <p:spPr bwMode="auto">
          <a:xfrm>
            <a:off x="4787900" y="3933825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3837" name="Text Box 127"/>
          <p:cNvSpPr txBox="1">
            <a:spLocks noChangeArrowheads="1"/>
          </p:cNvSpPr>
          <p:nvPr/>
        </p:nvSpPr>
        <p:spPr bwMode="auto">
          <a:xfrm>
            <a:off x="4140200" y="335756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3838" name="Text Box 128"/>
          <p:cNvSpPr txBox="1">
            <a:spLocks noChangeArrowheads="1"/>
          </p:cNvSpPr>
          <p:nvPr/>
        </p:nvSpPr>
        <p:spPr bwMode="auto">
          <a:xfrm>
            <a:off x="6083300" y="321310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3839" name="Text Box 129"/>
          <p:cNvSpPr txBox="1">
            <a:spLocks noChangeArrowheads="1"/>
          </p:cNvSpPr>
          <p:nvPr/>
        </p:nvSpPr>
        <p:spPr bwMode="auto">
          <a:xfrm>
            <a:off x="6083300" y="2205038"/>
            <a:ext cx="307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endParaRPr lang="ru-RU" b="1"/>
          </a:p>
        </p:txBody>
      </p:sp>
      <p:sp>
        <p:nvSpPr>
          <p:cNvPr id="33840" name="Line 130"/>
          <p:cNvSpPr>
            <a:spLocks noChangeShapeType="1"/>
          </p:cNvSpPr>
          <p:nvPr/>
        </p:nvSpPr>
        <p:spPr bwMode="auto">
          <a:xfrm>
            <a:off x="2482850" y="6238875"/>
            <a:ext cx="4248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41" name="Line 131"/>
          <p:cNvSpPr>
            <a:spLocks noChangeShapeType="1"/>
          </p:cNvSpPr>
          <p:nvPr/>
        </p:nvSpPr>
        <p:spPr bwMode="auto">
          <a:xfrm flipV="1">
            <a:off x="2482850" y="4510088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42" name="Line 132"/>
          <p:cNvSpPr>
            <a:spLocks noChangeShapeType="1"/>
          </p:cNvSpPr>
          <p:nvPr/>
        </p:nvSpPr>
        <p:spPr bwMode="auto">
          <a:xfrm flipV="1">
            <a:off x="3203575" y="4870450"/>
            <a:ext cx="2951163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43" name="Line 135"/>
          <p:cNvSpPr>
            <a:spLocks noChangeShapeType="1"/>
          </p:cNvSpPr>
          <p:nvPr/>
        </p:nvSpPr>
        <p:spPr bwMode="auto">
          <a:xfrm flipH="1">
            <a:off x="2482850" y="566261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44" name="Line 136"/>
          <p:cNvSpPr>
            <a:spLocks noChangeShapeType="1"/>
          </p:cNvSpPr>
          <p:nvPr/>
        </p:nvSpPr>
        <p:spPr bwMode="auto">
          <a:xfrm>
            <a:off x="3779838" y="56626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45" name="AutoShape 137"/>
          <p:cNvSpPr>
            <a:spLocks noChangeArrowheads="1"/>
          </p:cNvSpPr>
          <p:nvPr/>
        </p:nvSpPr>
        <p:spPr bwMode="auto">
          <a:xfrm>
            <a:off x="3738563" y="5651500"/>
            <a:ext cx="71437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3846" name="AutoShape 138"/>
          <p:cNvSpPr>
            <a:spLocks noChangeArrowheads="1"/>
          </p:cNvSpPr>
          <p:nvPr/>
        </p:nvSpPr>
        <p:spPr bwMode="auto">
          <a:xfrm>
            <a:off x="4960938" y="5230813"/>
            <a:ext cx="71437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3847" name="Line 139"/>
          <p:cNvSpPr>
            <a:spLocks noChangeShapeType="1"/>
          </p:cNvSpPr>
          <p:nvPr/>
        </p:nvSpPr>
        <p:spPr bwMode="auto">
          <a:xfrm flipH="1">
            <a:off x="2482850" y="525938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48" name="Line 140"/>
          <p:cNvSpPr>
            <a:spLocks noChangeShapeType="1"/>
          </p:cNvSpPr>
          <p:nvPr/>
        </p:nvSpPr>
        <p:spPr bwMode="auto">
          <a:xfrm>
            <a:off x="5003800" y="523081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49" name="Line 141"/>
          <p:cNvSpPr>
            <a:spLocks noChangeShapeType="1"/>
          </p:cNvSpPr>
          <p:nvPr/>
        </p:nvSpPr>
        <p:spPr bwMode="auto">
          <a:xfrm flipH="1">
            <a:off x="3563938" y="51577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50" name="Line 142"/>
          <p:cNvSpPr>
            <a:spLocks noChangeShapeType="1"/>
          </p:cNvSpPr>
          <p:nvPr/>
        </p:nvSpPr>
        <p:spPr bwMode="auto">
          <a:xfrm flipH="1">
            <a:off x="5146675" y="58070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51" name="Line 143"/>
          <p:cNvSpPr>
            <a:spLocks noChangeShapeType="1"/>
          </p:cNvSpPr>
          <p:nvPr/>
        </p:nvSpPr>
        <p:spPr bwMode="auto">
          <a:xfrm flipH="1">
            <a:off x="4067175" y="63833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52" name="Line 144"/>
          <p:cNvSpPr>
            <a:spLocks noChangeShapeType="1"/>
          </p:cNvSpPr>
          <p:nvPr/>
        </p:nvSpPr>
        <p:spPr bwMode="auto">
          <a:xfrm>
            <a:off x="2411413" y="53752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53" name="Text Box 145"/>
          <p:cNvSpPr txBox="1">
            <a:spLocks noChangeArrowheads="1"/>
          </p:cNvSpPr>
          <p:nvPr/>
        </p:nvSpPr>
        <p:spPr bwMode="auto">
          <a:xfrm>
            <a:off x="2195513" y="436721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3854" name="Text Box 146"/>
          <p:cNvSpPr txBox="1">
            <a:spLocks noChangeArrowheads="1"/>
          </p:cNvSpPr>
          <p:nvPr/>
        </p:nvSpPr>
        <p:spPr bwMode="auto">
          <a:xfrm>
            <a:off x="2124075" y="5589588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3855" name="Text Box 147"/>
          <p:cNvSpPr txBox="1">
            <a:spLocks noChangeArrowheads="1"/>
          </p:cNvSpPr>
          <p:nvPr/>
        </p:nvSpPr>
        <p:spPr bwMode="auto">
          <a:xfrm>
            <a:off x="2124075" y="4941888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3856" name="Text Box 148"/>
          <p:cNvSpPr txBox="1">
            <a:spLocks noChangeArrowheads="1"/>
          </p:cNvSpPr>
          <p:nvPr/>
        </p:nvSpPr>
        <p:spPr bwMode="auto">
          <a:xfrm>
            <a:off x="4859338" y="623728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3857" name="Text Box 149"/>
          <p:cNvSpPr txBox="1">
            <a:spLocks noChangeArrowheads="1"/>
          </p:cNvSpPr>
          <p:nvPr/>
        </p:nvSpPr>
        <p:spPr bwMode="auto">
          <a:xfrm>
            <a:off x="3563938" y="623728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3858" name="Text Box 150"/>
          <p:cNvSpPr txBox="1">
            <a:spLocks noChangeArrowheads="1"/>
          </p:cNvSpPr>
          <p:nvPr/>
        </p:nvSpPr>
        <p:spPr bwMode="auto">
          <a:xfrm>
            <a:off x="6084888" y="5373688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3859" name="Text Box 151"/>
          <p:cNvSpPr txBox="1">
            <a:spLocks noChangeArrowheads="1"/>
          </p:cNvSpPr>
          <p:nvPr/>
        </p:nvSpPr>
        <p:spPr bwMode="auto">
          <a:xfrm>
            <a:off x="4211638" y="566261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3860" name="Text Box 152"/>
          <p:cNvSpPr txBox="1">
            <a:spLocks noChangeArrowheads="1"/>
          </p:cNvSpPr>
          <p:nvPr/>
        </p:nvSpPr>
        <p:spPr bwMode="auto">
          <a:xfrm>
            <a:off x="6083300" y="4510088"/>
            <a:ext cx="307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endParaRPr lang="ru-RU" b="1"/>
          </a:p>
        </p:txBody>
      </p:sp>
      <p:sp>
        <p:nvSpPr>
          <p:cNvPr id="33861" name="Text Box 153"/>
          <p:cNvSpPr txBox="1">
            <a:spLocks noChangeArrowheads="1"/>
          </p:cNvSpPr>
          <p:nvPr/>
        </p:nvSpPr>
        <p:spPr bwMode="auto">
          <a:xfrm>
            <a:off x="6642100" y="38830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3862" name="Text Box 154"/>
          <p:cNvSpPr txBox="1">
            <a:spLocks noChangeArrowheads="1"/>
          </p:cNvSpPr>
          <p:nvPr/>
        </p:nvSpPr>
        <p:spPr bwMode="auto">
          <a:xfrm>
            <a:off x="6713538" y="618648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3863" name="Line 194"/>
          <p:cNvSpPr>
            <a:spLocks noChangeShapeType="1"/>
          </p:cNvSpPr>
          <p:nvPr/>
        </p:nvSpPr>
        <p:spPr bwMode="auto">
          <a:xfrm>
            <a:off x="2916238" y="5157788"/>
            <a:ext cx="1368425" cy="865187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3864" name="Line 195"/>
          <p:cNvSpPr>
            <a:spLocks noChangeShapeType="1"/>
          </p:cNvSpPr>
          <p:nvPr/>
        </p:nvSpPr>
        <p:spPr bwMode="auto">
          <a:xfrm>
            <a:off x="3851275" y="4581525"/>
            <a:ext cx="2160588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5639" name="Group 135"/>
          <p:cNvGraphicFramePr>
            <a:graphicFrameLocks noGrp="1"/>
          </p:cNvGraphicFramePr>
          <p:nvPr>
            <p:ph idx="1"/>
          </p:nvPr>
        </p:nvGraphicFramePr>
        <p:xfrm>
          <a:off x="395288" y="260350"/>
          <a:ext cx="8497887" cy="6263896"/>
        </p:xfrm>
        <a:graphic>
          <a:graphicData uri="http://schemas.openxmlformats.org/drawingml/2006/table">
            <a:tbl>
              <a:tblPr/>
              <a:tblGrid>
                <a:gridCol w="1081087"/>
                <a:gridCol w="6121400"/>
                <a:gridCol w="12954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3) D 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4) D 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6" name="Line 38"/>
          <p:cNvSpPr>
            <a:spLocks noChangeShapeType="1"/>
          </p:cNvSpPr>
          <p:nvPr/>
        </p:nvSpPr>
        <p:spPr bwMode="auto">
          <a:xfrm>
            <a:off x="2555875" y="2924175"/>
            <a:ext cx="4248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37" name="Line 39"/>
          <p:cNvSpPr>
            <a:spLocks noChangeShapeType="1"/>
          </p:cNvSpPr>
          <p:nvPr/>
        </p:nvSpPr>
        <p:spPr bwMode="auto">
          <a:xfrm flipV="1">
            <a:off x="2555875" y="1195388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38" name="Line 40"/>
          <p:cNvSpPr>
            <a:spLocks noChangeShapeType="1"/>
          </p:cNvSpPr>
          <p:nvPr/>
        </p:nvSpPr>
        <p:spPr bwMode="auto">
          <a:xfrm flipH="1" flipV="1">
            <a:off x="2843213" y="1555750"/>
            <a:ext cx="2951162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39" name="Line 43"/>
          <p:cNvSpPr>
            <a:spLocks noChangeShapeType="1"/>
          </p:cNvSpPr>
          <p:nvPr/>
        </p:nvSpPr>
        <p:spPr bwMode="auto">
          <a:xfrm flipH="1">
            <a:off x="2555875" y="191611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40" name="Line 44"/>
          <p:cNvSpPr>
            <a:spLocks noChangeShapeType="1"/>
          </p:cNvSpPr>
          <p:nvPr/>
        </p:nvSpPr>
        <p:spPr bwMode="auto">
          <a:xfrm>
            <a:off x="5075238" y="23479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41" name="AutoShape 45"/>
          <p:cNvSpPr>
            <a:spLocks noChangeArrowheads="1"/>
          </p:cNvSpPr>
          <p:nvPr/>
        </p:nvSpPr>
        <p:spPr bwMode="auto">
          <a:xfrm>
            <a:off x="5033963" y="2290763"/>
            <a:ext cx="71437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4842" name="AutoShape 46"/>
          <p:cNvSpPr>
            <a:spLocks noChangeArrowheads="1"/>
          </p:cNvSpPr>
          <p:nvPr/>
        </p:nvSpPr>
        <p:spPr bwMode="auto">
          <a:xfrm>
            <a:off x="3810000" y="1858963"/>
            <a:ext cx="71438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4843" name="Line 47"/>
          <p:cNvSpPr>
            <a:spLocks noChangeShapeType="1"/>
          </p:cNvSpPr>
          <p:nvPr/>
        </p:nvSpPr>
        <p:spPr bwMode="auto">
          <a:xfrm flipH="1">
            <a:off x="2555875" y="2347913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44" name="Line 48"/>
          <p:cNvSpPr>
            <a:spLocks noChangeShapeType="1"/>
          </p:cNvSpPr>
          <p:nvPr/>
        </p:nvSpPr>
        <p:spPr bwMode="auto">
          <a:xfrm>
            <a:off x="3851275" y="191611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45" name="Line 49"/>
          <p:cNvSpPr>
            <a:spLocks noChangeShapeType="1"/>
          </p:cNvSpPr>
          <p:nvPr/>
        </p:nvSpPr>
        <p:spPr bwMode="auto">
          <a:xfrm>
            <a:off x="4714875" y="17716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46" name="Line 51"/>
          <p:cNvSpPr>
            <a:spLocks noChangeShapeType="1"/>
          </p:cNvSpPr>
          <p:nvPr/>
        </p:nvSpPr>
        <p:spPr bwMode="auto">
          <a:xfrm>
            <a:off x="4140200" y="30686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47" name="Line 52"/>
          <p:cNvSpPr>
            <a:spLocks noChangeShapeType="1"/>
          </p:cNvSpPr>
          <p:nvPr/>
        </p:nvSpPr>
        <p:spPr bwMode="auto">
          <a:xfrm>
            <a:off x="2484438" y="20605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48" name="Text Box 53"/>
          <p:cNvSpPr txBox="1">
            <a:spLocks noChangeArrowheads="1"/>
          </p:cNvSpPr>
          <p:nvPr/>
        </p:nvSpPr>
        <p:spPr bwMode="auto">
          <a:xfrm>
            <a:off x="2268538" y="105251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4849" name="Text Box 54"/>
          <p:cNvSpPr txBox="1">
            <a:spLocks noChangeArrowheads="1"/>
          </p:cNvSpPr>
          <p:nvPr/>
        </p:nvSpPr>
        <p:spPr bwMode="auto">
          <a:xfrm>
            <a:off x="2178050" y="172085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4850" name="Text Box 55"/>
          <p:cNvSpPr txBox="1">
            <a:spLocks noChangeArrowheads="1"/>
          </p:cNvSpPr>
          <p:nvPr/>
        </p:nvSpPr>
        <p:spPr bwMode="auto">
          <a:xfrm>
            <a:off x="2195513" y="220345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4851" name="Text Box 56"/>
          <p:cNvSpPr txBox="1">
            <a:spLocks noChangeArrowheads="1"/>
          </p:cNvSpPr>
          <p:nvPr/>
        </p:nvSpPr>
        <p:spPr bwMode="auto">
          <a:xfrm>
            <a:off x="3708400" y="2924175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4852" name="Text Box 57"/>
          <p:cNvSpPr txBox="1">
            <a:spLocks noChangeArrowheads="1"/>
          </p:cNvSpPr>
          <p:nvPr/>
        </p:nvSpPr>
        <p:spPr bwMode="auto">
          <a:xfrm>
            <a:off x="4860925" y="2924175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4853" name="Text Box 59"/>
          <p:cNvSpPr txBox="1">
            <a:spLocks noChangeArrowheads="1"/>
          </p:cNvSpPr>
          <p:nvPr/>
        </p:nvSpPr>
        <p:spPr bwMode="auto">
          <a:xfrm>
            <a:off x="5867400" y="2276475"/>
            <a:ext cx="34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endParaRPr lang="ru-RU" b="1"/>
          </a:p>
        </p:txBody>
      </p:sp>
      <p:sp>
        <p:nvSpPr>
          <p:cNvPr id="34854" name="Text Box 60"/>
          <p:cNvSpPr txBox="1">
            <a:spLocks noChangeArrowheads="1"/>
          </p:cNvSpPr>
          <p:nvPr/>
        </p:nvSpPr>
        <p:spPr bwMode="auto">
          <a:xfrm>
            <a:off x="6156325" y="1195388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4855" name="Line 76"/>
          <p:cNvSpPr>
            <a:spLocks noChangeShapeType="1"/>
          </p:cNvSpPr>
          <p:nvPr/>
        </p:nvSpPr>
        <p:spPr bwMode="auto">
          <a:xfrm flipV="1">
            <a:off x="4427538" y="1628775"/>
            <a:ext cx="1728787" cy="1150938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56" name="Line 77"/>
          <p:cNvSpPr>
            <a:spLocks noChangeShapeType="1"/>
          </p:cNvSpPr>
          <p:nvPr/>
        </p:nvSpPr>
        <p:spPr bwMode="auto">
          <a:xfrm flipV="1">
            <a:off x="2987675" y="1339850"/>
            <a:ext cx="1728788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57" name="Text Box 78"/>
          <p:cNvSpPr txBox="1">
            <a:spLocks noChangeArrowheads="1"/>
          </p:cNvSpPr>
          <p:nvPr/>
        </p:nvSpPr>
        <p:spPr bwMode="auto">
          <a:xfrm>
            <a:off x="6713538" y="287337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4858" name="Text Box 79"/>
          <p:cNvSpPr txBox="1">
            <a:spLocks noChangeArrowheads="1"/>
          </p:cNvSpPr>
          <p:nvPr/>
        </p:nvSpPr>
        <p:spPr bwMode="auto">
          <a:xfrm>
            <a:off x="4697413" y="1001713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4859" name="Line 80"/>
          <p:cNvSpPr>
            <a:spLocks noChangeShapeType="1"/>
          </p:cNvSpPr>
          <p:nvPr/>
        </p:nvSpPr>
        <p:spPr bwMode="auto">
          <a:xfrm>
            <a:off x="2557463" y="5805488"/>
            <a:ext cx="4248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60" name="Line 81"/>
          <p:cNvSpPr>
            <a:spLocks noChangeShapeType="1"/>
          </p:cNvSpPr>
          <p:nvPr/>
        </p:nvSpPr>
        <p:spPr bwMode="auto">
          <a:xfrm flipV="1">
            <a:off x="2557463" y="4076700"/>
            <a:ext cx="0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61" name="Line 82"/>
          <p:cNvSpPr>
            <a:spLocks noChangeShapeType="1"/>
          </p:cNvSpPr>
          <p:nvPr/>
        </p:nvSpPr>
        <p:spPr bwMode="auto">
          <a:xfrm flipH="1" flipV="1">
            <a:off x="2844800" y="4437063"/>
            <a:ext cx="2951163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62" name="Line 83"/>
          <p:cNvSpPr>
            <a:spLocks noChangeShapeType="1"/>
          </p:cNvSpPr>
          <p:nvPr/>
        </p:nvSpPr>
        <p:spPr bwMode="auto">
          <a:xfrm flipH="1">
            <a:off x="2557463" y="47974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63" name="Line 84"/>
          <p:cNvSpPr>
            <a:spLocks noChangeShapeType="1"/>
          </p:cNvSpPr>
          <p:nvPr/>
        </p:nvSpPr>
        <p:spPr bwMode="auto">
          <a:xfrm>
            <a:off x="5076825" y="52292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64" name="AutoShape 85"/>
          <p:cNvSpPr>
            <a:spLocks noChangeArrowheads="1"/>
          </p:cNvSpPr>
          <p:nvPr/>
        </p:nvSpPr>
        <p:spPr bwMode="auto">
          <a:xfrm>
            <a:off x="5035550" y="5172075"/>
            <a:ext cx="71438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4865" name="AutoShape 86"/>
          <p:cNvSpPr>
            <a:spLocks noChangeArrowheads="1"/>
          </p:cNvSpPr>
          <p:nvPr/>
        </p:nvSpPr>
        <p:spPr bwMode="auto">
          <a:xfrm>
            <a:off x="3811588" y="4740275"/>
            <a:ext cx="71437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4866" name="Line 87"/>
          <p:cNvSpPr>
            <a:spLocks noChangeShapeType="1"/>
          </p:cNvSpPr>
          <p:nvPr/>
        </p:nvSpPr>
        <p:spPr bwMode="auto">
          <a:xfrm flipH="1">
            <a:off x="2557463" y="522922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67" name="Line 88"/>
          <p:cNvSpPr>
            <a:spLocks noChangeShapeType="1"/>
          </p:cNvSpPr>
          <p:nvPr/>
        </p:nvSpPr>
        <p:spPr bwMode="auto">
          <a:xfrm>
            <a:off x="3852863" y="47974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68" name="Line 89"/>
          <p:cNvSpPr>
            <a:spLocks noChangeShapeType="1"/>
          </p:cNvSpPr>
          <p:nvPr/>
        </p:nvSpPr>
        <p:spPr bwMode="auto">
          <a:xfrm flipH="1">
            <a:off x="4716463" y="4652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69" name="Line 90"/>
          <p:cNvSpPr>
            <a:spLocks noChangeShapeType="1"/>
          </p:cNvSpPr>
          <p:nvPr/>
        </p:nvSpPr>
        <p:spPr bwMode="auto">
          <a:xfrm flipH="1">
            <a:off x="4141788" y="59499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70" name="Line 91"/>
          <p:cNvSpPr>
            <a:spLocks noChangeShapeType="1"/>
          </p:cNvSpPr>
          <p:nvPr/>
        </p:nvSpPr>
        <p:spPr bwMode="auto">
          <a:xfrm flipH="1" flipV="1">
            <a:off x="2486025" y="49418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71" name="Text Box 92"/>
          <p:cNvSpPr txBox="1">
            <a:spLocks noChangeArrowheads="1"/>
          </p:cNvSpPr>
          <p:nvPr/>
        </p:nvSpPr>
        <p:spPr bwMode="auto">
          <a:xfrm>
            <a:off x="2270125" y="393382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4872" name="Text Box 93"/>
          <p:cNvSpPr txBox="1">
            <a:spLocks noChangeArrowheads="1"/>
          </p:cNvSpPr>
          <p:nvPr/>
        </p:nvSpPr>
        <p:spPr bwMode="auto">
          <a:xfrm>
            <a:off x="2197100" y="5229225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4873" name="Text Box 94"/>
          <p:cNvSpPr txBox="1">
            <a:spLocks noChangeArrowheads="1"/>
          </p:cNvSpPr>
          <p:nvPr/>
        </p:nvSpPr>
        <p:spPr bwMode="auto">
          <a:xfrm>
            <a:off x="2197100" y="45085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4874" name="Text Box 95"/>
          <p:cNvSpPr txBox="1">
            <a:spLocks noChangeArrowheads="1"/>
          </p:cNvSpPr>
          <p:nvPr/>
        </p:nvSpPr>
        <p:spPr bwMode="auto">
          <a:xfrm>
            <a:off x="4932363" y="580548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4875" name="Text Box 96"/>
          <p:cNvSpPr txBox="1">
            <a:spLocks noChangeArrowheads="1"/>
          </p:cNvSpPr>
          <p:nvPr/>
        </p:nvSpPr>
        <p:spPr bwMode="auto">
          <a:xfrm>
            <a:off x="3636963" y="580548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4876" name="Text Box 97"/>
          <p:cNvSpPr txBox="1">
            <a:spLocks noChangeArrowheads="1"/>
          </p:cNvSpPr>
          <p:nvPr/>
        </p:nvSpPr>
        <p:spPr bwMode="auto">
          <a:xfrm>
            <a:off x="5868988" y="5157788"/>
            <a:ext cx="34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endParaRPr lang="ru-RU" b="1"/>
          </a:p>
        </p:txBody>
      </p:sp>
      <p:sp>
        <p:nvSpPr>
          <p:cNvPr id="34877" name="Text Box 98"/>
          <p:cNvSpPr txBox="1">
            <a:spLocks noChangeArrowheads="1"/>
          </p:cNvSpPr>
          <p:nvPr/>
        </p:nvSpPr>
        <p:spPr bwMode="auto">
          <a:xfrm>
            <a:off x="4716463" y="3860800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4878" name="Line 99"/>
          <p:cNvSpPr>
            <a:spLocks noChangeShapeType="1"/>
          </p:cNvSpPr>
          <p:nvPr/>
        </p:nvSpPr>
        <p:spPr bwMode="auto">
          <a:xfrm flipV="1">
            <a:off x="4429125" y="4510088"/>
            <a:ext cx="1728788" cy="1150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79" name="Line 100"/>
          <p:cNvSpPr>
            <a:spLocks noChangeShapeType="1"/>
          </p:cNvSpPr>
          <p:nvPr/>
        </p:nvSpPr>
        <p:spPr bwMode="auto">
          <a:xfrm flipV="1">
            <a:off x="2989263" y="4221163"/>
            <a:ext cx="1728787" cy="1150937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4880" name="Text Box 101"/>
          <p:cNvSpPr txBox="1">
            <a:spLocks noChangeArrowheads="1"/>
          </p:cNvSpPr>
          <p:nvPr/>
        </p:nvSpPr>
        <p:spPr bwMode="auto">
          <a:xfrm>
            <a:off x="6715125" y="575468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4881" name="Text Box 102"/>
          <p:cNvSpPr txBox="1">
            <a:spLocks noChangeArrowheads="1"/>
          </p:cNvSpPr>
          <p:nvPr/>
        </p:nvSpPr>
        <p:spPr bwMode="auto">
          <a:xfrm>
            <a:off x="6157913" y="414972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8893" name="Group 317"/>
          <p:cNvGraphicFramePr>
            <a:graphicFrameLocks noGrp="1"/>
          </p:cNvGraphicFramePr>
          <p:nvPr>
            <p:ph/>
          </p:nvPr>
        </p:nvGraphicFramePr>
        <p:xfrm>
          <a:off x="395288" y="260350"/>
          <a:ext cx="8497887" cy="6338190"/>
        </p:xfrm>
        <a:graphic>
          <a:graphicData uri="http://schemas.openxmlformats.org/drawingml/2006/table">
            <a:tbl>
              <a:tblPr/>
              <a:tblGrid>
                <a:gridCol w="1112837"/>
                <a:gridCol w="6088063"/>
                <a:gridCol w="1296987"/>
              </a:tblGrid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5) 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S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а)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б)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 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56" name="Line 82"/>
          <p:cNvSpPr>
            <a:spLocks noChangeShapeType="1"/>
          </p:cNvSpPr>
          <p:nvPr/>
        </p:nvSpPr>
        <p:spPr bwMode="auto">
          <a:xfrm>
            <a:off x="2268538" y="2349500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57" name="Line 83"/>
          <p:cNvSpPr>
            <a:spLocks noChangeShapeType="1"/>
          </p:cNvSpPr>
          <p:nvPr/>
        </p:nvSpPr>
        <p:spPr bwMode="auto">
          <a:xfrm flipV="1">
            <a:off x="2268538" y="620713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58" name="Line 85"/>
          <p:cNvSpPr>
            <a:spLocks noChangeShapeType="1"/>
          </p:cNvSpPr>
          <p:nvPr/>
        </p:nvSpPr>
        <p:spPr bwMode="auto">
          <a:xfrm flipH="1">
            <a:off x="2266950" y="177323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59" name="Line 86"/>
          <p:cNvSpPr>
            <a:spLocks noChangeShapeType="1"/>
          </p:cNvSpPr>
          <p:nvPr/>
        </p:nvSpPr>
        <p:spPr bwMode="auto">
          <a:xfrm>
            <a:off x="2987675" y="17732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60" name="Line 89"/>
          <p:cNvSpPr>
            <a:spLocks noChangeShapeType="1"/>
          </p:cNvSpPr>
          <p:nvPr/>
        </p:nvSpPr>
        <p:spPr bwMode="auto">
          <a:xfrm flipH="1">
            <a:off x="2195513" y="13414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61" name="Line 90"/>
          <p:cNvSpPr>
            <a:spLocks noChangeShapeType="1"/>
          </p:cNvSpPr>
          <p:nvPr/>
        </p:nvSpPr>
        <p:spPr bwMode="auto">
          <a:xfrm>
            <a:off x="4211638" y="13414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62" name="Line 92"/>
          <p:cNvSpPr>
            <a:spLocks noChangeShapeType="1"/>
          </p:cNvSpPr>
          <p:nvPr/>
        </p:nvSpPr>
        <p:spPr bwMode="auto">
          <a:xfrm>
            <a:off x="3275013" y="24225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63" name="Line 93"/>
          <p:cNvSpPr>
            <a:spLocks noChangeShapeType="1"/>
          </p:cNvSpPr>
          <p:nvPr/>
        </p:nvSpPr>
        <p:spPr bwMode="auto">
          <a:xfrm flipV="1">
            <a:off x="2197100" y="14859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64" name="Text Box 94"/>
          <p:cNvSpPr txBox="1">
            <a:spLocks noChangeArrowheads="1"/>
          </p:cNvSpPr>
          <p:nvPr/>
        </p:nvSpPr>
        <p:spPr bwMode="auto">
          <a:xfrm>
            <a:off x="1906588" y="62071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5865" name="Text Box 95"/>
          <p:cNvSpPr txBox="1">
            <a:spLocks noChangeArrowheads="1"/>
          </p:cNvSpPr>
          <p:nvPr/>
        </p:nvSpPr>
        <p:spPr bwMode="auto">
          <a:xfrm>
            <a:off x="1906588" y="17018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5866" name="Text Box 96"/>
          <p:cNvSpPr txBox="1">
            <a:spLocks noChangeArrowheads="1"/>
          </p:cNvSpPr>
          <p:nvPr/>
        </p:nvSpPr>
        <p:spPr bwMode="auto">
          <a:xfrm>
            <a:off x="1906588" y="10541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5867" name="Text Box 97"/>
          <p:cNvSpPr txBox="1">
            <a:spLocks noChangeArrowheads="1"/>
          </p:cNvSpPr>
          <p:nvPr/>
        </p:nvSpPr>
        <p:spPr bwMode="auto">
          <a:xfrm>
            <a:off x="2843213" y="227806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5868" name="Text Box 98"/>
          <p:cNvSpPr txBox="1">
            <a:spLocks noChangeArrowheads="1"/>
          </p:cNvSpPr>
          <p:nvPr/>
        </p:nvSpPr>
        <p:spPr bwMode="auto">
          <a:xfrm>
            <a:off x="3995738" y="227806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5869" name="Text Box 100"/>
          <p:cNvSpPr txBox="1">
            <a:spLocks noChangeArrowheads="1"/>
          </p:cNvSpPr>
          <p:nvPr/>
        </p:nvSpPr>
        <p:spPr bwMode="auto">
          <a:xfrm>
            <a:off x="4786313" y="76517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5870" name="Text Box 103"/>
          <p:cNvSpPr txBox="1">
            <a:spLocks noChangeArrowheads="1"/>
          </p:cNvSpPr>
          <p:nvPr/>
        </p:nvSpPr>
        <p:spPr bwMode="auto">
          <a:xfrm>
            <a:off x="4930775" y="19907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5871" name="AutoShape 107"/>
          <p:cNvSpPr>
            <a:spLocks noChangeArrowheads="1"/>
          </p:cNvSpPr>
          <p:nvPr/>
        </p:nvSpPr>
        <p:spPr bwMode="auto">
          <a:xfrm>
            <a:off x="4168775" y="1303338"/>
            <a:ext cx="71438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5872" name="AutoShape 108"/>
          <p:cNvSpPr>
            <a:spLocks noChangeArrowheads="1"/>
          </p:cNvSpPr>
          <p:nvPr/>
        </p:nvSpPr>
        <p:spPr bwMode="auto">
          <a:xfrm>
            <a:off x="2949575" y="1744663"/>
            <a:ext cx="71438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5873" name="Line 109"/>
          <p:cNvSpPr>
            <a:spLocks noChangeShapeType="1"/>
          </p:cNvSpPr>
          <p:nvPr/>
        </p:nvSpPr>
        <p:spPr bwMode="auto">
          <a:xfrm flipV="1">
            <a:off x="2698750" y="693738"/>
            <a:ext cx="1800225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74" name="Line 110"/>
          <p:cNvSpPr>
            <a:spLocks noChangeShapeType="1"/>
          </p:cNvSpPr>
          <p:nvPr/>
        </p:nvSpPr>
        <p:spPr bwMode="auto">
          <a:xfrm>
            <a:off x="2338388" y="1557338"/>
            <a:ext cx="201612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75" name="Line 111"/>
          <p:cNvSpPr>
            <a:spLocks noChangeShapeType="1"/>
          </p:cNvSpPr>
          <p:nvPr/>
        </p:nvSpPr>
        <p:spPr bwMode="auto">
          <a:xfrm>
            <a:off x="2841625" y="838200"/>
            <a:ext cx="2016125" cy="7207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76" name="Text Box 112"/>
          <p:cNvSpPr txBox="1">
            <a:spLocks noChangeArrowheads="1"/>
          </p:cNvSpPr>
          <p:nvPr/>
        </p:nvSpPr>
        <p:spPr bwMode="auto">
          <a:xfrm>
            <a:off x="3849688" y="54927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5877" name="Text Box 113"/>
          <p:cNvSpPr txBox="1">
            <a:spLocks noChangeArrowheads="1"/>
          </p:cNvSpPr>
          <p:nvPr/>
        </p:nvSpPr>
        <p:spPr bwMode="auto">
          <a:xfrm>
            <a:off x="4354513" y="191770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5878" name="Text Box 114"/>
          <p:cNvSpPr txBox="1">
            <a:spLocks noChangeArrowheads="1"/>
          </p:cNvSpPr>
          <p:nvPr/>
        </p:nvSpPr>
        <p:spPr bwMode="auto">
          <a:xfrm>
            <a:off x="4787900" y="119856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5879" name="Line 115"/>
          <p:cNvSpPr>
            <a:spLocks noChangeShapeType="1"/>
          </p:cNvSpPr>
          <p:nvPr/>
        </p:nvSpPr>
        <p:spPr bwMode="auto">
          <a:xfrm>
            <a:off x="3994150" y="1125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80" name="Line 116"/>
          <p:cNvSpPr>
            <a:spLocks noChangeShapeType="1"/>
          </p:cNvSpPr>
          <p:nvPr/>
        </p:nvSpPr>
        <p:spPr bwMode="auto">
          <a:xfrm>
            <a:off x="4283075" y="17018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81" name="Line 252"/>
          <p:cNvSpPr>
            <a:spLocks noChangeShapeType="1"/>
          </p:cNvSpPr>
          <p:nvPr/>
        </p:nvSpPr>
        <p:spPr bwMode="auto">
          <a:xfrm flipV="1">
            <a:off x="3130550" y="982663"/>
            <a:ext cx="1584325" cy="115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82" name="Line 253"/>
          <p:cNvSpPr>
            <a:spLocks noChangeShapeType="1"/>
          </p:cNvSpPr>
          <p:nvPr/>
        </p:nvSpPr>
        <p:spPr bwMode="auto">
          <a:xfrm>
            <a:off x="2268538" y="4294188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83" name="Line 254"/>
          <p:cNvSpPr>
            <a:spLocks noChangeShapeType="1"/>
          </p:cNvSpPr>
          <p:nvPr/>
        </p:nvSpPr>
        <p:spPr bwMode="auto">
          <a:xfrm flipV="1">
            <a:off x="2268538" y="2565400"/>
            <a:ext cx="0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84" name="Line 255"/>
          <p:cNvSpPr>
            <a:spLocks noChangeShapeType="1"/>
          </p:cNvSpPr>
          <p:nvPr/>
        </p:nvSpPr>
        <p:spPr bwMode="auto">
          <a:xfrm flipH="1">
            <a:off x="2268538" y="32861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85" name="Line 256"/>
          <p:cNvSpPr>
            <a:spLocks noChangeShapeType="1"/>
          </p:cNvSpPr>
          <p:nvPr/>
        </p:nvSpPr>
        <p:spPr bwMode="auto">
          <a:xfrm>
            <a:off x="4284663" y="37179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86" name="Line 257"/>
          <p:cNvSpPr>
            <a:spLocks noChangeShapeType="1"/>
          </p:cNvSpPr>
          <p:nvPr/>
        </p:nvSpPr>
        <p:spPr bwMode="auto">
          <a:xfrm flipH="1">
            <a:off x="2268538" y="37179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87" name="Line 258"/>
          <p:cNvSpPr>
            <a:spLocks noChangeShapeType="1"/>
          </p:cNvSpPr>
          <p:nvPr/>
        </p:nvSpPr>
        <p:spPr bwMode="auto">
          <a:xfrm>
            <a:off x="2987675" y="32861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88" name="Line 259"/>
          <p:cNvSpPr>
            <a:spLocks noChangeShapeType="1"/>
          </p:cNvSpPr>
          <p:nvPr/>
        </p:nvSpPr>
        <p:spPr bwMode="auto">
          <a:xfrm>
            <a:off x="3348038" y="44386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89" name="Line 260"/>
          <p:cNvSpPr>
            <a:spLocks noChangeShapeType="1"/>
          </p:cNvSpPr>
          <p:nvPr/>
        </p:nvSpPr>
        <p:spPr bwMode="auto">
          <a:xfrm>
            <a:off x="2197100" y="34305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890" name="Text Box 261"/>
          <p:cNvSpPr txBox="1">
            <a:spLocks noChangeArrowheads="1"/>
          </p:cNvSpPr>
          <p:nvPr/>
        </p:nvSpPr>
        <p:spPr bwMode="auto">
          <a:xfrm>
            <a:off x="1908175" y="256698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5891" name="Text Box 262"/>
          <p:cNvSpPr txBox="1">
            <a:spLocks noChangeArrowheads="1"/>
          </p:cNvSpPr>
          <p:nvPr/>
        </p:nvSpPr>
        <p:spPr bwMode="auto">
          <a:xfrm>
            <a:off x="1908175" y="357505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ru-RU" b="1" baseline="-25000"/>
              <a:t>2</a:t>
            </a:r>
            <a:endParaRPr lang="ru-RU" b="1"/>
          </a:p>
        </p:txBody>
      </p:sp>
      <p:sp>
        <p:nvSpPr>
          <p:cNvPr id="35892" name="Text Box 263"/>
          <p:cNvSpPr txBox="1">
            <a:spLocks noChangeArrowheads="1"/>
          </p:cNvSpPr>
          <p:nvPr/>
        </p:nvSpPr>
        <p:spPr bwMode="auto">
          <a:xfrm>
            <a:off x="1908175" y="2998788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ru-RU" b="1" baseline="-25000"/>
              <a:t>1</a:t>
            </a:r>
            <a:endParaRPr lang="ru-RU" b="1"/>
          </a:p>
        </p:txBody>
      </p:sp>
      <p:sp>
        <p:nvSpPr>
          <p:cNvPr id="35893" name="Text Box 264"/>
          <p:cNvSpPr txBox="1">
            <a:spLocks noChangeArrowheads="1"/>
          </p:cNvSpPr>
          <p:nvPr/>
        </p:nvSpPr>
        <p:spPr bwMode="auto">
          <a:xfrm>
            <a:off x="2771775" y="4222750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5894" name="Text Box 265"/>
          <p:cNvSpPr txBox="1">
            <a:spLocks noChangeArrowheads="1"/>
          </p:cNvSpPr>
          <p:nvPr/>
        </p:nvSpPr>
        <p:spPr bwMode="auto">
          <a:xfrm>
            <a:off x="4068763" y="4222750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5895" name="Text Box 266"/>
          <p:cNvSpPr txBox="1">
            <a:spLocks noChangeArrowheads="1"/>
          </p:cNvSpPr>
          <p:nvPr/>
        </p:nvSpPr>
        <p:spPr bwMode="auto">
          <a:xfrm>
            <a:off x="4787900" y="2782888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5896" name="Text Box 267"/>
          <p:cNvSpPr txBox="1">
            <a:spLocks noChangeArrowheads="1"/>
          </p:cNvSpPr>
          <p:nvPr/>
        </p:nvSpPr>
        <p:spPr bwMode="auto">
          <a:xfrm>
            <a:off x="4932363" y="393541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5897" name="AutoShape 268"/>
          <p:cNvSpPr>
            <a:spLocks noChangeArrowheads="1"/>
          </p:cNvSpPr>
          <p:nvPr/>
        </p:nvSpPr>
        <p:spPr bwMode="auto">
          <a:xfrm>
            <a:off x="4232275" y="3689350"/>
            <a:ext cx="71438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5898" name="AutoShape 269"/>
          <p:cNvSpPr>
            <a:spLocks noChangeArrowheads="1"/>
          </p:cNvSpPr>
          <p:nvPr/>
        </p:nvSpPr>
        <p:spPr bwMode="auto">
          <a:xfrm>
            <a:off x="2954338" y="3246438"/>
            <a:ext cx="71437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5899" name="Line 270"/>
          <p:cNvSpPr>
            <a:spLocks noChangeShapeType="1"/>
          </p:cNvSpPr>
          <p:nvPr/>
        </p:nvSpPr>
        <p:spPr bwMode="auto">
          <a:xfrm flipV="1">
            <a:off x="2484438" y="2638425"/>
            <a:ext cx="1368425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00" name="Line 272"/>
          <p:cNvSpPr>
            <a:spLocks noChangeShapeType="1"/>
          </p:cNvSpPr>
          <p:nvPr/>
        </p:nvSpPr>
        <p:spPr bwMode="auto">
          <a:xfrm>
            <a:off x="2916238" y="2854325"/>
            <a:ext cx="1800225" cy="115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01" name="Text Box 273"/>
          <p:cNvSpPr txBox="1">
            <a:spLocks noChangeArrowheads="1"/>
          </p:cNvSpPr>
          <p:nvPr/>
        </p:nvSpPr>
        <p:spPr bwMode="auto">
          <a:xfrm>
            <a:off x="3635375" y="263842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5902" name="Text Box 274"/>
          <p:cNvSpPr txBox="1">
            <a:spLocks noChangeArrowheads="1"/>
          </p:cNvSpPr>
          <p:nvPr/>
        </p:nvSpPr>
        <p:spPr bwMode="auto">
          <a:xfrm>
            <a:off x="3779838" y="393541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5903" name="Text Box 275"/>
          <p:cNvSpPr txBox="1">
            <a:spLocks noChangeArrowheads="1"/>
          </p:cNvSpPr>
          <p:nvPr/>
        </p:nvSpPr>
        <p:spPr bwMode="auto">
          <a:xfrm>
            <a:off x="4500563" y="357505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5904" name="Line 276"/>
          <p:cNvSpPr>
            <a:spLocks noChangeShapeType="1"/>
          </p:cNvSpPr>
          <p:nvPr/>
        </p:nvSpPr>
        <p:spPr bwMode="auto">
          <a:xfrm>
            <a:off x="3924300" y="30702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05" name="Line 277"/>
          <p:cNvSpPr>
            <a:spLocks noChangeShapeType="1"/>
          </p:cNvSpPr>
          <p:nvPr/>
        </p:nvSpPr>
        <p:spPr bwMode="auto">
          <a:xfrm>
            <a:off x="2700338" y="29987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06" name="Line 279"/>
          <p:cNvSpPr>
            <a:spLocks noChangeShapeType="1"/>
          </p:cNvSpPr>
          <p:nvPr/>
        </p:nvSpPr>
        <p:spPr bwMode="auto">
          <a:xfrm>
            <a:off x="2424113" y="2927350"/>
            <a:ext cx="18002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07" name="Line 280"/>
          <p:cNvSpPr>
            <a:spLocks noChangeShapeType="1"/>
          </p:cNvSpPr>
          <p:nvPr/>
        </p:nvSpPr>
        <p:spPr bwMode="auto">
          <a:xfrm flipV="1">
            <a:off x="3667125" y="2854325"/>
            <a:ext cx="1800225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08" name="Line 281"/>
          <p:cNvSpPr>
            <a:spLocks noChangeShapeType="1"/>
          </p:cNvSpPr>
          <p:nvPr/>
        </p:nvSpPr>
        <p:spPr bwMode="auto">
          <a:xfrm>
            <a:off x="2268538" y="6235700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09" name="Line 282"/>
          <p:cNvSpPr>
            <a:spLocks noChangeShapeType="1"/>
          </p:cNvSpPr>
          <p:nvPr/>
        </p:nvSpPr>
        <p:spPr bwMode="auto">
          <a:xfrm flipV="1">
            <a:off x="2268538" y="4506913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10" name="Line 284"/>
          <p:cNvSpPr>
            <a:spLocks noChangeShapeType="1"/>
          </p:cNvSpPr>
          <p:nvPr/>
        </p:nvSpPr>
        <p:spPr bwMode="auto">
          <a:xfrm>
            <a:off x="4283075" y="5407025"/>
            <a:ext cx="1588" cy="828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11" name="Line 285"/>
          <p:cNvSpPr>
            <a:spLocks noChangeShapeType="1"/>
          </p:cNvSpPr>
          <p:nvPr/>
        </p:nvSpPr>
        <p:spPr bwMode="auto">
          <a:xfrm flipH="1">
            <a:off x="2266950" y="54070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12" name="Line 286"/>
          <p:cNvSpPr>
            <a:spLocks noChangeShapeType="1"/>
          </p:cNvSpPr>
          <p:nvPr/>
        </p:nvSpPr>
        <p:spPr bwMode="auto">
          <a:xfrm>
            <a:off x="2987675" y="5407025"/>
            <a:ext cx="0" cy="828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13" name="Line 287"/>
          <p:cNvSpPr>
            <a:spLocks noChangeShapeType="1"/>
          </p:cNvSpPr>
          <p:nvPr/>
        </p:nvSpPr>
        <p:spPr bwMode="auto">
          <a:xfrm>
            <a:off x="3348038" y="63801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14" name="Text Box 289"/>
          <p:cNvSpPr txBox="1">
            <a:spLocks noChangeArrowheads="1"/>
          </p:cNvSpPr>
          <p:nvPr/>
        </p:nvSpPr>
        <p:spPr bwMode="auto">
          <a:xfrm>
            <a:off x="1908175" y="45085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5915" name="Text Box 291"/>
          <p:cNvSpPr txBox="1">
            <a:spLocks noChangeArrowheads="1"/>
          </p:cNvSpPr>
          <p:nvPr/>
        </p:nvSpPr>
        <p:spPr bwMode="auto">
          <a:xfrm>
            <a:off x="1908175" y="5189538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5916" name="Text Box 292"/>
          <p:cNvSpPr txBox="1">
            <a:spLocks noChangeArrowheads="1"/>
          </p:cNvSpPr>
          <p:nvPr/>
        </p:nvSpPr>
        <p:spPr bwMode="auto">
          <a:xfrm>
            <a:off x="2771775" y="616426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5917" name="Text Box 293"/>
          <p:cNvSpPr txBox="1">
            <a:spLocks noChangeArrowheads="1"/>
          </p:cNvSpPr>
          <p:nvPr/>
        </p:nvSpPr>
        <p:spPr bwMode="auto">
          <a:xfrm>
            <a:off x="4068763" y="616426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5918" name="Text Box 294"/>
          <p:cNvSpPr txBox="1">
            <a:spLocks noChangeArrowheads="1"/>
          </p:cNvSpPr>
          <p:nvPr/>
        </p:nvSpPr>
        <p:spPr bwMode="auto">
          <a:xfrm>
            <a:off x="4572000" y="4614863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5919" name="Text Box 295"/>
          <p:cNvSpPr txBox="1">
            <a:spLocks noChangeArrowheads="1"/>
          </p:cNvSpPr>
          <p:nvPr/>
        </p:nvSpPr>
        <p:spPr bwMode="auto">
          <a:xfrm>
            <a:off x="4932363" y="58769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5920" name="AutoShape 296"/>
          <p:cNvSpPr>
            <a:spLocks noChangeArrowheads="1"/>
          </p:cNvSpPr>
          <p:nvPr/>
        </p:nvSpPr>
        <p:spPr bwMode="auto">
          <a:xfrm>
            <a:off x="4246563" y="5383213"/>
            <a:ext cx="71437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5921" name="AutoShape 297"/>
          <p:cNvSpPr>
            <a:spLocks noChangeArrowheads="1"/>
          </p:cNvSpPr>
          <p:nvPr/>
        </p:nvSpPr>
        <p:spPr bwMode="auto">
          <a:xfrm>
            <a:off x="2949575" y="5376863"/>
            <a:ext cx="71438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5922" name="Line 298"/>
          <p:cNvSpPr>
            <a:spLocks noChangeShapeType="1"/>
          </p:cNvSpPr>
          <p:nvPr/>
        </p:nvSpPr>
        <p:spPr bwMode="auto">
          <a:xfrm flipV="1">
            <a:off x="2484438" y="4757738"/>
            <a:ext cx="1368425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23" name="Line 299"/>
          <p:cNvSpPr>
            <a:spLocks noChangeShapeType="1"/>
          </p:cNvSpPr>
          <p:nvPr/>
        </p:nvSpPr>
        <p:spPr bwMode="auto">
          <a:xfrm>
            <a:off x="3275013" y="4757738"/>
            <a:ext cx="1800225" cy="115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24" name="Text Box 300"/>
          <p:cNvSpPr txBox="1">
            <a:spLocks noChangeArrowheads="1"/>
          </p:cNvSpPr>
          <p:nvPr/>
        </p:nvSpPr>
        <p:spPr bwMode="auto">
          <a:xfrm>
            <a:off x="3851275" y="4614863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5925" name="Text Box 301"/>
          <p:cNvSpPr txBox="1">
            <a:spLocks noChangeArrowheads="1"/>
          </p:cNvSpPr>
          <p:nvPr/>
        </p:nvSpPr>
        <p:spPr bwMode="auto">
          <a:xfrm>
            <a:off x="2266950" y="468630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5926" name="Text Box 302"/>
          <p:cNvSpPr txBox="1">
            <a:spLocks noChangeArrowheads="1"/>
          </p:cNvSpPr>
          <p:nvPr/>
        </p:nvSpPr>
        <p:spPr bwMode="auto">
          <a:xfrm>
            <a:off x="2916238" y="461486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5927" name="Line 303"/>
          <p:cNvSpPr>
            <a:spLocks noChangeShapeType="1"/>
          </p:cNvSpPr>
          <p:nvPr/>
        </p:nvSpPr>
        <p:spPr bwMode="auto">
          <a:xfrm>
            <a:off x="3924300" y="50117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28" name="Line 304"/>
          <p:cNvSpPr>
            <a:spLocks noChangeShapeType="1"/>
          </p:cNvSpPr>
          <p:nvPr/>
        </p:nvSpPr>
        <p:spPr bwMode="auto">
          <a:xfrm>
            <a:off x="2700338" y="49403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29" name="Line 305"/>
          <p:cNvSpPr>
            <a:spLocks noChangeShapeType="1"/>
          </p:cNvSpPr>
          <p:nvPr/>
        </p:nvSpPr>
        <p:spPr bwMode="auto">
          <a:xfrm>
            <a:off x="2301875" y="4973638"/>
            <a:ext cx="18002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30" name="Line 306"/>
          <p:cNvSpPr>
            <a:spLocks noChangeShapeType="1"/>
          </p:cNvSpPr>
          <p:nvPr/>
        </p:nvSpPr>
        <p:spPr bwMode="auto">
          <a:xfrm flipV="1">
            <a:off x="3419475" y="4757738"/>
            <a:ext cx="1800225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5931" name="Text Box 313"/>
          <p:cNvSpPr txBox="1">
            <a:spLocks noChangeArrowheads="1"/>
          </p:cNvSpPr>
          <p:nvPr/>
        </p:nvSpPr>
        <p:spPr bwMode="auto">
          <a:xfrm>
            <a:off x="1547813" y="765175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а)</a:t>
            </a:r>
          </a:p>
        </p:txBody>
      </p:sp>
      <p:sp>
        <p:nvSpPr>
          <p:cNvPr id="35932" name="Text Box 314"/>
          <p:cNvSpPr txBox="1">
            <a:spLocks noChangeArrowheads="1"/>
          </p:cNvSpPr>
          <p:nvPr/>
        </p:nvSpPr>
        <p:spPr bwMode="auto">
          <a:xfrm>
            <a:off x="1547813" y="25654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б)</a:t>
            </a:r>
          </a:p>
        </p:txBody>
      </p:sp>
      <p:sp>
        <p:nvSpPr>
          <p:cNvPr id="35933" name="Text Box 315"/>
          <p:cNvSpPr txBox="1">
            <a:spLocks noChangeArrowheads="1"/>
          </p:cNvSpPr>
          <p:nvPr/>
        </p:nvSpPr>
        <p:spPr bwMode="auto">
          <a:xfrm>
            <a:off x="1547813" y="465296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3698" name="Group 2"/>
          <p:cNvGraphicFramePr>
            <a:graphicFrameLocks noGrp="1"/>
          </p:cNvGraphicFramePr>
          <p:nvPr>
            <p:ph/>
          </p:nvPr>
        </p:nvGraphicFramePr>
        <p:xfrm>
          <a:off x="395288" y="260350"/>
          <a:ext cx="8497887" cy="6338190"/>
        </p:xfrm>
        <a:graphic>
          <a:graphicData uri="http://schemas.openxmlformats.org/drawingml/2006/table">
            <a:tbl>
              <a:tblPr/>
              <a:tblGrid>
                <a:gridCol w="1112837"/>
                <a:gridCol w="6088063"/>
                <a:gridCol w="1296987"/>
              </a:tblGrid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6) 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а)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б)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=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2268538" y="2349500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V="1">
            <a:off x="2268538" y="620713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2266950" y="177323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2987675" y="17732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H="1">
            <a:off x="2195513" y="13414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4211638" y="13414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H="1">
            <a:off x="3275013" y="24225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2197100" y="14859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1906588" y="62071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1906588" y="17018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1906588" y="10541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2843213" y="227806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3995738" y="227806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4786313" y="76517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4930775" y="19907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6895" name="AutoShape 31"/>
          <p:cNvSpPr>
            <a:spLocks noChangeArrowheads="1"/>
          </p:cNvSpPr>
          <p:nvPr/>
        </p:nvSpPr>
        <p:spPr bwMode="auto">
          <a:xfrm>
            <a:off x="4168775" y="1303338"/>
            <a:ext cx="71438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6896" name="AutoShape 32"/>
          <p:cNvSpPr>
            <a:spLocks noChangeArrowheads="1"/>
          </p:cNvSpPr>
          <p:nvPr/>
        </p:nvSpPr>
        <p:spPr bwMode="auto">
          <a:xfrm>
            <a:off x="2949575" y="1744663"/>
            <a:ext cx="71438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 flipV="1">
            <a:off x="2698750" y="693738"/>
            <a:ext cx="1800225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>
            <a:off x="2338388" y="1557338"/>
            <a:ext cx="2016125" cy="7207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2841625" y="838200"/>
            <a:ext cx="201612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3849688" y="54927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4354513" y="191770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4787900" y="119856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6903" name="Line 39"/>
          <p:cNvSpPr>
            <a:spLocks noChangeShapeType="1"/>
          </p:cNvSpPr>
          <p:nvPr/>
        </p:nvSpPr>
        <p:spPr bwMode="auto">
          <a:xfrm flipH="1">
            <a:off x="3994150" y="1125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 flipH="1">
            <a:off x="2771775" y="11969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05" name="Line 41"/>
          <p:cNvSpPr>
            <a:spLocks noChangeShapeType="1"/>
          </p:cNvSpPr>
          <p:nvPr/>
        </p:nvSpPr>
        <p:spPr bwMode="auto">
          <a:xfrm flipV="1">
            <a:off x="3130550" y="982663"/>
            <a:ext cx="15843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>
            <a:off x="2268538" y="4294188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 flipV="1">
            <a:off x="2268538" y="2565400"/>
            <a:ext cx="0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08" name="Line 44"/>
          <p:cNvSpPr>
            <a:spLocks noChangeShapeType="1"/>
          </p:cNvSpPr>
          <p:nvPr/>
        </p:nvSpPr>
        <p:spPr bwMode="auto">
          <a:xfrm flipH="1">
            <a:off x="2268538" y="32861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09" name="Line 45"/>
          <p:cNvSpPr>
            <a:spLocks noChangeShapeType="1"/>
          </p:cNvSpPr>
          <p:nvPr/>
        </p:nvSpPr>
        <p:spPr bwMode="auto">
          <a:xfrm>
            <a:off x="4284663" y="37179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10" name="Line 46"/>
          <p:cNvSpPr>
            <a:spLocks noChangeShapeType="1"/>
          </p:cNvSpPr>
          <p:nvPr/>
        </p:nvSpPr>
        <p:spPr bwMode="auto">
          <a:xfrm flipH="1">
            <a:off x="2268538" y="37179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11" name="Line 47"/>
          <p:cNvSpPr>
            <a:spLocks noChangeShapeType="1"/>
          </p:cNvSpPr>
          <p:nvPr/>
        </p:nvSpPr>
        <p:spPr bwMode="auto">
          <a:xfrm>
            <a:off x="2987675" y="32861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12" name="Line 48"/>
          <p:cNvSpPr>
            <a:spLocks noChangeShapeType="1"/>
          </p:cNvSpPr>
          <p:nvPr/>
        </p:nvSpPr>
        <p:spPr bwMode="auto">
          <a:xfrm flipH="1">
            <a:off x="3348038" y="44386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13" name="Line 49"/>
          <p:cNvSpPr>
            <a:spLocks noChangeShapeType="1"/>
          </p:cNvSpPr>
          <p:nvPr/>
        </p:nvSpPr>
        <p:spPr bwMode="auto">
          <a:xfrm flipV="1">
            <a:off x="2197100" y="34305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1908175" y="256698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1908175" y="357505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1908175" y="2998788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2771775" y="4222750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6918" name="Text Box 54"/>
          <p:cNvSpPr txBox="1">
            <a:spLocks noChangeArrowheads="1"/>
          </p:cNvSpPr>
          <p:nvPr/>
        </p:nvSpPr>
        <p:spPr bwMode="auto">
          <a:xfrm>
            <a:off x="4068763" y="4222750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4787900" y="2782888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4932363" y="393541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6921" name="AutoShape 57"/>
          <p:cNvSpPr>
            <a:spLocks noChangeArrowheads="1"/>
          </p:cNvSpPr>
          <p:nvPr/>
        </p:nvSpPr>
        <p:spPr bwMode="auto">
          <a:xfrm>
            <a:off x="4232275" y="3689350"/>
            <a:ext cx="71438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6922" name="AutoShape 58"/>
          <p:cNvSpPr>
            <a:spLocks noChangeArrowheads="1"/>
          </p:cNvSpPr>
          <p:nvPr/>
        </p:nvSpPr>
        <p:spPr bwMode="auto">
          <a:xfrm>
            <a:off x="2954338" y="3246438"/>
            <a:ext cx="71437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6923" name="Line 59"/>
          <p:cNvSpPr>
            <a:spLocks noChangeShapeType="1"/>
          </p:cNvSpPr>
          <p:nvPr/>
        </p:nvSpPr>
        <p:spPr bwMode="auto">
          <a:xfrm flipV="1">
            <a:off x="2484438" y="2638425"/>
            <a:ext cx="1368425" cy="1008063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24" name="Line 60"/>
          <p:cNvSpPr>
            <a:spLocks noChangeShapeType="1"/>
          </p:cNvSpPr>
          <p:nvPr/>
        </p:nvSpPr>
        <p:spPr bwMode="auto">
          <a:xfrm>
            <a:off x="2916238" y="2854325"/>
            <a:ext cx="18002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25" name="Text Box 61"/>
          <p:cNvSpPr txBox="1">
            <a:spLocks noChangeArrowheads="1"/>
          </p:cNvSpPr>
          <p:nvPr/>
        </p:nvSpPr>
        <p:spPr bwMode="auto">
          <a:xfrm>
            <a:off x="3635375" y="263842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6926" name="Text Box 62"/>
          <p:cNvSpPr txBox="1">
            <a:spLocks noChangeArrowheads="1"/>
          </p:cNvSpPr>
          <p:nvPr/>
        </p:nvSpPr>
        <p:spPr bwMode="auto">
          <a:xfrm>
            <a:off x="3779838" y="393541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6927" name="Text Box 63"/>
          <p:cNvSpPr txBox="1">
            <a:spLocks noChangeArrowheads="1"/>
          </p:cNvSpPr>
          <p:nvPr/>
        </p:nvSpPr>
        <p:spPr bwMode="auto">
          <a:xfrm>
            <a:off x="4500563" y="357505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6928" name="Line 64"/>
          <p:cNvSpPr>
            <a:spLocks noChangeShapeType="1"/>
          </p:cNvSpPr>
          <p:nvPr/>
        </p:nvSpPr>
        <p:spPr bwMode="auto">
          <a:xfrm flipH="1">
            <a:off x="3924300" y="30702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29" name="Line 65"/>
          <p:cNvSpPr>
            <a:spLocks noChangeShapeType="1"/>
          </p:cNvSpPr>
          <p:nvPr/>
        </p:nvSpPr>
        <p:spPr bwMode="auto">
          <a:xfrm flipH="1">
            <a:off x="2700338" y="29987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30" name="Line 66"/>
          <p:cNvSpPr>
            <a:spLocks noChangeShapeType="1"/>
          </p:cNvSpPr>
          <p:nvPr/>
        </p:nvSpPr>
        <p:spPr bwMode="auto">
          <a:xfrm>
            <a:off x="2424113" y="2927350"/>
            <a:ext cx="1800225" cy="115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31" name="Line 67"/>
          <p:cNvSpPr>
            <a:spLocks noChangeShapeType="1"/>
          </p:cNvSpPr>
          <p:nvPr/>
        </p:nvSpPr>
        <p:spPr bwMode="auto">
          <a:xfrm flipV="1">
            <a:off x="3667125" y="2854325"/>
            <a:ext cx="1800225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32" name="Line 68"/>
          <p:cNvSpPr>
            <a:spLocks noChangeShapeType="1"/>
          </p:cNvSpPr>
          <p:nvPr/>
        </p:nvSpPr>
        <p:spPr bwMode="auto">
          <a:xfrm>
            <a:off x="2268538" y="6235700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33" name="Line 69"/>
          <p:cNvSpPr>
            <a:spLocks noChangeShapeType="1"/>
          </p:cNvSpPr>
          <p:nvPr/>
        </p:nvSpPr>
        <p:spPr bwMode="auto">
          <a:xfrm flipV="1">
            <a:off x="2268538" y="4506913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34" name="Line 70"/>
          <p:cNvSpPr>
            <a:spLocks noChangeShapeType="1"/>
          </p:cNvSpPr>
          <p:nvPr/>
        </p:nvSpPr>
        <p:spPr bwMode="auto">
          <a:xfrm>
            <a:off x="4283075" y="5407025"/>
            <a:ext cx="1588" cy="828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35" name="Line 71"/>
          <p:cNvSpPr>
            <a:spLocks noChangeShapeType="1"/>
          </p:cNvSpPr>
          <p:nvPr/>
        </p:nvSpPr>
        <p:spPr bwMode="auto">
          <a:xfrm flipH="1">
            <a:off x="2266950" y="54070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36" name="Line 72"/>
          <p:cNvSpPr>
            <a:spLocks noChangeShapeType="1"/>
          </p:cNvSpPr>
          <p:nvPr/>
        </p:nvSpPr>
        <p:spPr bwMode="auto">
          <a:xfrm>
            <a:off x="2987675" y="5407025"/>
            <a:ext cx="0" cy="828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37" name="Line 73"/>
          <p:cNvSpPr>
            <a:spLocks noChangeShapeType="1"/>
          </p:cNvSpPr>
          <p:nvPr/>
        </p:nvSpPr>
        <p:spPr bwMode="auto">
          <a:xfrm flipH="1">
            <a:off x="3348038" y="63801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38" name="Text Box 74"/>
          <p:cNvSpPr txBox="1">
            <a:spLocks noChangeArrowheads="1"/>
          </p:cNvSpPr>
          <p:nvPr/>
        </p:nvSpPr>
        <p:spPr bwMode="auto">
          <a:xfrm>
            <a:off x="1908175" y="45085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6939" name="Text Box 75"/>
          <p:cNvSpPr txBox="1">
            <a:spLocks noChangeArrowheads="1"/>
          </p:cNvSpPr>
          <p:nvPr/>
        </p:nvSpPr>
        <p:spPr bwMode="auto">
          <a:xfrm>
            <a:off x="1908175" y="5189538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6940" name="Text Box 76"/>
          <p:cNvSpPr txBox="1">
            <a:spLocks noChangeArrowheads="1"/>
          </p:cNvSpPr>
          <p:nvPr/>
        </p:nvSpPr>
        <p:spPr bwMode="auto">
          <a:xfrm>
            <a:off x="2771775" y="616426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6941" name="Text Box 77"/>
          <p:cNvSpPr txBox="1">
            <a:spLocks noChangeArrowheads="1"/>
          </p:cNvSpPr>
          <p:nvPr/>
        </p:nvSpPr>
        <p:spPr bwMode="auto">
          <a:xfrm>
            <a:off x="4068763" y="616426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6942" name="Text Box 78"/>
          <p:cNvSpPr txBox="1">
            <a:spLocks noChangeArrowheads="1"/>
          </p:cNvSpPr>
          <p:nvPr/>
        </p:nvSpPr>
        <p:spPr bwMode="auto">
          <a:xfrm>
            <a:off x="4572000" y="4614863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6943" name="Text Box 79"/>
          <p:cNvSpPr txBox="1">
            <a:spLocks noChangeArrowheads="1"/>
          </p:cNvSpPr>
          <p:nvPr/>
        </p:nvSpPr>
        <p:spPr bwMode="auto">
          <a:xfrm>
            <a:off x="4932363" y="58769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6944" name="AutoShape 80"/>
          <p:cNvSpPr>
            <a:spLocks noChangeArrowheads="1"/>
          </p:cNvSpPr>
          <p:nvPr/>
        </p:nvSpPr>
        <p:spPr bwMode="auto">
          <a:xfrm>
            <a:off x="4246563" y="5383213"/>
            <a:ext cx="71437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6945" name="AutoShape 81"/>
          <p:cNvSpPr>
            <a:spLocks noChangeArrowheads="1"/>
          </p:cNvSpPr>
          <p:nvPr/>
        </p:nvSpPr>
        <p:spPr bwMode="auto">
          <a:xfrm>
            <a:off x="2949575" y="5376863"/>
            <a:ext cx="71438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6946" name="Line 82"/>
          <p:cNvSpPr>
            <a:spLocks noChangeShapeType="1"/>
          </p:cNvSpPr>
          <p:nvPr/>
        </p:nvSpPr>
        <p:spPr bwMode="auto">
          <a:xfrm flipV="1">
            <a:off x="2484438" y="4757738"/>
            <a:ext cx="1368425" cy="1008062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47" name="Line 83"/>
          <p:cNvSpPr>
            <a:spLocks noChangeShapeType="1"/>
          </p:cNvSpPr>
          <p:nvPr/>
        </p:nvSpPr>
        <p:spPr bwMode="auto">
          <a:xfrm>
            <a:off x="3275013" y="4757738"/>
            <a:ext cx="18002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48" name="Text Box 84"/>
          <p:cNvSpPr txBox="1">
            <a:spLocks noChangeArrowheads="1"/>
          </p:cNvSpPr>
          <p:nvPr/>
        </p:nvSpPr>
        <p:spPr bwMode="auto">
          <a:xfrm>
            <a:off x="3851275" y="4614863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6949" name="Text Box 85"/>
          <p:cNvSpPr txBox="1">
            <a:spLocks noChangeArrowheads="1"/>
          </p:cNvSpPr>
          <p:nvPr/>
        </p:nvSpPr>
        <p:spPr bwMode="auto">
          <a:xfrm>
            <a:off x="2266950" y="468630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6950" name="Text Box 86"/>
          <p:cNvSpPr txBox="1">
            <a:spLocks noChangeArrowheads="1"/>
          </p:cNvSpPr>
          <p:nvPr/>
        </p:nvSpPr>
        <p:spPr bwMode="auto">
          <a:xfrm>
            <a:off x="2916238" y="461486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6951" name="Line 87"/>
          <p:cNvSpPr>
            <a:spLocks noChangeShapeType="1"/>
          </p:cNvSpPr>
          <p:nvPr/>
        </p:nvSpPr>
        <p:spPr bwMode="auto">
          <a:xfrm flipH="1">
            <a:off x="3924300" y="50117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52" name="Line 88"/>
          <p:cNvSpPr>
            <a:spLocks noChangeShapeType="1"/>
          </p:cNvSpPr>
          <p:nvPr/>
        </p:nvSpPr>
        <p:spPr bwMode="auto">
          <a:xfrm flipH="1">
            <a:off x="2700338" y="49403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53" name="Line 89"/>
          <p:cNvSpPr>
            <a:spLocks noChangeShapeType="1"/>
          </p:cNvSpPr>
          <p:nvPr/>
        </p:nvSpPr>
        <p:spPr bwMode="auto">
          <a:xfrm>
            <a:off x="2301875" y="4973638"/>
            <a:ext cx="1800225" cy="115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54" name="Line 90"/>
          <p:cNvSpPr>
            <a:spLocks noChangeShapeType="1"/>
          </p:cNvSpPr>
          <p:nvPr/>
        </p:nvSpPr>
        <p:spPr bwMode="auto">
          <a:xfrm flipV="1">
            <a:off x="3419475" y="4757738"/>
            <a:ext cx="1800225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6955" name="Text Box 91"/>
          <p:cNvSpPr txBox="1">
            <a:spLocks noChangeArrowheads="1"/>
          </p:cNvSpPr>
          <p:nvPr/>
        </p:nvSpPr>
        <p:spPr bwMode="auto">
          <a:xfrm>
            <a:off x="1547813" y="765175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а)</a:t>
            </a:r>
          </a:p>
        </p:txBody>
      </p:sp>
      <p:sp>
        <p:nvSpPr>
          <p:cNvPr id="36956" name="Text Box 92"/>
          <p:cNvSpPr txBox="1">
            <a:spLocks noChangeArrowheads="1"/>
          </p:cNvSpPr>
          <p:nvPr/>
        </p:nvSpPr>
        <p:spPr bwMode="auto">
          <a:xfrm>
            <a:off x="1547813" y="25654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б)</a:t>
            </a:r>
          </a:p>
        </p:txBody>
      </p:sp>
      <p:sp>
        <p:nvSpPr>
          <p:cNvPr id="36957" name="Text Box 93"/>
          <p:cNvSpPr txBox="1">
            <a:spLocks noChangeArrowheads="1"/>
          </p:cNvSpPr>
          <p:nvPr/>
        </p:nvSpPr>
        <p:spPr bwMode="auto">
          <a:xfrm>
            <a:off x="1547813" y="465296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5746" name="Group 2"/>
          <p:cNvGraphicFramePr>
            <a:graphicFrameLocks noGrp="1"/>
          </p:cNvGraphicFramePr>
          <p:nvPr>
            <p:ph/>
          </p:nvPr>
        </p:nvGraphicFramePr>
        <p:xfrm>
          <a:off x="395288" y="260350"/>
          <a:ext cx="8497887" cy="6338190"/>
        </p:xfrm>
        <a:graphic>
          <a:graphicData uri="http://schemas.openxmlformats.org/drawingml/2006/table">
            <a:tbl>
              <a:tblPr/>
              <a:tblGrid>
                <a:gridCol w="1112837"/>
                <a:gridCol w="6088063"/>
                <a:gridCol w="1296987"/>
              </a:tblGrid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7) 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а)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б)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Q =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2268538" y="2349500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V="1">
            <a:off x="2268538" y="620713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2268538" y="1916113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3419475" y="19161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 flipH="1">
            <a:off x="2268538" y="11969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3814763" y="11969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3492500" y="2420938"/>
            <a:ext cx="288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 flipV="1">
            <a:off x="2195513" y="1341438"/>
            <a:ext cx="15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1906588" y="62071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1906588" y="17018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1908175" y="90805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3059113" y="2276475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3779838" y="2276475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4786313" y="76517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4930775" y="19907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7919" name="AutoShape 31"/>
          <p:cNvSpPr>
            <a:spLocks noChangeArrowheads="1"/>
          </p:cNvSpPr>
          <p:nvPr/>
        </p:nvSpPr>
        <p:spPr bwMode="auto">
          <a:xfrm>
            <a:off x="3779838" y="1147763"/>
            <a:ext cx="71437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7920" name="AutoShape 32"/>
          <p:cNvSpPr>
            <a:spLocks noChangeArrowheads="1"/>
          </p:cNvSpPr>
          <p:nvPr/>
        </p:nvSpPr>
        <p:spPr bwMode="auto">
          <a:xfrm>
            <a:off x="3381375" y="1881188"/>
            <a:ext cx="71438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 flipV="1">
            <a:off x="2698750" y="693738"/>
            <a:ext cx="1800225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>
            <a:off x="2338388" y="1557338"/>
            <a:ext cx="201612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23" name="Line 35"/>
          <p:cNvSpPr>
            <a:spLocks noChangeShapeType="1"/>
          </p:cNvSpPr>
          <p:nvPr/>
        </p:nvSpPr>
        <p:spPr bwMode="auto">
          <a:xfrm>
            <a:off x="2843213" y="836613"/>
            <a:ext cx="2016125" cy="7207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3849688" y="54927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4354513" y="191770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4787900" y="119856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7927" name="Line 39"/>
          <p:cNvSpPr>
            <a:spLocks noChangeShapeType="1"/>
          </p:cNvSpPr>
          <p:nvPr/>
        </p:nvSpPr>
        <p:spPr bwMode="auto">
          <a:xfrm flipH="1">
            <a:off x="3994150" y="1125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28" name="Line 40"/>
          <p:cNvSpPr>
            <a:spLocks noChangeShapeType="1"/>
          </p:cNvSpPr>
          <p:nvPr/>
        </p:nvSpPr>
        <p:spPr bwMode="auto">
          <a:xfrm>
            <a:off x="41402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29" name="Line 41"/>
          <p:cNvSpPr>
            <a:spLocks noChangeShapeType="1"/>
          </p:cNvSpPr>
          <p:nvPr/>
        </p:nvSpPr>
        <p:spPr bwMode="auto">
          <a:xfrm flipV="1">
            <a:off x="3132138" y="981075"/>
            <a:ext cx="15843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30" name="Line 42"/>
          <p:cNvSpPr>
            <a:spLocks noChangeShapeType="1"/>
          </p:cNvSpPr>
          <p:nvPr/>
        </p:nvSpPr>
        <p:spPr bwMode="auto">
          <a:xfrm>
            <a:off x="2268538" y="4294188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31" name="Line 43"/>
          <p:cNvSpPr>
            <a:spLocks noChangeShapeType="1"/>
          </p:cNvSpPr>
          <p:nvPr/>
        </p:nvSpPr>
        <p:spPr bwMode="auto">
          <a:xfrm flipV="1">
            <a:off x="2268538" y="2565400"/>
            <a:ext cx="0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32" name="Line 44"/>
          <p:cNvSpPr>
            <a:spLocks noChangeShapeType="1"/>
          </p:cNvSpPr>
          <p:nvPr/>
        </p:nvSpPr>
        <p:spPr bwMode="auto">
          <a:xfrm flipH="1">
            <a:off x="2268538" y="30686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33" name="Line 45"/>
          <p:cNvSpPr>
            <a:spLocks noChangeShapeType="1"/>
          </p:cNvSpPr>
          <p:nvPr/>
        </p:nvSpPr>
        <p:spPr bwMode="auto">
          <a:xfrm>
            <a:off x="3995738" y="39338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34" name="Line 46"/>
          <p:cNvSpPr>
            <a:spLocks noChangeShapeType="1"/>
          </p:cNvSpPr>
          <p:nvPr/>
        </p:nvSpPr>
        <p:spPr bwMode="auto">
          <a:xfrm flipH="1">
            <a:off x="2268538" y="3933825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35" name="Line 47"/>
          <p:cNvSpPr>
            <a:spLocks noChangeShapeType="1"/>
          </p:cNvSpPr>
          <p:nvPr/>
        </p:nvSpPr>
        <p:spPr bwMode="auto">
          <a:xfrm>
            <a:off x="3276600" y="30686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36" name="Line 48"/>
          <p:cNvSpPr>
            <a:spLocks noChangeShapeType="1"/>
          </p:cNvSpPr>
          <p:nvPr/>
        </p:nvSpPr>
        <p:spPr bwMode="auto">
          <a:xfrm flipH="1">
            <a:off x="3348038" y="4437063"/>
            <a:ext cx="3603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37" name="Line 49"/>
          <p:cNvSpPr>
            <a:spLocks noChangeShapeType="1"/>
          </p:cNvSpPr>
          <p:nvPr/>
        </p:nvSpPr>
        <p:spPr bwMode="auto">
          <a:xfrm flipV="1">
            <a:off x="2197100" y="34305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1908175" y="256698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1908175" y="357505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1908175" y="2998788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2916238" y="422116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3851275" y="422116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787900" y="2782888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7944" name="Text Box 56"/>
          <p:cNvSpPr txBox="1">
            <a:spLocks noChangeArrowheads="1"/>
          </p:cNvSpPr>
          <p:nvPr/>
        </p:nvSpPr>
        <p:spPr bwMode="auto">
          <a:xfrm>
            <a:off x="4932363" y="393541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7945" name="AutoShape 57"/>
          <p:cNvSpPr>
            <a:spLocks noChangeArrowheads="1"/>
          </p:cNvSpPr>
          <p:nvPr/>
        </p:nvSpPr>
        <p:spPr bwMode="auto">
          <a:xfrm>
            <a:off x="3954463" y="3883025"/>
            <a:ext cx="71437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7946" name="AutoShape 58"/>
          <p:cNvSpPr>
            <a:spLocks noChangeArrowheads="1"/>
          </p:cNvSpPr>
          <p:nvPr/>
        </p:nvSpPr>
        <p:spPr bwMode="auto">
          <a:xfrm>
            <a:off x="3235325" y="3019425"/>
            <a:ext cx="71438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7947" name="Line 59"/>
          <p:cNvSpPr>
            <a:spLocks noChangeShapeType="1"/>
          </p:cNvSpPr>
          <p:nvPr/>
        </p:nvSpPr>
        <p:spPr bwMode="auto">
          <a:xfrm flipV="1">
            <a:off x="2484438" y="2638425"/>
            <a:ext cx="1368425" cy="1008063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48" name="Line 60"/>
          <p:cNvSpPr>
            <a:spLocks noChangeShapeType="1"/>
          </p:cNvSpPr>
          <p:nvPr/>
        </p:nvSpPr>
        <p:spPr bwMode="auto">
          <a:xfrm>
            <a:off x="2916238" y="2854325"/>
            <a:ext cx="1800225" cy="115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49" name="Text Box 61"/>
          <p:cNvSpPr txBox="1">
            <a:spLocks noChangeArrowheads="1"/>
          </p:cNvSpPr>
          <p:nvPr/>
        </p:nvSpPr>
        <p:spPr bwMode="auto">
          <a:xfrm>
            <a:off x="3635375" y="263842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7950" name="Text Box 62"/>
          <p:cNvSpPr txBox="1">
            <a:spLocks noChangeArrowheads="1"/>
          </p:cNvSpPr>
          <p:nvPr/>
        </p:nvSpPr>
        <p:spPr bwMode="auto">
          <a:xfrm>
            <a:off x="4284663" y="3933825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7951" name="Text Box 63"/>
          <p:cNvSpPr txBox="1">
            <a:spLocks noChangeArrowheads="1"/>
          </p:cNvSpPr>
          <p:nvPr/>
        </p:nvSpPr>
        <p:spPr bwMode="auto">
          <a:xfrm>
            <a:off x="4500563" y="357505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7952" name="Line 64"/>
          <p:cNvSpPr>
            <a:spLocks noChangeShapeType="1"/>
          </p:cNvSpPr>
          <p:nvPr/>
        </p:nvSpPr>
        <p:spPr bwMode="auto">
          <a:xfrm flipH="1">
            <a:off x="3924300" y="30702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53" name="Line 65"/>
          <p:cNvSpPr>
            <a:spLocks noChangeShapeType="1"/>
          </p:cNvSpPr>
          <p:nvPr/>
        </p:nvSpPr>
        <p:spPr bwMode="auto">
          <a:xfrm>
            <a:off x="2700338" y="29987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54" name="Line 66"/>
          <p:cNvSpPr>
            <a:spLocks noChangeShapeType="1"/>
          </p:cNvSpPr>
          <p:nvPr/>
        </p:nvSpPr>
        <p:spPr bwMode="auto">
          <a:xfrm>
            <a:off x="2424113" y="2927350"/>
            <a:ext cx="18002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55" name="Line 67"/>
          <p:cNvSpPr>
            <a:spLocks noChangeShapeType="1"/>
          </p:cNvSpPr>
          <p:nvPr/>
        </p:nvSpPr>
        <p:spPr bwMode="auto">
          <a:xfrm flipV="1">
            <a:off x="3667125" y="2854325"/>
            <a:ext cx="1800225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56" name="Line 68"/>
          <p:cNvSpPr>
            <a:spLocks noChangeShapeType="1"/>
          </p:cNvSpPr>
          <p:nvPr/>
        </p:nvSpPr>
        <p:spPr bwMode="auto">
          <a:xfrm>
            <a:off x="2268538" y="6235700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57" name="Line 69"/>
          <p:cNvSpPr>
            <a:spLocks noChangeShapeType="1"/>
          </p:cNvSpPr>
          <p:nvPr/>
        </p:nvSpPr>
        <p:spPr bwMode="auto">
          <a:xfrm flipV="1">
            <a:off x="2268538" y="4506913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58" name="Text Box 74"/>
          <p:cNvSpPr txBox="1">
            <a:spLocks noChangeArrowheads="1"/>
          </p:cNvSpPr>
          <p:nvPr/>
        </p:nvSpPr>
        <p:spPr bwMode="auto">
          <a:xfrm>
            <a:off x="1908175" y="45085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7959" name="Text Box 75"/>
          <p:cNvSpPr txBox="1">
            <a:spLocks noChangeArrowheads="1"/>
          </p:cNvSpPr>
          <p:nvPr/>
        </p:nvSpPr>
        <p:spPr bwMode="auto">
          <a:xfrm>
            <a:off x="1908175" y="4941888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7960" name="Text Box 76"/>
          <p:cNvSpPr txBox="1">
            <a:spLocks noChangeArrowheads="1"/>
          </p:cNvSpPr>
          <p:nvPr/>
        </p:nvSpPr>
        <p:spPr bwMode="auto">
          <a:xfrm>
            <a:off x="3276600" y="616585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7961" name="Text Box 78"/>
          <p:cNvSpPr txBox="1">
            <a:spLocks noChangeArrowheads="1"/>
          </p:cNvSpPr>
          <p:nvPr/>
        </p:nvSpPr>
        <p:spPr bwMode="auto">
          <a:xfrm>
            <a:off x="4284663" y="4652963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7962" name="Text Box 79"/>
          <p:cNvSpPr txBox="1">
            <a:spLocks noChangeArrowheads="1"/>
          </p:cNvSpPr>
          <p:nvPr/>
        </p:nvSpPr>
        <p:spPr bwMode="auto">
          <a:xfrm>
            <a:off x="4932363" y="58769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7963" name="AutoShape 80"/>
          <p:cNvSpPr>
            <a:spLocks noChangeArrowheads="1"/>
          </p:cNvSpPr>
          <p:nvPr/>
        </p:nvSpPr>
        <p:spPr bwMode="auto">
          <a:xfrm>
            <a:off x="3378200" y="5734050"/>
            <a:ext cx="71438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7964" name="AutoShape 81"/>
          <p:cNvSpPr>
            <a:spLocks noChangeArrowheads="1"/>
          </p:cNvSpPr>
          <p:nvPr/>
        </p:nvSpPr>
        <p:spPr bwMode="auto">
          <a:xfrm>
            <a:off x="3381375" y="5102225"/>
            <a:ext cx="71438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7965" name="Line 82"/>
          <p:cNvSpPr>
            <a:spLocks noChangeShapeType="1"/>
          </p:cNvSpPr>
          <p:nvPr/>
        </p:nvSpPr>
        <p:spPr bwMode="auto">
          <a:xfrm flipV="1">
            <a:off x="2843213" y="4724400"/>
            <a:ext cx="1152525" cy="865188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66" name="Text Box 84"/>
          <p:cNvSpPr txBox="1">
            <a:spLocks noChangeArrowheads="1"/>
          </p:cNvSpPr>
          <p:nvPr/>
        </p:nvSpPr>
        <p:spPr bwMode="auto">
          <a:xfrm>
            <a:off x="3419475" y="458152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7967" name="Text Box 85"/>
          <p:cNvSpPr txBox="1">
            <a:spLocks noChangeArrowheads="1"/>
          </p:cNvSpPr>
          <p:nvPr/>
        </p:nvSpPr>
        <p:spPr bwMode="auto">
          <a:xfrm>
            <a:off x="4284663" y="5445125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7968" name="Text Box 86"/>
          <p:cNvSpPr txBox="1">
            <a:spLocks noChangeArrowheads="1"/>
          </p:cNvSpPr>
          <p:nvPr/>
        </p:nvSpPr>
        <p:spPr bwMode="auto">
          <a:xfrm>
            <a:off x="3851275" y="5876925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7969" name="Line 87"/>
          <p:cNvSpPr>
            <a:spLocks noChangeShapeType="1"/>
          </p:cNvSpPr>
          <p:nvPr/>
        </p:nvSpPr>
        <p:spPr bwMode="auto">
          <a:xfrm flipH="1">
            <a:off x="3779838" y="50133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70" name="Line 88"/>
          <p:cNvSpPr>
            <a:spLocks noChangeShapeType="1"/>
          </p:cNvSpPr>
          <p:nvPr/>
        </p:nvSpPr>
        <p:spPr bwMode="auto">
          <a:xfrm>
            <a:off x="3779838" y="58054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71" name="Text Box 91"/>
          <p:cNvSpPr txBox="1">
            <a:spLocks noChangeArrowheads="1"/>
          </p:cNvSpPr>
          <p:nvPr/>
        </p:nvSpPr>
        <p:spPr bwMode="auto">
          <a:xfrm>
            <a:off x="1547813" y="765175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а)</a:t>
            </a:r>
          </a:p>
        </p:txBody>
      </p:sp>
      <p:sp>
        <p:nvSpPr>
          <p:cNvPr id="37972" name="Text Box 92"/>
          <p:cNvSpPr txBox="1">
            <a:spLocks noChangeArrowheads="1"/>
          </p:cNvSpPr>
          <p:nvPr/>
        </p:nvSpPr>
        <p:spPr bwMode="auto">
          <a:xfrm>
            <a:off x="1547813" y="25654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б)</a:t>
            </a:r>
          </a:p>
        </p:txBody>
      </p:sp>
      <p:sp>
        <p:nvSpPr>
          <p:cNvPr id="37973" name="Text Box 93"/>
          <p:cNvSpPr txBox="1">
            <a:spLocks noChangeArrowheads="1"/>
          </p:cNvSpPr>
          <p:nvPr/>
        </p:nvSpPr>
        <p:spPr bwMode="auto">
          <a:xfrm>
            <a:off x="1547813" y="465296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в)</a:t>
            </a:r>
          </a:p>
        </p:txBody>
      </p:sp>
      <p:sp>
        <p:nvSpPr>
          <p:cNvPr id="37974" name="Text Box 94"/>
          <p:cNvSpPr txBox="1">
            <a:spLocks noChangeArrowheads="1"/>
          </p:cNvSpPr>
          <p:nvPr/>
        </p:nvSpPr>
        <p:spPr bwMode="auto">
          <a:xfrm>
            <a:off x="1908175" y="5589588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7975" name="Line 95"/>
          <p:cNvSpPr>
            <a:spLocks noChangeShapeType="1"/>
          </p:cNvSpPr>
          <p:nvPr/>
        </p:nvSpPr>
        <p:spPr bwMode="auto">
          <a:xfrm flipV="1">
            <a:off x="3059113" y="5013325"/>
            <a:ext cx="1370012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76" name="Line 96"/>
          <p:cNvSpPr>
            <a:spLocks noChangeShapeType="1"/>
          </p:cNvSpPr>
          <p:nvPr/>
        </p:nvSpPr>
        <p:spPr bwMode="auto">
          <a:xfrm flipH="1" flipV="1">
            <a:off x="3132138" y="4941888"/>
            <a:ext cx="1152525" cy="865187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77" name="Line 97"/>
          <p:cNvSpPr>
            <a:spLocks noChangeShapeType="1"/>
          </p:cNvSpPr>
          <p:nvPr/>
        </p:nvSpPr>
        <p:spPr bwMode="auto">
          <a:xfrm flipH="1" flipV="1">
            <a:off x="2700338" y="5229225"/>
            <a:ext cx="1152525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78" name="Line 98"/>
          <p:cNvSpPr>
            <a:spLocks noChangeShapeType="1"/>
          </p:cNvSpPr>
          <p:nvPr/>
        </p:nvSpPr>
        <p:spPr bwMode="auto">
          <a:xfrm>
            <a:off x="3419475" y="515778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79" name="Line 99"/>
          <p:cNvSpPr>
            <a:spLocks noChangeShapeType="1"/>
          </p:cNvSpPr>
          <p:nvPr/>
        </p:nvSpPr>
        <p:spPr bwMode="auto">
          <a:xfrm flipH="1">
            <a:off x="2268538" y="5157788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80" name="Line 100"/>
          <p:cNvSpPr>
            <a:spLocks noChangeShapeType="1"/>
          </p:cNvSpPr>
          <p:nvPr/>
        </p:nvSpPr>
        <p:spPr bwMode="auto">
          <a:xfrm flipH="1">
            <a:off x="2268538" y="5753100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7981" name="Line 101"/>
          <p:cNvSpPr>
            <a:spLocks noChangeShapeType="1"/>
          </p:cNvSpPr>
          <p:nvPr/>
        </p:nvSpPr>
        <p:spPr bwMode="auto">
          <a:xfrm flipV="1">
            <a:off x="2124075" y="53006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6770" name="Group 2"/>
          <p:cNvGraphicFramePr>
            <a:graphicFrameLocks noGrp="1"/>
          </p:cNvGraphicFramePr>
          <p:nvPr>
            <p:ph/>
          </p:nvPr>
        </p:nvGraphicFramePr>
        <p:xfrm>
          <a:off x="395288" y="260350"/>
          <a:ext cx="8497887" cy="6338190"/>
        </p:xfrm>
        <a:graphic>
          <a:graphicData uri="http://schemas.openxmlformats.org/drawingml/2006/table">
            <a:tbl>
              <a:tblPr/>
              <a:tblGrid>
                <a:gridCol w="1112837"/>
                <a:gridCol w="6088063"/>
                <a:gridCol w="1296987"/>
              </a:tblGrid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8) 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а)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б)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Q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в)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 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2268538" y="2349500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V="1">
            <a:off x="2268538" y="620713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H="1">
            <a:off x="2268538" y="1916113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3419475" y="19161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>
            <a:off x="2268538" y="11969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3814763" y="11969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 flipH="1">
            <a:off x="3492500" y="2420938"/>
            <a:ext cx="288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2195513" y="1341438"/>
            <a:ext cx="15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1906588" y="62071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1906588" y="170180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1908175" y="90805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3059113" y="2276475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3779838" y="2276475"/>
            <a:ext cx="43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4786313" y="76517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4930775" y="19907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8943" name="AutoShape 31"/>
          <p:cNvSpPr>
            <a:spLocks noChangeArrowheads="1"/>
          </p:cNvSpPr>
          <p:nvPr/>
        </p:nvSpPr>
        <p:spPr bwMode="auto">
          <a:xfrm>
            <a:off x="3779838" y="1147763"/>
            <a:ext cx="71437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8944" name="AutoShape 32"/>
          <p:cNvSpPr>
            <a:spLocks noChangeArrowheads="1"/>
          </p:cNvSpPr>
          <p:nvPr/>
        </p:nvSpPr>
        <p:spPr bwMode="auto">
          <a:xfrm>
            <a:off x="3381375" y="1881188"/>
            <a:ext cx="71438" cy="71437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8945" name="Line 33"/>
          <p:cNvSpPr>
            <a:spLocks noChangeShapeType="1"/>
          </p:cNvSpPr>
          <p:nvPr/>
        </p:nvSpPr>
        <p:spPr bwMode="auto">
          <a:xfrm flipV="1">
            <a:off x="2698750" y="693738"/>
            <a:ext cx="1800225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46" name="Line 34"/>
          <p:cNvSpPr>
            <a:spLocks noChangeShapeType="1"/>
          </p:cNvSpPr>
          <p:nvPr/>
        </p:nvSpPr>
        <p:spPr bwMode="auto">
          <a:xfrm>
            <a:off x="2338388" y="1557338"/>
            <a:ext cx="2016125" cy="7207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47" name="Line 35"/>
          <p:cNvSpPr>
            <a:spLocks noChangeShapeType="1"/>
          </p:cNvSpPr>
          <p:nvPr/>
        </p:nvSpPr>
        <p:spPr bwMode="auto">
          <a:xfrm>
            <a:off x="2843213" y="836613"/>
            <a:ext cx="201612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3849688" y="54927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4354513" y="191770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4787900" y="119856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8951" name="Line 39"/>
          <p:cNvSpPr>
            <a:spLocks noChangeShapeType="1"/>
          </p:cNvSpPr>
          <p:nvPr/>
        </p:nvSpPr>
        <p:spPr bwMode="auto">
          <a:xfrm>
            <a:off x="3994150" y="1125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52" name="Line 40"/>
          <p:cNvSpPr>
            <a:spLocks noChangeShapeType="1"/>
          </p:cNvSpPr>
          <p:nvPr/>
        </p:nvSpPr>
        <p:spPr bwMode="auto">
          <a:xfrm flipH="1">
            <a:off x="41402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53" name="Line 41"/>
          <p:cNvSpPr>
            <a:spLocks noChangeShapeType="1"/>
          </p:cNvSpPr>
          <p:nvPr/>
        </p:nvSpPr>
        <p:spPr bwMode="auto">
          <a:xfrm flipV="1">
            <a:off x="3132138" y="981075"/>
            <a:ext cx="1584325" cy="115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54" name="Line 42"/>
          <p:cNvSpPr>
            <a:spLocks noChangeShapeType="1"/>
          </p:cNvSpPr>
          <p:nvPr/>
        </p:nvSpPr>
        <p:spPr bwMode="auto">
          <a:xfrm>
            <a:off x="2268538" y="4294188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55" name="Line 43"/>
          <p:cNvSpPr>
            <a:spLocks noChangeShapeType="1"/>
          </p:cNvSpPr>
          <p:nvPr/>
        </p:nvSpPr>
        <p:spPr bwMode="auto">
          <a:xfrm flipV="1">
            <a:off x="2268538" y="2565400"/>
            <a:ext cx="0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56" name="Line 44"/>
          <p:cNvSpPr>
            <a:spLocks noChangeShapeType="1"/>
          </p:cNvSpPr>
          <p:nvPr/>
        </p:nvSpPr>
        <p:spPr bwMode="auto">
          <a:xfrm flipH="1">
            <a:off x="2268538" y="30686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57" name="Line 45"/>
          <p:cNvSpPr>
            <a:spLocks noChangeShapeType="1"/>
          </p:cNvSpPr>
          <p:nvPr/>
        </p:nvSpPr>
        <p:spPr bwMode="auto">
          <a:xfrm>
            <a:off x="3995738" y="39338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58" name="Line 46"/>
          <p:cNvSpPr>
            <a:spLocks noChangeShapeType="1"/>
          </p:cNvSpPr>
          <p:nvPr/>
        </p:nvSpPr>
        <p:spPr bwMode="auto">
          <a:xfrm flipH="1">
            <a:off x="2268538" y="3933825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59" name="Line 47"/>
          <p:cNvSpPr>
            <a:spLocks noChangeShapeType="1"/>
          </p:cNvSpPr>
          <p:nvPr/>
        </p:nvSpPr>
        <p:spPr bwMode="auto">
          <a:xfrm>
            <a:off x="3276600" y="30686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60" name="Line 48"/>
          <p:cNvSpPr>
            <a:spLocks noChangeShapeType="1"/>
          </p:cNvSpPr>
          <p:nvPr/>
        </p:nvSpPr>
        <p:spPr bwMode="auto">
          <a:xfrm>
            <a:off x="3348038" y="4437063"/>
            <a:ext cx="3603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61" name="Line 49"/>
          <p:cNvSpPr>
            <a:spLocks noChangeShapeType="1"/>
          </p:cNvSpPr>
          <p:nvPr/>
        </p:nvSpPr>
        <p:spPr bwMode="auto">
          <a:xfrm>
            <a:off x="2197100" y="34305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62" name="Text Box 50"/>
          <p:cNvSpPr txBox="1">
            <a:spLocks noChangeArrowheads="1"/>
          </p:cNvSpPr>
          <p:nvPr/>
        </p:nvSpPr>
        <p:spPr bwMode="auto">
          <a:xfrm>
            <a:off x="1908175" y="256698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8963" name="Text Box 51"/>
          <p:cNvSpPr txBox="1">
            <a:spLocks noChangeArrowheads="1"/>
          </p:cNvSpPr>
          <p:nvPr/>
        </p:nvSpPr>
        <p:spPr bwMode="auto">
          <a:xfrm>
            <a:off x="1908175" y="3575050"/>
            <a:ext cx="39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8964" name="Text Box 52"/>
          <p:cNvSpPr txBox="1">
            <a:spLocks noChangeArrowheads="1"/>
          </p:cNvSpPr>
          <p:nvPr/>
        </p:nvSpPr>
        <p:spPr bwMode="auto">
          <a:xfrm>
            <a:off x="1908175" y="2998788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8965" name="Text Box 53"/>
          <p:cNvSpPr txBox="1">
            <a:spLocks noChangeArrowheads="1"/>
          </p:cNvSpPr>
          <p:nvPr/>
        </p:nvSpPr>
        <p:spPr bwMode="auto">
          <a:xfrm>
            <a:off x="2916238" y="422116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8966" name="Text Box 54"/>
          <p:cNvSpPr txBox="1">
            <a:spLocks noChangeArrowheads="1"/>
          </p:cNvSpPr>
          <p:nvPr/>
        </p:nvSpPr>
        <p:spPr bwMode="auto">
          <a:xfrm>
            <a:off x="3851275" y="4221163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8967" name="Text Box 55"/>
          <p:cNvSpPr txBox="1">
            <a:spLocks noChangeArrowheads="1"/>
          </p:cNvSpPr>
          <p:nvPr/>
        </p:nvSpPr>
        <p:spPr bwMode="auto">
          <a:xfrm>
            <a:off x="4787900" y="2782888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8968" name="Text Box 56"/>
          <p:cNvSpPr txBox="1">
            <a:spLocks noChangeArrowheads="1"/>
          </p:cNvSpPr>
          <p:nvPr/>
        </p:nvSpPr>
        <p:spPr bwMode="auto">
          <a:xfrm>
            <a:off x="4932363" y="393541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8969" name="AutoShape 57"/>
          <p:cNvSpPr>
            <a:spLocks noChangeArrowheads="1"/>
          </p:cNvSpPr>
          <p:nvPr/>
        </p:nvSpPr>
        <p:spPr bwMode="auto">
          <a:xfrm>
            <a:off x="3954463" y="3883025"/>
            <a:ext cx="71437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8970" name="AutoShape 58"/>
          <p:cNvSpPr>
            <a:spLocks noChangeArrowheads="1"/>
          </p:cNvSpPr>
          <p:nvPr/>
        </p:nvSpPr>
        <p:spPr bwMode="auto">
          <a:xfrm>
            <a:off x="3235325" y="3019425"/>
            <a:ext cx="71438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8971" name="Line 59"/>
          <p:cNvSpPr>
            <a:spLocks noChangeShapeType="1"/>
          </p:cNvSpPr>
          <p:nvPr/>
        </p:nvSpPr>
        <p:spPr bwMode="auto">
          <a:xfrm flipV="1">
            <a:off x="2484438" y="2638425"/>
            <a:ext cx="1368425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72" name="Line 60"/>
          <p:cNvSpPr>
            <a:spLocks noChangeShapeType="1"/>
          </p:cNvSpPr>
          <p:nvPr/>
        </p:nvSpPr>
        <p:spPr bwMode="auto">
          <a:xfrm>
            <a:off x="2916238" y="2854325"/>
            <a:ext cx="18002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73" name="Text Box 61"/>
          <p:cNvSpPr txBox="1">
            <a:spLocks noChangeArrowheads="1"/>
          </p:cNvSpPr>
          <p:nvPr/>
        </p:nvSpPr>
        <p:spPr bwMode="auto">
          <a:xfrm>
            <a:off x="3635375" y="263842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8974" name="Text Box 62"/>
          <p:cNvSpPr txBox="1">
            <a:spLocks noChangeArrowheads="1"/>
          </p:cNvSpPr>
          <p:nvPr/>
        </p:nvSpPr>
        <p:spPr bwMode="auto">
          <a:xfrm>
            <a:off x="4284663" y="3933825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8975" name="Text Box 63"/>
          <p:cNvSpPr txBox="1">
            <a:spLocks noChangeArrowheads="1"/>
          </p:cNvSpPr>
          <p:nvPr/>
        </p:nvSpPr>
        <p:spPr bwMode="auto">
          <a:xfrm>
            <a:off x="4500563" y="3575050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3924300" y="30702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 flipH="1">
            <a:off x="2700338" y="29987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2424113" y="2927350"/>
            <a:ext cx="1800225" cy="115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 flipV="1">
            <a:off x="3667125" y="2854325"/>
            <a:ext cx="1800225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>
            <a:off x="2268538" y="6235700"/>
            <a:ext cx="295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81" name="Line 69"/>
          <p:cNvSpPr>
            <a:spLocks noChangeShapeType="1"/>
          </p:cNvSpPr>
          <p:nvPr/>
        </p:nvSpPr>
        <p:spPr bwMode="auto">
          <a:xfrm flipV="1">
            <a:off x="2268538" y="4506913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82" name="Text Box 70"/>
          <p:cNvSpPr txBox="1">
            <a:spLocks noChangeArrowheads="1"/>
          </p:cNvSpPr>
          <p:nvPr/>
        </p:nvSpPr>
        <p:spPr bwMode="auto">
          <a:xfrm>
            <a:off x="1908175" y="45085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endParaRPr lang="ru-RU" b="1"/>
          </a:p>
        </p:txBody>
      </p:sp>
      <p:sp>
        <p:nvSpPr>
          <p:cNvPr id="38983" name="Text Box 71"/>
          <p:cNvSpPr txBox="1">
            <a:spLocks noChangeArrowheads="1"/>
          </p:cNvSpPr>
          <p:nvPr/>
        </p:nvSpPr>
        <p:spPr bwMode="auto">
          <a:xfrm>
            <a:off x="1908175" y="4941888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8984" name="Text Box 72"/>
          <p:cNvSpPr txBox="1">
            <a:spLocks noChangeArrowheads="1"/>
          </p:cNvSpPr>
          <p:nvPr/>
        </p:nvSpPr>
        <p:spPr bwMode="auto">
          <a:xfrm>
            <a:off x="3276600" y="616585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8985" name="Text Box 73"/>
          <p:cNvSpPr txBox="1">
            <a:spLocks noChangeArrowheads="1"/>
          </p:cNvSpPr>
          <p:nvPr/>
        </p:nvSpPr>
        <p:spPr bwMode="auto">
          <a:xfrm>
            <a:off x="4284663" y="4652963"/>
            <a:ext cx="38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8986" name="Text Box 74"/>
          <p:cNvSpPr txBox="1">
            <a:spLocks noChangeArrowheads="1"/>
          </p:cNvSpPr>
          <p:nvPr/>
        </p:nvSpPr>
        <p:spPr bwMode="auto">
          <a:xfrm>
            <a:off x="4932363" y="58769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Q</a:t>
            </a:r>
            <a:endParaRPr lang="ru-RU" b="1"/>
          </a:p>
        </p:txBody>
      </p:sp>
      <p:sp>
        <p:nvSpPr>
          <p:cNvPr id="38987" name="AutoShape 75"/>
          <p:cNvSpPr>
            <a:spLocks noChangeArrowheads="1"/>
          </p:cNvSpPr>
          <p:nvPr/>
        </p:nvSpPr>
        <p:spPr bwMode="auto">
          <a:xfrm>
            <a:off x="3378200" y="5734050"/>
            <a:ext cx="71438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8988" name="AutoShape 76"/>
          <p:cNvSpPr>
            <a:spLocks noChangeArrowheads="1"/>
          </p:cNvSpPr>
          <p:nvPr/>
        </p:nvSpPr>
        <p:spPr bwMode="auto">
          <a:xfrm>
            <a:off x="3381375" y="5102225"/>
            <a:ext cx="71438" cy="71438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38989" name="Line 77"/>
          <p:cNvSpPr>
            <a:spLocks noChangeShapeType="1"/>
          </p:cNvSpPr>
          <p:nvPr/>
        </p:nvSpPr>
        <p:spPr bwMode="auto">
          <a:xfrm flipV="1">
            <a:off x="2843213" y="4724400"/>
            <a:ext cx="1152525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90" name="Text Box 78"/>
          <p:cNvSpPr txBox="1">
            <a:spLocks noChangeArrowheads="1"/>
          </p:cNvSpPr>
          <p:nvPr/>
        </p:nvSpPr>
        <p:spPr bwMode="auto">
          <a:xfrm>
            <a:off x="3419475" y="4581525"/>
            <a:ext cx="38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S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8991" name="Text Box 79"/>
          <p:cNvSpPr txBox="1">
            <a:spLocks noChangeArrowheads="1"/>
          </p:cNvSpPr>
          <p:nvPr/>
        </p:nvSpPr>
        <p:spPr bwMode="auto">
          <a:xfrm>
            <a:off x="4284663" y="5445125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38992" name="Text Box 80"/>
          <p:cNvSpPr txBox="1">
            <a:spLocks noChangeArrowheads="1"/>
          </p:cNvSpPr>
          <p:nvPr/>
        </p:nvSpPr>
        <p:spPr bwMode="auto">
          <a:xfrm>
            <a:off x="3851275" y="5876925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D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8993" name="Line 81"/>
          <p:cNvSpPr>
            <a:spLocks noChangeShapeType="1"/>
          </p:cNvSpPr>
          <p:nvPr/>
        </p:nvSpPr>
        <p:spPr bwMode="auto">
          <a:xfrm>
            <a:off x="3779838" y="50133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94" name="Line 82"/>
          <p:cNvSpPr>
            <a:spLocks noChangeShapeType="1"/>
          </p:cNvSpPr>
          <p:nvPr/>
        </p:nvSpPr>
        <p:spPr bwMode="auto">
          <a:xfrm flipH="1">
            <a:off x="3779838" y="58054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8995" name="Text Box 83"/>
          <p:cNvSpPr txBox="1">
            <a:spLocks noChangeArrowheads="1"/>
          </p:cNvSpPr>
          <p:nvPr/>
        </p:nvSpPr>
        <p:spPr bwMode="auto">
          <a:xfrm>
            <a:off x="1547813" y="765175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а)</a:t>
            </a:r>
          </a:p>
        </p:txBody>
      </p:sp>
      <p:sp>
        <p:nvSpPr>
          <p:cNvPr id="38996" name="Text Box 84"/>
          <p:cNvSpPr txBox="1">
            <a:spLocks noChangeArrowheads="1"/>
          </p:cNvSpPr>
          <p:nvPr/>
        </p:nvSpPr>
        <p:spPr bwMode="auto">
          <a:xfrm>
            <a:off x="1547813" y="25654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б)</a:t>
            </a:r>
          </a:p>
        </p:txBody>
      </p:sp>
      <p:sp>
        <p:nvSpPr>
          <p:cNvPr id="38997" name="Text Box 85"/>
          <p:cNvSpPr txBox="1">
            <a:spLocks noChangeArrowheads="1"/>
          </p:cNvSpPr>
          <p:nvPr/>
        </p:nvSpPr>
        <p:spPr bwMode="auto">
          <a:xfrm>
            <a:off x="1547813" y="465296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ru-RU" b="1"/>
              <a:t>в)</a:t>
            </a:r>
          </a:p>
        </p:txBody>
      </p: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1908175" y="5589588"/>
            <a:ext cx="396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="1"/>
              <a:t>P</a:t>
            </a:r>
            <a:r>
              <a:rPr lang="en-US" b="1" baseline="-25000"/>
              <a:t>2</a:t>
            </a:r>
            <a:endParaRPr lang="ru-RU" b="1"/>
          </a:p>
        </p:txBody>
      </p:sp>
      <p:sp>
        <p:nvSpPr>
          <p:cNvPr id="38999" name="Line 87"/>
          <p:cNvSpPr>
            <a:spLocks noChangeShapeType="1"/>
          </p:cNvSpPr>
          <p:nvPr/>
        </p:nvSpPr>
        <p:spPr bwMode="auto">
          <a:xfrm flipV="1">
            <a:off x="3059113" y="5013325"/>
            <a:ext cx="1370012" cy="1008063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 flipH="1" flipV="1">
            <a:off x="3132138" y="4941888"/>
            <a:ext cx="1152525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9001" name="Line 89"/>
          <p:cNvSpPr>
            <a:spLocks noChangeShapeType="1"/>
          </p:cNvSpPr>
          <p:nvPr/>
        </p:nvSpPr>
        <p:spPr bwMode="auto">
          <a:xfrm flipH="1" flipV="1">
            <a:off x="2700338" y="5229225"/>
            <a:ext cx="1152525" cy="865188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9002" name="Line 90"/>
          <p:cNvSpPr>
            <a:spLocks noChangeShapeType="1"/>
          </p:cNvSpPr>
          <p:nvPr/>
        </p:nvSpPr>
        <p:spPr bwMode="auto">
          <a:xfrm>
            <a:off x="3419475" y="515778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9003" name="Line 91"/>
          <p:cNvSpPr>
            <a:spLocks noChangeShapeType="1"/>
          </p:cNvSpPr>
          <p:nvPr/>
        </p:nvSpPr>
        <p:spPr bwMode="auto">
          <a:xfrm flipH="1">
            <a:off x="2268538" y="5157788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9004" name="Line 92"/>
          <p:cNvSpPr>
            <a:spLocks noChangeShapeType="1"/>
          </p:cNvSpPr>
          <p:nvPr/>
        </p:nvSpPr>
        <p:spPr bwMode="auto">
          <a:xfrm flipH="1">
            <a:off x="2268538" y="5753100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39005" name="Line 93"/>
          <p:cNvSpPr>
            <a:spLocks noChangeShapeType="1"/>
          </p:cNvSpPr>
          <p:nvPr/>
        </p:nvSpPr>
        <p:spPr bwMode="auto">
          <a:xfrm>
            <a:off x="2124075" y="53006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50" cy="1143000"/>
          </a:xfrm>
        </p:spPr>
        <p:txBody>
          <a:bodyPr/>
          <a:lstStyle/>
          <a:p>
            <a:pPr eaLnBrk="1" hangingPunct="1"/>
            <a:r>
              <a:rPr lang="ru-RU" sz="3200" smtClean="0"/>
              <a:t>Зависимость величины спроса от цены товара.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714375" y="1928813"/>
          <a:ext cx="8001056" cy="414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4143404"/>
              </a:tblGrid>
              <a:tr h="517926">
                <a:tc>
                  <a:txBody>
                    <a:bodyPr/>
                    <a:lstStyle/>
                    <a:p>
                      <a:r>
                        <a:rPr lang="ru-RU" sz="2400" spc="0" dirty="0" smtClean="0"/>
                        <a:t>          </a:t>
                      </a:r>
                      <a:r>
                        <a:rPr lang="ru-RU" sz="2400" spc="0" baseline="0" dirty="0" smtClean="0">
                          <a:solidFill>
                            <a:schemeClr val="tx1"/>
                          </a:solidFill>
                        </a:rPr>
                        <a:t>Цена (Р) , </a:t>
                      </a:r>
                      <a:r>
                        <a:rPr lang="ru-RU" sz="2400" spc="0" baseline="0" dirty="0" err="1" smtClean="0">
                          <a:solidFill>
                            <a:schemeClr val="tx1"/>
                          </a:solidFill>
                        </a:rPr>
                        <a:t>р</a:t>
                      </a:r>
                      <a:r>
                        <a:rPr lang="ru-RU" sz="2400" spc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400" spc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spc="0" baseline="0" dirty="0" smtClean="0">
                          <a:solidFill>
                            <a:schemeClr val="tx1"/>
                          </a:solidFill>
                        </a:rPr>
                        <a:t>Величина спроса (</a:t>
                      </a:r>
                      <a:r>
                        <a:rPr lang="en-US" sz="2400" spc="0" baseline="0" dirty="0" err="1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kumimoji="0" lang="en-US" sz="1800" b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2400" spc="0" baseline="0" dirty="0" smtClean="0">
                          <a:solidFill>
                            <a:schemeClr val="tx1"/>
                          </a:solidFill>
                        </a:rPr>
                        <a:t>), шт.</a:t>
                      </a:r>
                      <a:endParaRPr lang="ru-RU" sz="2400" spc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7926"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</a:t>
                      </a:r>
                      <a:r>
                        <a:rPr lang="ru-RU" sz="2400" spc="0" dirty="0" smtClean="0"/>
                        <a:t>               10</a:t>
                      </a:r>
                      <a:endParaRPr lang="ru-RU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</a:t>
                      </a:r>
                      <a:r>
                        <a:rPr lang="ru-RU" sz="2400" spc="0" dirty="0" smtClean="0"/>
                        <a:t> 50</a:t>
                      </a:r>
                      <a:endParaRPr lang="ru-RU" sz="2400" spc="0" dirty="0"/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r>
                        <a:rPr lang="ru-RU" spc="0" baseline="0" dirty="0" smtClean="0">
                          <a:solidFill>
                            <a:schemeClr val="tx1"/>
                          </a:solidFill>
                        </a:rPr>
                        <a:t>                        </a:t>
                      </a:r>
                      <a:r>
                        <a:rPr lang="ru-RU" sz="2400" spc="0" baseline="0" dirty="0" smtClean="0">
                          <a:solidFill>
                            <a:schemeClr val="tx1"/>
                          </a:solidFill>
                        </a:rPr>
                        <a:t> 15</a:t>
                      </a:r>
                      <a:endParaRPr lang="ru-RU" sz="2400" spc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 </a:t>
                      </a:r>
                      <a:r>
                        <a:rPr lang="ru-RU" sz="2400" spc="0" dirty="0" smtClean="0"/>
                        <a:t>42   </a:t>
                      </a:r>
                      <a:r>
                        <a:rPr lang="ru-RU" spc="0" dirty="0" smtClean="0"/>
                        <a:t> </a:t>
                      </a:r>
                      <a:endParaRPr lang="ru-RU" spc="0" dirty="0"/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</a:t>
                      </a:r>
                      <a:r>
                        <a:rPr lang="ru-RU" sz="2400" spc="0" dirty="0" smtClean="0"/>
                        <a:t>20</a:t>
                      </a:r>
                      <a:endParaRPr lang="ru-RU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 </a:t>
                      </a:r>
                      <a:r>
                        <a:rPr lang="ru-RU" sz="2400" spc="0" dirty="0" smtClean="0"/>
                        <a:t>32 </a:t>
                      </a:r>
                      <a:endParaRPr lang="ru-RU" sz="2400" spc="0" dirty="0"/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</a:t>
                      </a:r>
                      <a:r>
                        <a:rPr lang="ru-RU" sz="2400" spc="0" dirty="0" smtClean="0"/>
                        <a:t>25</a:t>
                      </a:r>
                      <a:endParaRPr lang="ru-RU" sz="24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  </a:t>
                      </a:r>
                      <a:r>
                        <a:rPr lang="ru-RU" sz="2400" spc="0" dirty="0" smtClean="0"/>
                        <a:t>25</a:t>
                      </a:r>
                      <a:endParaRPr lang="ru-RU" sz="2400" spc="0" dirty="0"/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</a:t>
                      </a:r>
                      <a:r>
                        <a:rPr lang="ru-RU" sz="2400" spc="0" dirty="0" smtClean="0"/>
                        <a:t>30 </a:t>
                      </a:r>
                      <a:endParaRPr lang="ru-RU" sz="24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</a:t>
                      </a:r>
                      <a:r>
                        <a:rPr lang="ru-RU" sz="2400" spc="0" dirty="0" smtClean="0"/>
                        <a:t> 20</a:t>
                      </a:r>
                      <a:endParaRPr lang="ru-RU" sz="2400" spc="0" dirty="0"/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</a:t>
                      </a:r>
                      <a:r>
                        <a:rPr lang="ru-RU" sz="2400" spc="0" dirty="0" smtClean="0"/>
                        <a:t>35</a:t>
                      </a:r>
                      <a:endParaRPr lang="ru-RU" sz="24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 </a:t>
                      </a:r>
                      <a:r>
                        <a:rPr lang="ru-RU" sz="2400" spc="0" dirty="0" smtClean="0"/>
                        <a:t>15</a:t>
                      </a:r>
                      <a:endParaRPr lang="ru-RU" sz="2400" spc="0" dirty="0"/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</a:t>
                      </a:r>
                      <a:r>
                        <a:rPr lang="ru-RU" sz="2400" spc="0" dirty="0" smtClean="0"/>
                        <a:t> 40</a:t>
                      </a:r>
                      <a:endParaRPr lang="ru-RU" sz="24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</a:t>
                      </a:r>
                      <a:r>
                        <a:rPr lang="ru-RU" sz="2400" spc="0" dirty="0" smtClean="0"/>
                        <a:t> 10</a:t>
                      </a:r>
                      <a:endParaRPr lang="ru-RU" sz="2400" spc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prstTxWarp prst="textChevronInverted">
              <a:avLst/>
            </a:prstTxWarp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6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Кривая  спроса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147" name="Содержимое 8"/>
          <p:cNvSpPr>
            <a:spLocks noGrp="1"/>
          </p:cNvSpPr>
          <p:nvPr>
            <p:ph sz="half" idx="1"/>
          </p:nvPr>
        </p:nvSpPr>
        <p:spPr>
          <a:xfrm>
            <a:off x="214313" y="1571625"/>
            <a:ext cx="5357812" cy="47863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1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800" dirty="0" smtClean="0"/>
              <a:t>      </a:t>
            </a:r>
            <a:r>
              <a:rPr lang="en-US" sz="1800" dirty="0" smtClean="0"/>
              <a:t>    </a:t>
            </a:r>
            <a:r>
              <a:rPr lang="ru-RU" sz="1800" dirty="0" smtClean="0"/>
              <a:t>  </a:t>
            </a:r>
            <a:r>
              <a:rPr lang="ru-RU" sz="2400" i="1" dirty="0" smtClean="0"/>
              <a:t>Р  </a:t>
            </a:r>
            <a:r>
              <a:rPr lang="en-US" sz="2400" i="1" dirty="0" smtClean="0"/>
              <a:t> </a:t>
            </a:r>
            <a:r>
              <a:rPr lang="ru-RU" sz="2400" i="1" dirty="0" smtClean="0"/>
              <a:t>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i="1" dirty="0" smtClean="0"/>
              <a:t>                       </a:t>
            </a:r>
            <a:r>
              <a:rPr lang="en-US" sz="1800" i="1" dirty="0" smtClean="0"/>
              <a:t>D</a:t>
            </a:r>
            <a:endParaRPr lang="ru-RU" sz="1800" i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i="1" dirty="0" smtClean="0"/>
              <a:t>          </a:t>
            </a:r>
            <a:r>
              <a:rPr lang="en-US" sz="1800" dirty="0" smtClean="0"/>
              <a:t>30</a:t>
            </a:r>
            <a:r>
              <a:rPr lang="en-US" sz="2400" i="1" dirty="0" smtClean="0"/>
              <a:t>           </a:t>
            </a:r>
            <a:endParaRPr lang="ru-RU" sz="2400" i="1" dirty="0" smtClean="0"/>
          </a:p>
          <a:p>
            <a:pPr eaLnBrk="1" hangingPunct="1">
              <a:buFont typeface="Wingdings 2" pitchFamily="18" charset="2"/>
              <a:buNone/>
            </a:pPr>
            <a:endParaRPr lang="ru-RU" sz="2400" i="1" dirty="0" smtClean="0"/>
          </a:p>
          <a:p>
            <a:pPr eaLnBrk="1" hangingPunct="1">
              <a:buFont typeface="Wingdings 2" pitchFamily="18" charset="2"/>
              <a:buNone/>
            </a:pPr>
            <a:endParaRPr lang="ru-RU" sz="2400" i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i="1" dirty="0" smtClean="0"/>
              <a:t>          </a:t>
            </a:r>
            <a:r>
              <a:rPr lang="en-US" sz="1800" i="1" dirty="0" smtClean="0"/>
              <a:t>15</a:t>
            </a:r>
            <a:r>
              <a:rPr lang="en-US" sz="2400" i="1" dirty="0" smtClean="0"/>
              <a:t>                                         </a:t>
            </a:r>
            <a:endParaRPr lang="ru-RU" sz="2400" i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i="1" dirty="0" smtClean="0"/>
              <a:t>                                                                            D </a:t>
            </a:r>
            <a:endParaRPr lang="ru-RU" sz="1800" i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400" i="1" dirty="0" smtClean="0"/>
              <a:t>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i="1" dirty="0" smtClean="0"/>
              <a:t>        </a:t>
            </a:r>
            <a:r>
              <a:rPr lang="ru-RU" sz="2400" dirty="0" smtClean="0"/>
              <a:t>0</a:t>
            </a:r>
            <a:r>
              <a:rPr lang="ru-RU" sz="2400" b="1" i="1" dirty="0" smtClean="0"/>
              <a:t>              </a:t>
            </a:r>
            <a:r>
              <a:rPr lang="ru-RU" sz="2000" b="1" i="1" dirty="0" smtClean="0"/>
              <a:t>20</a:t>
            </a:r>
            <a:r>
              <a:rPr lang="ru-RU" sz="2400" b="1" i="1" dirty="0" smtClean="0"/>
              <a:t>           </a:t>
            </a:r>
            <a:r>
              <a:rPr lang="ru-RU" sz="2000" b="1" i="1" dirty="0" smtClean="0"/>
              <a:t>42</a:t>
            </a:r>
            <a:r>
              <a:rPr lang="ru-RU" sz="1800" b="1" i="1" dirty="0" smtClean="0"/>
              <a:t> </a:t>
            </a:r>
            <a:r>
              <a:rPr lang="ru-RU" sz="2400" b="1" i="1" dirty="0" smtClean="0"/>
              <a:t>                      </a:t>
            </a:r>
            <a:r>
              <a:rPr lang="en-US" sz="2400" b="1" i="1" dirty="0" smtClean="0"/>
              <a:t>Q</a:t>
            </a:r>
            <a:r>
              <a:rPr lang="ru-RU" sz="2400" b="1" i="1" dirty="0" smtClean="0"/>
              <a:t>                                </a:t>
            </a:r>
          </a:p>
        </p:txBody>
      </p:sp>
      <p:sp>
        <p:nvSpPr>
          <p:cNvPr id="21" name="Содержимое 20"/>
          <p:cNvSpPr>
            <a:spLocks noGrp="1"/>
          </p:cNvSpPr>
          <p:nvPr>
            <p:ph sz="half" idx="2"/>
          </p:nvPr>
        </p:nvSpPr>
        <p:spPr>
          <a:xfrm>
            <a:off x="5286375" y="1600200"/>
            <a:ext cx="3500438" cy="49006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Кривая спроса показывает , что повышение  цены понижает величину спроса. Например, если цена повысится с 15р. за штуку до 30р. , то величина спроса уменьшится с 42 до   20 штук.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 flipH="1" flipV="1">
            <a:off x="-427831" y="3785394"/>
            <a:ext cx="3286125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214438" y="5429250"/>
            <a:ext cx="4071937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Дуга 26"/>
          <p:cNvSpPr/>
          <p:nvPr/>
        </p:nvSpPr>
        <p:spPr>
          <a:xfrm rot="11884392">
            <a:off x="1673225" y="620713"/>
            <a:ext cx="6297613" cy="4259262"/>
          </a:xfrm>
          <a:prstGeom prst="arc">
            <a:avLst>
              <a:gd name="adj1" fmla="val 16200000"/>
              <a:gd name="adj2" fmla="val 2092832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219200" y="4283075"/>
            <a:ext cx="1908175" cy="1330325"/>
          </a:xfrm>
          <a:custGeom>
            <a:avLst/>
            <a:gdLst>
              <a:gd name="connsiteX0" fmla="*/ 0 w 1907540"/>
              <a:gd name="connsiteY0" fmla="*/ 0 h 1330960"/>
              <a:gd name="connsiteX1" fmla="*/ 1889760 w 1907540"/>
              <a:gd name="connsiteY1" fmla="*/ 0 h 1330960"/>
              <a:gd name="connsiteX2" fmla="*/ 1889760 w 1907540"/>
              <a:gd name="connsiteY2" fmla="*/ 0 h 1330960"/>
              <a:gd name="connsiteX3" fmla="*/ 1905000 w 1907540"/>
              <a:gd name="connsiteY3" fmla="*/ 1143000 h 1330960"/>
              <a:gd name="connsiteX4" fmla="*/ 1905000 w 1907540"/>
              <a:gd name="connsiteY4" fmla="*/ 1127760 h 133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7540" h="1330960">
                <a:moveTo>
                  <a:pt x="0" y="0"/>
                </a:moveTo>
                <a:lnTo>
                  <a:pt x="1889760" y="0"/>
                </a:lnTo>
                <a:lnTo>
                  <a:pt x="1889760" y="0"/>
                </a:lnTo>
                <a:cubicBezTo>
                  <a:pt x="1892300" y="190500"/>
                  <a:pt x="1902460" y="955040"/>
                  <a:pt x="1905000" y="1143000"/>
                </a:cubicBezTo>
                <a:cubicBezTo>
                  <a:pt x="1907540" y="1330960"/>
                  <a:pt x="1906270" y="1229360"/>
                  <a:pt x="1905000" y="1127760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219200" y="3143250"/>
            <a:ext cx="852488" cy="2282825"/>
          </a:xfrm>
          <a:custGeom>
            <a:avLst/>
            <a:gdLst>
              <a:gd name="connsiteX0" fmla="*/ 0 w 838200"/>
              <a:gd name="connsiteY0" fmla="*/ 0 h 2255520"/>
              <a:gd name="connsiteX1" fmla="*/ 807720 w 838200"/>
              <a:gd name="connsiteY1" fmla="*/ 0 h 2255520"/>
              <a:gd name="connsiteX2" fmla="*/ 807720 w 838200"/>
              <a:gd name="connsiteY2" fmla="*/ 0 h 2255520"/>
              <a:gd name="connsiteX3" fmla="*/ 838200 w 838200"/>
              <a:gd name="connsiteY3" fmla="*/ 2255520 h 22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2255520">
                <a:moveTo>
                  <a:pt x="0" y="0"/>
                </a:moveTo>
                <a:lnTo>
                  <a:pt x="807720" y="0"/>
                </a:lnTo>
                <a:lnTo>
                  <a:pt x="807720" y="0"/>
                </a:lnTo>
                <a:lnTo>
                  <a:pt x="838200" y="2255520"/>
                </a:ln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011362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FF0000"/>
                </a:solidFill>
              </a:rPr>
              <a:t>Закон спроса </a:t>
            </a:r>
            <a:r>
              <a:rPr lang="ru-RU" sz="3200" dirty="0" smtClean="0"/>
              <a:t>гласит: при прочих равных условиях величина спроса на товар находится в обратной зависимости от цены этого товара.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63" y="2357438"/>
            <a:ext cx="8229600" cy="3768725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</a:t>
            </a:r>
            <a:r>
              <a:rPr lang="ru-RU" sz="2800" dirty="0" smtClean="0"/>
              <a:t>Аргументы достоверности закона спроса: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ценовой барьер </a:t>
            </a:r>
            <a:r>
              <a:rPr lang="ru-RU" sz="2800" dirty="0" smtClean="0"/>
              <a:t>для какой-то части людей;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эффект дохода </a:t>
            </a:r>
            <a:r>
              <a:rPr lang="ru-RU" sz="2800" dirty="0" smtClean="0"/>
              <a:t>, когда снижение цены на товар экономит часть бюджета покупателя;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эффект замещения </a:t>
            </a:r>
            <a:r>
              <a:rPr lang="ru-RU" sz="2800" dirty="0" smtClean="0"/>
              <a:t>взаимозаменяемых товаров;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Принцип убывания предельной полезности.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42938" y="57150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      Эффект Гиффена.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    Ситуация на рынке, когда повышение цены ведёт к повышению величины спроса.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5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Факторы влияющие на спрос.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006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  </a:t>
            </a:r>
            <a:r>
              <a:rPr lang="ru-RU" i="1" dirty="0" smtClean="0"/>
              <a:t>Р  </a:t>
            </a:r>
            <a:r>
              <a:rPr lang="en-US" i="1" dirty="0" smtClean="0"/>
              <a:t> </a:t>
            </a:r>
            <a:r>
              <a:rPr lang="ru-RU" i="1" dirty="0" smtClean="0"/>
              <a:t>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        </a:t>
            </a:r>
            <a:r>
              <a:rPr lang="en-US" sz="2400" i="1" dirty="0" smtClean="0"/>
              <a:t>D            </a:t>
            </a:r>
            <a:r>
              <a:rPr lang="en-US" sz="2400" i="1" dirty="0" err="1" smtClean="0"/>
              <a:t>D</a:t>
            </a:r>
            <a:r>
              <a:rPr lang="en-US" sz="2400" i="1" baseline="30000" dirty="0" smtClean="0"/>
              <a:t>’</a:t>
            </a: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/>
              <a:t>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/>
              <a:t>        </a:t>
            </a:r>
            <a:r>
              <a:rPr lang="ru-RU" dirty="0" smtClean="0"/>
              <a:t> </a:t>
            </a:r>
            <a:r>
              <a:rPr lang="en-US" dirty="0" smtClean="0"/>
              <a:t>                                 </a:t>
            </a:r>
            <a:r>
              <a:rPr lang="ru-RU" dirty="0" smtClean="0"/>
              <a:t>    </a:t>
            </a:r>
            <a:r>
              <a:rPr lang="en-US" i="1" dirty="0" smtClean="0"/>
              <a:t>D</a:t>
            </a:r>
            <a:r>
              <a:rPr lang="en-US" i="1" baseline="30000" dirty="0" smtClean="0"/>
              <a:t>’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                        </a:t>
            </a:r>
            <a:r>
              <a:rPr lang="ru-RU" dirty="0" smtClean="0"/>
              <a:t>   </a:t>
            </a:r>
            <a:r>
              <a:rPr lang="en-US" sz="2400" i="1" dirty="0" smtClean="0"/>
              <a:t>D</a:t>
            </a:r>
            <a:endParaRPr lang="ru-RU" sz="2400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en-US" sz="2800" dirty="0" smtClean="0"/>
              <a:t>0</a:t>
            </a:r>
            <a:r>
              <a:rPr lang="ru-RU" dirty="0" smtClean="0"/>
              <a:t>                                        </a:t>
            </a:r>
            <a:r>
              <a:rPr lang="en-US" sz="2800" i="1" dirty="0" smtClean="0"/>
              <a:t>Q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/>
              <a:t>       </a:t>
            </a:r>
            <a:endParaRPr lang="ru-RU" sz="2400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786313" y="1600200"/>
            <a:ext cx="4000500" cy="5043488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Уровень дохода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покупателей . </a:t>
            </a:r>
            <a:r>
              <a:rPr lang="ru-RU" sz="2800" dirty="0" smtClean="0"/>
              <a:t>Следует выделять низшие и нормальные товары . С ростом доходов спрос на низшие товары сокращается, а на нормальные увеличивается.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Вкусы и предпочтения потребителя.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2400" dirty="0">
              <a:solidFill>
                <a:srgbClr val="00B05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-357187" y="3000375"/>
            <a:ext cx="257175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928688" y="4286250"/>
            <a:ext cx="3357562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11425413">
            <a:off x="1370013" y="800100"/>
            <a:ext cx="4832350" cy="3362325"/>
          </a:xfrm>
          <a:prstGeom prst="arc">
            <a:avLst>
              <a:gd name="adj1" fmla="val 16200000"/>
              <a:gd name="adj2" fmla="val 2099757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Дуга 8"/>
          <p:cNvSpPr/>
          <p:nvPr/>
        </p:nvSpPr>
        <p:spPr>
          <a:xfrm rot="11884392">
            <a:off x="1885950" y="1252538"/>
            <a:ext cx="5770563" cy="2851150"/>
          </a:xfrm>
          <a:prstGeom prst="arc">
            <a:avLst>
              <a:gd name="adj1" fmla="val 16454417"/>
              <a:gd name="adj2" fmla="val 20928325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143000" y="785813"/>
            <a:ext cx="7143750" cy="5538787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200" dirty="0" smtClean="0"/>
              <a:t>Изменение цены товара.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200" dirty="0" smtClean="0"/>
              <a:t>Изменение цен на </a:t>
            </a:r>
            <a:r>
              <a:rPr lang="ru-RU" sz="3200" u="sng" dirty="0" smtClean="0">
                <a:uFill>
                  <a:solidFill>
                    <a:srgbClr val="FF0000"/>
                  </a:solidFill>
                </a:uFill>
              </a:rPr>
              <a:t>дополняющие </a:t>
            </a:r>
            <a:r>
              <a:rPr lang="ru-RU" sz="3200" dirty="0" smtClean="0"/>
              <a:t>или </a:t>
            </a:r>
            <a:r>
              <a:rPr lang="ru-RU" sz="3200" u="sng" dirty="0" smtClean="0">
                <a:uFill>
                  <a:solidFill>
                    <a:srgbClr val="FF0000"/>
                  </a:solidFill>
                </a:uFill>
              </a:rPr>
              <a:t>взаимозаменяемые </a:t>
            </a:r>
            <a:r>
              <a:rPr lang="ru-RU" sz="3200" dirty="0" smtClean="0"/>
              <a:t>товары.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200" dirty="0" smtClean="0"/>
              <a:t>Ожидание изменения доходов и цен.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200" dirty="0" smtClean="0"/>
              <a:t>Изменение числа покупателей.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1467</Words>
  <Application>Microsoft Office PowerPoint</Application>
  <PresentationFormat>Экран (4:3)</PresentationFormat>
  <Paragraphs>588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Спрос и предложение.</vt:lpstr>
      <vt:lpstr>Основные понятия:</vt:lpstr>
      <vt:lpstr> Спрос , закон спроса.</vt:lpstr>
      <vt:lpstr>Зависимость величины спроса от цены товара.</vt:lpstr>
      <vt:lpstr> Кривая  спроса.</vt:lpstr>
      <vt:lpstr>Закон спроса гласит: при прочих равных условиях величина спроса на товар находится в обратной зависимости от цены этого товара. </vt:lpstr>
      <vt:lpstr>      Эффект Гиффена.</vt:lpstr>
      <vt:lpstr>Факторы влияющие на спрос.</vt:lpstr>
      <vt:lpstr>Слайд 9</vt:lpstr>
      <vt:lpstr>Изменение спроса</vt:lpstr>
      <vt:lpstr>Изменение спроса и величины спроса</vt:lpstr>
      <vt:lpstr>Предложение, закон предложения</vt:lpstr>
      <vt:lpstr>Слайд 13</vt:lpstr>
      <vt:lpstr>Зависимость величины предложения от цены.</vt:lpstr>
      <vt:lpstr>   Кривая предложения.</vt:lpstr>
      <vt:lpstr>    Факторы, влияющие на        предложение.</vt:lpstr>
      <vt:lpstr>Рыночное равновесие</vt:lpstr>
      <vt:lpstr>Слайд 18</vt:lpstr>
      <vt:lpstr>Слайд 19</vt:lpstr>
      <vt:lpstr>Слайд 20</vt:lpstr>
      <vt:lpstr>   </vt:lpstr>
      <vt:lpstr>Равновесие на рынке.</vt:lpstr>
      <vt:lpstr>Задача – образец № 1.</vt:lpstr>
      <vt:lpstr>Спрос на товар А описывается уравнением: Qd = 50 – 6 · Р. Предложение товара А: Qs = 4 · Р – 10. Определите равновесные цену и количество товара А.</vt:lpstr>
      <vt:lpstr>Задача 1.</vt:lpstr>
      <vt:lpstr>Задача 2.</vt:lpstr>
      <vt:lpstr>Задача – образец № 2.</vt:lpstr>
      <vt:lpstr>Слайд 28</vt:lpstr>
      <vt:lpstr>Образование избытка и дефицита товара</vt:lpstr>
      <vt:lpstr>Выводы:</vt:lpstr>
      <vt:lpstr>Взаимодействие спроса и предложения</vt:lpstr>
      <vt:lpstr>Слайд 32</vt:lpstr>
      <vt:lpstr>Слайд 33</vt:lpstr>
      <vt:lpstr>Слайд 34</vt:lpstr>
      <vt:lpstr>Слайд 35</vt:lpstr>
      <vt:lpstr>Слайд 36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Спрос и предложение.</dc:title>
  <dc:creator>Admin</dc:creator>
  <cp:lastModifiedBy>User</cp:lastModifiedBy>
  <cp:revision>13</cp:revision>
  <dcterms:created xsi:type="dcterms:W3CDTF">2013-11-13T10:50:45Z</dcterms:created>
  <dcterms:modified xsi:type="dcterms:W3CDTF">2015-01-23T12:05:26Z</dcterms:modified>
</cp:coreProperties>
</file>