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8" r:id="rId23"/>
    <p:sldId id="279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B16CC6-617E-46D7-913D-03BC1B7BDE7A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95DB68-A240-47CB-8782-B57A319A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6;&#1086;&#1076;&#1080;&#1090;&#1077;&#1083;&#1100;&#1089;&#1082;&#1086;&#1077;%20&#1089;&#1086;&#1073;&#1088;&#1072;&#1085;&#1080;&#1077;\085%20X-Mode%20-%20&#1042;%20&#1084;&#1080;&#1088;&#1077;%20&#1078;&#1080;&#1074;&#1086;&#1090;&#1085;&#1099;&#1093;%20(Animals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1;&#1053;&#1053;&#1048;\04-One%20Man's%20Dream.mp3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6;&#1086;&#1076;&#1080;&#1090;&#1077;&#1083;&#1100;&#1089;&#1082;&#1086;&#1077;%20&#1089;&#1086;&#1073;&#1088;&#1072;&#1085;&#1080;&#1077;\001%20&#1052;.%20&#1060;&#1086;&#1084;&#1080;&#1085;%20-%20&#1042;&#1089;&#1077;%20&#1073;&#1091;&#1076;&#1077;&#1090;%20&#1093;&#1086;&#1088;&#1086;&#1096;&#1086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ля презентаций\анимашки\mp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езентаций\анимашки\p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00240"/>
            <a:ext cx="2009787" cy="2009787"/>
          </a:xfrm>
          <a:prstGeom prst="rect">
            <a:avLst/>
          </a:prstGeom>
          <a:noFill/>
        </p:spPr>
      </p:pic>
      <p:pic>
        <p:nvPicPr>
          <p:cNvPr id="6" name="085 X-Mode - В мире животных (Animal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02617" y="5857892"/>
            <a:ext cx="841383" cy="841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Тезаурус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357586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 - это болезненное состояние его участников, которое может привести либо к примирению, либо к отчуждению.</a:t>
            </a:r>
          </a:p>
          <a:p>
            <a:pPr algn="just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User\Desktop\Для презентаций\анимашки\cat_wal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3071810"/>
            <a:ext cx="9858444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Качества и умения, необходимые для успешного разрешения конфликтов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Для презентаций\анимашки\5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58" y="1785926"/>
            <a:ext cx="3857642" cy="3857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229600" cy="5072074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Умение слушать и слышать другого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Хладнокровие и выдержка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Сдержанность в эмоциях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Терпение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Умение влиять на другого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Красноречие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Немногословие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Умение </a:t>
            </a:r>
            <a:r>
              <a:rPr lang="ru-RU" b="1" dirty="0" smtClean="0">
                <a:solidFill>
                  <a:srgbClr val="002060"/>
                </a:solidFill>
              </a:rPr>
              <a:t>убеждать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Умение аргументировать свою позицию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Способность поставить себя на место другого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Тест для родителей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«Оценка склонности к конфликту»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ser\Desktop\Для презентаций\анимашки\bird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071627"/>
            <a:ext cx="3643306" cy="6000658"/>
          </a:xfrm>
          <a:prstGeom prst="rect">
            <a:avLst/>
          </a:prstGeom>
          <a:noFill/>
        </p:spPr>
      </p:pic>
      <p:pic>
        <p:nvPicPr>
          <p:cNvPr id="6" name="04-One Man's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00958" y="5214950"/>
            <a:ext cx="1366846" cy="136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Ситуации семейного воспитания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/>
          </a:bodyPr>
          <a:lstStyle/>
          <a:p>
            <a:pPr marL="651510" indent="-514350" algn="just">
              <a:buClr>
                <a:srgbClr val="002060"/>
              </a:buClr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Подросток обманул родителей: сказал, что идёт на консультацию по математике, а сам отправился к другу ремонтировать мотоцикл. В семье узнали об этом случайно. Типичная реакция на эту ситуацию – конфликт.</a:t>
            </a:r>
          </a:p>
          <a:p>
            <a:pPr marL="651510" indent="-514350" algn="just">
              <a:buClr>
                <a:srgbClr val="002060"/>
              </a:buClr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 семье очень болезненно относятся к потенциальной опасности возникновения алкоголизма у ребёнка. И вдруг, встретив подростка с дискотеки, родители замечают, что он «навеселе». Буря эмоций. Конфликт.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86874" cy="595219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Дочь встречается с пареньком из «неблагополучной» (по мнению родителей) семьи. Они всячески ограничивают её общение с «предметом юношеских грёз». Однажды, когда парень, решившись, пришёл прямо к ним домой, чтобы увидеть девушку, родители высказали ему всё, что думали по поводу «так называемой любви». Результат – море слёз, конфликт, отчуждение.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4. Дочь «вбила» себе в голову, что слишком (как она считает) толстая и не может поэтому никому понравиться. Перестала есть, раздражается по пустякам и однажды, в сердцах, обвинила в «изъяне» родителей («это из-за вас я такая»).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5. Подросток «зарос» двойками. Из школы непрерывным потоком следуют жалобы учителей, родители «принимают» меры», но ничего не меняется. Юноша ушёл в себя, грубит, пропускает уроки. И вот однажды во время очередного конфликта он заявляет родителям, что машины ремонтировать можно и не имея среднего образования и эту постылую учёбу он намерен прекратить.  Родители, имеющие высшее образование,  в ужасе. Что делать?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26"/>
          <a:ext cx="8715436" cy="63227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357718"/>
                <a:gridCol w="4357718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Причины, побуждающие родителей вступать в конфликты с детьми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Причины конфликтов подростков с родителями</a:t>
                      </a:r>
                      <a:endParaRPr lang="ru-RU" sz="20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Борьба за власть и родительский авторитет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Кризис переходного возраста (неадекватность реакций, негативизм)</a:t>
                      </a:r>
                      <a:endParaRPr lang="ru-RU" sz="2000" b="1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Неподтверждение</a:t>
                      </a:r>
                      <a:r>
                        <a:rPr lang="ru-RU" sz="2000" b="1" dirty="0" smtClean="0"/>
                        <a:t> надежд и ожиданий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Требование большей самостоятельности, права самому принимать решения</a:t>
                      </a:r>
                      <a:endParaRPr lang="ru-RU" sz="2000" b="1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Нежелание признать самостоятельность и «взрослость» подростка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Принадлежность к группе подростков, которая поощряет вызывающую манеру поведения, общения</a:t>
                      </a:r>
                      <a:endParaRPr lang="ru-RU" sz="2000" b="1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Неверие в силы ребёнка, боязнь выпустить из-под «крыла»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Утверждение себя в глазах сверстников,</a:t>
                      </a:r>
                      <a:r>
                        <a:rPr lang="ru-RU" sz="2000" b="1" baseline="0" dirty="0" smtClean="0"/>
                        <a:t> авторитетных людей</a:t>
                      </a:r>
                      <a:endParaRPr lang="ru-RU" sz="2000" b="1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Принятая в семье конфликтная практика отношений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Принятая в семье конфликтная практика отношений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Способы подавления гнева, агрессии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5429264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Объясните  суть и  причины  своих  отрицательных  эмоций третьему лицу, известному своей способностью понимать других людей, то есть тому, кто мог бы дать вам совет и скорректировать ваши действия.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Отнеситесь к человеку, вызвавшему у вас раздражение своим поведением, с пониманием. Попытайтесь поставить себя на его место и ощутить его переживания.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Попытайтесь понять мотив поведения человека.</a:t>
            </a:r>
          </a:p>
          <a:p>
            <a:pPr algn="just">
              <a:buClr>
                <a:srgbClr val="002060"/>
              </a:buCl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Это трудно, но попробуйте ответить добротой на проявление враждебности с чьей-то стороны.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Закончи предложения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должен…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больше всего боюсь…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очень трудно забыть…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хочу…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мне по-настоящему не хватает, так это…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я сердит, 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меня раздражает то, что…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беспокоит…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меня самое лучшее, когда…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бывает стыдно за…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Для презентаций\анимашки\4c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928794" cy="2755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общения при конфликте с ребёнком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Будучи в позиции слушающего: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проявляйте терпимость: не прерывайте ребёнка, не мешайте; прежде чем что-то сказать, хорошо подумайте, убедитесь, что вы хотите сказать именно это; помните, что ваша задача как слушающего - помочь ребёнку в выражении, высказывании своих проблем;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не давайте оценок ребёнку: если вы будете оценивать его чувства, то он станет защищаться или противоречить вам; старайтесь действительно понимать ребёнка;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не давайте советов: помните, что лучшие решения в конфликте - это те, к которым участники приходят сами, а не те, которые им кто-то подсказал; часто бывает трудно побороть желание дать совет, особенно </a:t>
            </a:r>
            <a:r>
              <a:rPr lang="ru-RU" b="1" smtClean="0">
                <a:solidFill>
                  <a:srgbClr val="002060"/>
                </a:solidFill>
              </a:rPr>
              <a:t>когда ребёнок </a:t>
            </a:r>
            <a:r>
              <a:rPr lang="ru-RU" b="1" dirty="0" smtClean="0">
                <a:solidFill>
                  <a:srgbClr val="002060"/>
                </a:solidFill>
              </a:rPr>
              <a:t>может рассчитывать на него с самого </a:t>
            </a:r>
            <a:r>
              <a:rPr lang="ru-RU" b="1" smtClean="0">
                <a:solidFill>
                  <a:srgbClr val="002060"/>
                </a:solidFill>
              </a:rPr>
              <a:t>начала - и всё </a:t>
            </a:r>
            <a:r>
              <a:rPr lang="ru-RU" b="1" dirty="0" smtClean="0">
                <a:solidFill>
                  <a:srgbClr val="002060"/>
                </a:solidFill>
              </a:rPr>
              <a:t>же </a:t>
            </a:r>
            <a:r>
              <a:rPr lang="ru-RU" b="1" smtClean="0">
                <a:solidFill>
                  <a:srgbClr val="002060"/>
                </a:solidFill>
              </a:rPr>
              <a:t>пусть ребёнок </a:t>
            </a:r>
            <a:r>
              <a:rPr lang="ru-RU" b="1" dirty="0" smtClean="0">
                <a:solidFill>
                  <a:srgbClr val="002060"/>
                </a:solidFill>
              </a:rPr>
              <a:t>совершит достаточную душевную работу по самостоятельному поиску выхода из трудной ситуации.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Конфликты с взрослеющими детьми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Родительское собрание</a:t>
            </a:r>
          </a:p>
          <a:p>
            <a:r>
              <a:rPr lang="ru-RU" sz="3200" b="1" dirty="0" smtClean="0"/>
              <a:t> в 10 классе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28604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Подъеланская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средняя общеобразовательная школа»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786454"/>
            <a:ext cx="514353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 - Мойсеева Е.И.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Для презентаций\анимашки\cid_image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521742"/>
            <a:ext cx="2285984" cy="3336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Картинки\Clipart\Clipart\анимашки\bozo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3286124"/>
            <a:ext cx="257176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Для презентаций\анимашки\KIDS\AN3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9930" y="285728"/>
            <a:ext cx="2024070" cy="226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Будучи в позиции говорящего: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не обвиняйте - не говорите, что </a:t>
            </a:r>
            <a:r>
              <a:rPr lang="ru-RU" b="1" dirty="0" smtClean="0">
                <a:solidFill>
                  <a:srgbClr val="002060"/>
                </a:solidFill>
              </a:rPr>
              <a:t>всё </a:t>
            </a:r>
            <a:r>
              <a:rPr lang="ru-RU" b="1" dirty="0" smtClean="0">
                <a:solidFill>
                  <a:srgbClr val="002060"/>
                </a:solidFill>
              </a:rPr>
              <a:t>произошло из-за недостатков </a:t>
            </a:r>
            <a:r>
              <a:rPr lang="ru-RU" b="1" dirty="0" smtClean="0">
                <a:solidFill>
                  <a:srgbClr val="002060"/>
                </a:solidFill>
              </a:rPr>
              <a:t>ребёнка</a:t>
            </a:r>
            <a:r>
              <a:rPr lang="ru-RU" b="1" dirty="0" smtClean="0">
                <a:solidFill>
                  <a:srgbClr val="002060"/>
                </a:solidFill>
              </a:rPr>
              <a:t>, и не обвиняйте кого-то ещё в том, что случилось;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Не придумывайте - не говорите ребёнку, что вы думаете о том, каковы его мотивы и желания, раньше, чем он сам о них что-то скажет;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 не защищайтесь - сначала расскажите о своих действиях, мыслях и чувствах; сделайте это открыто и достаточно полно, и только после этого можете ждать, что то же самое сделает и ребёнок;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не характеризуйте - не описывайте личность </a:t>
            </a:r>
            <a:r>
              <a:rPr lang="ru-RU" b="1" dirty="0" smtClean="0">
                <a:solidFill>
                  <a:srgbClr val="002060"/>
                </a:solidFill>
              </a:rPr>
              <a:t>подростка</a:t>
            </a:r>
            <a:r>
              <a:rPr lang="ru-RU" b="1" dirty="0" smtClean="0">
                <a:solidFill>
                  <a:srgbClr val="002060"/>
                </a:solidFill>
              </a:rPr>
              <a:t>, тем более </a:t>
            </a:r>
            <a:r>
              <a:rPr lang="ru-RU" b="1" dirty="0" smtClean="0">
                <a:solidFill>
                  <a:srgbClr val="002060"/>
                </a:solidFill>
              </a:rPr>
              <a:t>говоря: «Ты </a:t>
            </a:r>
            <a:r>
              <a:rPr lang="ru-RU" b="1" dirty="0" smtClean="0">
                <a:solidFill>
                  <a:srgbClr val="002060"/>
                </a:solidFill>
              </a:rPr>
              <a:t>невнимателен, эгоистичен, неопытен, молод» и т. п., старайтесь говорить о том, что вас беспокоит по существу;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- не обобщайте - избегайте использования слов «всегда», «никогда» в описании поведения </a:t>
            </a:r>
            <a:r>
              <a:rPr lang="ru-RU" b="1" dirty="0" smtClean="0">
                <a:solidFill>
                  <a:srgbClr val="002060"/>
                </a:solidFill>
              </a:rPr>
              <a:t>подростка</a:t>
            </a:r>
            <a:r>
              <a:rPr lang="ru-RU" b="1" dirty="0" smtClean="0">
                <a:solidFill>
                  <a:srgbClr val="002060"/>
                </a:solidFill>
              </a:rPr>
              <a:t>, приводите в пример конкретные факты и ситуации, которые вы оба с ребёнком хорошо помните.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Письма   в   газету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Для презентаций\анимашки\OBJECTS\MAGNIF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928802"/>
            <a:ext cx="6962396" cy="545170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 flipH="1">
            <a:off x="642910" y="928670"/>
            <a:ext cx="1428760" cy="142876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6786578" y="1142984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Банк родительской мудрости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knig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8005">
            <a:off x="4590497" y="1563228"/>
            <a:ext cx="3137705" cy="2717187"/>
          </a:xfrm>
          <a:prstGeom prst="rect">
            <a:avLst/>
          </a:prstGeom>
        </p:spPr>
      </p:pic>
      <p:pic>
        <p:nvPicPr>
          <p:cNvPr id="6" name="Picture 2" descr="http://26311s001.edusite.ru/images/gbook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0042">
            <a:off x="737125" y="2560028"/>
            <a:ext cx="3329746" cy="3060884"/>
          </a:xfrm>
          <a:prstGeom prst="rect">
            <a:avLst/>
          </a:prstGeom>
          <a:noFill/>
        </p:spPr>
      </p:pic>
      <p:pic>
        <p:nvPicPr>
          <p:cNvPr id="7" name="001 М. Фомин - Все будет хорош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58082" y="5143512"/>
            <a:ext cx="1509722" cy="150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678" y="142852"/>
            <a:ext cx="1357322" cy="6715148"/>
          </a:xfrm>
        </p:spPr>
        <p:txBody>
          <a:bodyPr vert="vert"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Пожелание от классного руководителя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76867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После бурь и тревог, после радости или неволи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Возвращаемся мы к себе в дом,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Где уют и не хочется чувствовать боли.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Человек обязательно должен куда-то вернуться,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 горлу  сглотнуть подкатившийся ком,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 порога вздохнуть, снять пальто  и тихонько разуться.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Человеку  надо, чтоб было куда возвращаться,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Чтобы окна сверкали от счастья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 виде того, который успел всего сполна нахлебаться.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Человеку обязательно надо, чтоб его ждали стены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укрыли от всякой напасти,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Чтобы знал человек, что в доме родном ему нету замены,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Таков он один, пусть весёлый, а может, печальный,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Дом его ждёт, и он в нём желанен,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Здесь его любят, какой бы он ни был смешной и банальный.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Дом – это кров и тепло, защита, покой  и космос  отчасти,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он многогранен.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 человека есть Дом - красота это, радость, любовь и участье!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857224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Д О 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Для презентаций\анимашки\mp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35"/>
            <a:ext cx="9144000" cy="69437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4570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rgbClr val="C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5400" b="1" cap="all" spc="0" dirty="0" smtClean="0">
                <a:ln w="0">
                  <a:solidFill>
                    <a:srgbClr val="C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сотрудничество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 </a:t>
            </a:r>
            <a:r>
              <a:rPr lang="ru-RU" dirty="0" err="1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е </a:t>
            </a:r>
            <a:r>
              <a:rPr lang="ru-RU" dirty="0" err="1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и е      а в т о </a:t>
            </a:r>
            <a:r>
              <a:rPr lang="ru-RU" dirty="0" err="1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и т е т а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557216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 - это опасение хотя бы одной стороны, что её интересы нарушает, ущемляет, игнорирует другая сторона.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У. </a:t>
            </a:r>
            <a:r>
              <a:rPr lang="ru-RU" b="1" i="1" dirty="0" smtClean="0">
                <a:solidFill>
                  <a:srgbClr val="002060"/>
                </a:solidFill>
              </a:rPr>
              <a:t>Линкольн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быть мудрым состоит в умении знать, на что не следует обращать внимание.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i="1" dirty="0" smtClean="0">
                <a:solidFill>
                  <a:srgbClr val="002060"/>
                </a:solidFill>
              </a:rPr>
              <a:t>Джеймс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Бывают обстоятельства, когда прощение производит гораздо более сильную моральную встряску, чем произвело бы в данном случае наказание.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     В. А. Сухомлинский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детей - это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лёгкое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дело, когда оно делается без трёпки нервов, в порядке здоровой, спокойной, нормальной, разумной и весёлой жизни.  </a:t>
            </a:r>
            <a:r>
              <a:rPr lang="ru-RU" b="1" i="1" dirty="0" smtClean="0">
                <a:solidFill>
                  <a:srgbClr val="002060"/>
                </a:solidFill>
              </a:rPr>
              <a:t>А. С. Макаренко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Возьмите    слово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00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Что для Вас является главной проблемой в конфликтах с вашим ребёнком?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Для презентаций\анимашки\mb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894581"/>
            <a:ext cx="1571636" cy="996647"/>
          </a:xfrm>
          <a:prstGeom prst="rect">
            <a:avLst/>
          </a:prstGeom>
          <a:noFill/>
        </p:spPr>
      </p:pic>
      <p:pic>
        <p:nvPicPr>
          <p:cNvPr id="3075" name="Picture 3" descr="C:\Users\User\Desktop\Для презентаций\анимашки\mb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286388"/>
            <a:ext cx="1500198" cy="1134296"/>
          </a:xfrm>
          <a:prstGeom prst="rect">
            <a:avLst/>
          </a:prstGeom>
          <a:noFill/>
        </p:spPr>
      </p:pic>
      <p:pic>
        <p:nvPicPr>
          <p:cNvPr id="3076" name="Picture 4" descr="C:\Users\User\Desktop\Для презентаций\анимашки\mb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6885"/>
            <a:ext cx="1857388" cy="1825261"/>
          </a:xfrm>
          <a:prstGeom prst="rect">
            <a:avLst/>
          </a:prstGeom>
          <a:noFill/>
        </p:spPr>
      </p:pic>
      <p:pic>
        <p:nvPicPr>
          <p:cNvPr id="3077" name="Picture 5" descr="C:\Users\User\Desktop\Для презентаций\анимашки\mb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902" y="5429264"/>
            <a:ext cx="1629699" cy="103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Мудрость авторитета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От любви до ненависти один шаг, а от ненависти до любви – километры шагов. 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Сенека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Для презентаций\анимашки\cvetok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 и т у а </a:t>
            </a:r>
            <a:r>
              <a:rPr lang="ru-RU" dirty="0" err="1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и я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4" name="Picture 4" descr="C:\Users\User\Desktop\Для презентаций\анимашки\p1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186970"/>
            <a:ext cx="5143504" cy="21298099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500958" y="5214950"/>
            <a:ext cx="1304932" cy="130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Закончить предложение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16144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 – это…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Для презентаций\анимашки\KIDS\AN0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928934"/>
            <a:ext cx="2728926" cy="363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Мудрость авторитета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4114816"/>
          </a:xfrm>
        </p:spPr>
        <p:txBody>
          <a:bodyPr/>
          <a:lstStyle/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Психолог </a:t>
            </a:r>
            <a:r>
              <a:rPr lang="ru-RU" sz="3600" b="1" dirty="0" err="1" smtClean="0">
                <a:solidFill>
                  <a:srgbClr val="002060"/>
                </a:solidFill>
              </a:rPr>
              <a:t>Вэльюсен</a:t>
            </a:r>
            <a:r>
              <a:rPr lang="ru-RU" sz="3600" b="1" dirty="0" smtClean="0">
                <a:solidFill>
                  <a:srgbClr val="002060"/>
                </a:solidFill>
              </a:rPr>
              <a:t>: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       «Порка - это первый вершок аршинной дубины насилия. Именно из нее рождаются драки, а в конце концов - убийства, изнасилования, терроризм».</a:t>
            </a:r>
          </a:p>
          <a:p>
            <a:endParaRPr lang="ru-RU" dirty="0"/>
          </a:p>
        </p:txBody>
      </p:sp>
      <p:pic>
        <p:nvPicPr>
          <p:cNvPr id="10242" name="Picture 2" descr="C:\Users\User\Desktop\Для презентаций\анимашки\cat_run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871912"/>
            <a:ext cx="4500594" cy="270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Ассоциации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0070C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конфликт  - мебель, то какая?</a:t>
            </a:r>
          </a:p>
          <a:p>
            <a:pPr>
              <a:buClr>
                <a:srgbClr val="002060"/>
              </a:buClr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060"/>
              </a:buClr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конфликт – посуда, то какая?</a:t>
            </a:r>
          </a:p>
          <a:p>
            <a:pPr>
              <a:buClr>
                <a:srgbClr val="002060"/>
              </a:buClr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060"/>
              </a:buClr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конфликт – одежда, то какая?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20C8F7"/>
      </a:dk2>
      <a:lt2>
        <a:srgbClr val="DBF5F9"/>
      </a:lt2>
      <a:accent1>
        <a:srgbClr val="0F6FC6"/>
      </a:accent1>
      <a:accent2>
        <a:srgbClr val="009DD9"/>
      </a:accent2>
      <a:accent3>
        <a:srgbClr val="20C8F7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1146</Words>
  <Application>Microsoft Office PowerPoint</Application>
  <PresentationFormat>Экран (4:3)</PresentationFormat>
  <Paragraphs>119</Paragraphs>
  <Slides>24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Конфликты с взрослеющими детьми</vt:lpstr>
      <vt:lpstr> М н е н и е      а в т о р и т е т а</vt:lpstr>
      <vt:lpstr>Возьмите    слово</vt:lpstr>
      <vt:lpstr>Мудрость авторитета</vt:lpstr>
      <vt:lpstr>С и т у а ц и я</vt:lpstr>
      <vt:lpstr>Закончить предложение</vt:lpstr>
      <vt:lpstr>Мудрость авторитета</vt:lpstr>
      <vt:lpstr>Ассоциации</vt:lpstr>
      <vt:lpstr>Тезаурус</vt:lpstr>
      <vt:lpstr>Качества и умения, необходимые для успешного разрешения конфликтов</vt:lpstr>
      <vt:lpstr>Тест для родителей</vt:lpstr>
      <vt:lpstr>Ситуации семейного воспитания</vt:lpstr>
      <vt:lpstr>Слайд 14</vt:lpstr>
      <vt:lpstr>Слайд 15</vt:lpstr>
      <vt:lpstr>Слайд 16</vt:lpstr>
      <vt:lpstr>Способы подавления гнева, агрессии</vt:lpstr>
      <vt:lpstr>Закончи предложения</vt:lpstr>
      <vt:lpstr>Правила общения при конфликте с ребёнком</vt:lpstr>
      <vt:lpstr>Слайд 20</vt:lpstr>
      <vt:lpstr>Письма   в   газету</vt:lpstr>
      <vt:lpstr>Банк родительской мудрости</vt:lpstr>
      <vt:lpstr>Пожелание от классного руководителя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с взрослеющими детьми</dc:title>
  <dc:creator>Admin</dc:creator>
  <cp:lastModifiedBy>User</cp:lastModifiedBy>
  <cp:revision>33</cp:revision>
  <dcterms:created xsi:type="dcterms:W3CDTF">2010-10-22T06:28:37Z</dcterms:created>
  <dcterms:modified xsi:type="dcterms:W3CDTF">2010-10-24T09:20:16Z</dcterms:modified>
</cp:coreProperties>
</file>