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2" r:id="rId7"/>
    <p:sldId id="263" r:id="rId8"/>
    <p:sldId id="261" r:id="rId9"/>
    <p:sldId id="268" r:id="rId10"/>
    <p:sldId id="269" r:id="rId11"/>
    <p:sldId id="264" r:id="rId12"/>
    <p:sldId id="265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82373" autoAdjust="0"/>
  </p:normalViewPr>
  <p:slideViewPr>
    <p:cSldViewPr>
      <p:cViewPr>
        <p:scale>
          <a:sx n="50" d="100"/>
          <a:sy n="50" d="100"/>
        </p:scale>
        <p:origin x="-2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A35EB-4DCB-4883-805F-A79B3E9624C8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D01A9-2D47-4815-8CB1-6811B071A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08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01A9-2D47-4815-8CB1-6811B071A39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69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66"/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3601" y="87288"/>
            <a:ext cx="561975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7584" y="87288"/>
            <a:ext cx="561975" cy="533400"/>
          </a:xfrm>
          <a:prstGeom prst="rect">
            <a:avLst/>
          </a:prstGeom>
        </p:spPr>
      </p:pic>
      <p:pic>
        <p:nvPicPr>
          <p:cNvPr id="10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461600" y="86400"/>
            <a:ext cx="561975" cy="533400"/>
          </a:xfrm>
          <a:prstGeom prst="rect">
            <a:avLst/>
          </a:prstGeom>
        </p:spPr>
      </p:pic>
      <p:pic>
        <p:nvPicPr>
          <p:cNvPr id="11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95200" y="86400"/>
            <a:ext cx="561975" cy="533400"/>
          </a:xfrm>
          <a:prstGeom prst="rect">
            <a:avLst/>
          </a:prstGeom>
        </p:spPr>
      </p:pic>
      <p:pic>
        <p:nvPicPr>
          <p:cNvPr id="12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263200" y="86400"/>
            <a:ext cx="561975" cy="533400"/>
          </a:xfrm>
          <a:prstGeom prst="rect">
            <a:avLst/>
          </a:prstGeom>
        </p:spPr>
      </p:pic>
      <p:pic>
        <p:nvPicPr>
          <p:cNvPr id="13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629600" y="86400"/>
            <a:ext cx="561975" cy="533400"/>
          </a:xfrm>
          <a:prstGeom prst="rect">
            <a:avLst/>
          </a:prstGeom>
        </p:spPr>
      </p:pic>
      <p:pic>
        <p:nvPicPr>
          <p:cNvPr id="14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96000" y="86400"/>
            <a:ext cx="561975" cy="533400"/>
          </a:xfrm>
          <a:prstGeom prst="rect">
            <a:avLst/>
          </a:prstGeom>
        </p:spPr>
      </p:pic>
      <p:pic>
        <p:nvPicPr>
          <p:cNvPr id="15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362400" y="86400"/>
            <a:ext cx="561975" cy="533400"/>
          </a:xfrm>
          <a:prstGeom prst="rect">
            <a:avLst/>
          </a:prstGeom>
        </p:spPr>
      </p:pic>
      <p:pic>
        <p:nvPicPr>
          <p:cNvPr id="16" name="Picture 6" descr="apple.png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28800" y="86400"/>
            <a:ext cx="561975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0D901-52C0-4B70-B886-BC5519CD75DF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EA0F6-336A-403B-830C-C513FCFAD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</p:spPr>
        <p:txBody>
          <a:bodyPr/>
          <a:lstStyle/>
          <a:p>
            <a:r>
              <a:rPr lang="ru-RU" dirty="0" smtClean="0"/>
              <a:t>«Фонетический разбор слова»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7740352" cy="98296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bg1"/>
                </a:solidFill>
                <a:ea typeface="+mj-ea"/>
                <a:cs typeface="+mj-cs"/>
              </a:rPr>
              <a:t>Презентация</a:t>
            </a:r>
            <a:r>
              <a:rPr lang="ru-RU" sz="36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  </a:t>
            </a:r>
            <a:r>
              <a:rPr lang="ru-RU" sz="3600" dirty="0" smtClean="0">
                <a:solidFill>
                  <a:schemeClr val="bg1"/>
                </a:solidFill>
                <a:ea typeface="+mj-ea"/>
                <a:cs typeface="+mj-cs"/>
              </a:rPr>
              <a:t>к </a:t>
            </a:r>
            <a:r>
              <a:rPr lang="ru-RU" sz="3600" dirty="0">
                <a:solidFill>
                  <a:schemeClr val="bg1"/>
                </a:solidFill>
                <a:ea typeface="+mj-ea"/>
                <a:cs typeface="+mj-cs"/>
              </a:rPr>
              <a:t>уроку русского языка в 5 </a:t>
            </a:r>
            <a:r>
              <a:rPr lang="ru-RU" sz="3600" dirty="0" smtClean="0">
                <a:solidFill>
                  <a:schemeClr val="bg1"/>
                </a:solidFill>
                <a:ea typeface="+mj-ea"/>
                <a:cs typeface="+mj-cs"/>
              </a:rPr>
              <a:t>классе:</a:t>
            </a:r>
            <a:endParaRPr lang="en-US" sz="36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1840" y="4124366"/>
            <a:ext cx="5112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Подготовила: учитель русского  языка и литературы МБУ СОШ №46 </a:t>
            </a:r>
            <a:r>
              <a:rPr lang="ru-RU" sz="2800" dirty="0" err="1" smtClean="0">
                <a:solidFill>
                  <a:schemeClr val="bg1"/>
                </a:solidFill>
              </a:rPr>
              <a:t>Устивицкая</a:t>
            </a:r>
            <a:r>
              <a:rPr lang="ru-RU" sz="2800" dirty="0" smtClean="0">
                <a:solidFill>
                  <a:schemeClr val="bg1"/>
                </a:solidFill>
              </a:rPr>
              <a:t> Алёна Валерьевна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ru-RU" dirty="0" smtClean="0"/>
              <a:t>Выполнение фонетического разбора</a:t>
            </a:r>
            <a:endParaRPr lang="en-US" dirty="0"/>
          </a:p>
        </p:txBody>
      </p:sp>
      <p:sp>
        <p:nvSpPr>
          <p:cNvPr id="6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55576" y="2492896"/>
            <a:ext cx="7776863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/>
              <a:t>Пень – 1 слог.</a:t>
            </a:r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/>
              <a:t>п [п᾽] – </a:t>
            </a:r>
            <a:r>
              <a:rPr lang="ru-RU" altLang="ru-RU" sz="2800" dirty="0" err="1"/>
              <a:t>согл</a:t>
            </a:r>
            <a:r>
              <a:rPr lang="ru-RU" altLang="ru-RU" sz="2800" dirty="0"/>
              <a:t>., </a:t>
            </a:r>
            <a:r>
              <a:rPr lang="ru-RU" altLang="ru-RU" sz="2800" dirty="0" err="1"/>
              <a:t>парн</a:t>
            </a:r>
            <a:r>
              <a:rPr lang="ru-RU" altLang="ru-RU" sz="2800" dirty="0"/>
              <a:t>., глух., </a:t>
            </a:r>
            <a:r>
              <a:rPr lang="ru-RU" altLang="ru-RU" sz="2800" dirty="0" err="1"/>
              <a:t>мягк</a:t>
            </a:r>
            <a:r>
              <a:rPr lang="ru-RU" altLang="ru-RU" sz="2800" dirty="0"/>
              <a:t>..</a:t>
            </a:r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/>
              <a:t>е </a:t>
            </a:r>
            <a:r>
              <a:rPr lang="ru-RU" altLang="ru-RU" sz="2800" dirty="0" smtClean="0"/>
              <a:t> [</a:t>
            </a:r>
            <a:r>
              <a:rPr lang="ru-RU" altLang="ru-RU" sz="2800" dirty="0"/>
              <a:t>э] – гл., </a:t>
            </a:r>
            <a:r>
              <a:rPr lang="ru-RU" altLang="ru-RU" sz="2800" dirty="0" err="1"/>
              <a:t>ударн</a:t>
            </a:r>
            <a:r>
              <a:rPr lang="ru-RU" altLang="ru-RU" sz="2800" dirty="0"/>
              <a:t>..</a:t>
            </a:r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/>
              <a:t>н [н᾽] – </a:t>
            </a:r>
            <a:r>
              <a:rPr lang="ru-RU" altLang="ru-RU" sz="2800" dirty="0" err="1"/>
              <a:t>согл</a:t>
            </a:r>
            <a:r>
              <a:rPr lang="ru-RU" altLang="ru-RU" sz="2800" dirty="0"/>
              <a:t>., </a:t>
            </a:r>
            <a:r>
              <a:rPr lang="ru-RU" altLang="ru-RU" sz="2800" dirty="0" err="1"/>
              <a:t>непарн</a:t>
            </a:r>
            <a:r>
              <a:rPr lang="ru-RU" altLang="ru-RU" sz="2800" dirty="0"/>
              <a:t>., </a:t>
            </a:r>
            <a:r>
              <a:rPr lang="ru-RU" altLang="ru-RU" sz="2800" dirty="0" err="1"/>
              <a:t>сонор</a:t>
            </a:r>
            <a:r>
              <a:rPr lang="ru-RU" altLang="ru-RU" sz="2800" dirty="0"/>
              <a:t>., </a:t>
            </a:r>
            <a:r>
              <a:rPr lang="ru-RU" altLang="ru-RU" sz="2800" dirty="0" err="1"/>
              <a:t>мягк</a:t>
            </a:r>
            <a:r>
              <a:rPr lang="ru-RU" altLang="ru-RU" sz="2800" dirty="0"/>
              <a:t>..</a:t>
            </a:r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/>
              <a:t>ь [-] </a:t>
            </a:r>
            <a:endParaRPr lang="ru-RU" altLang="ru-RU" sz="2800" dirty="0" smtClean="0"/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800" dirty="0"/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/>
              <a:t>4 б., 3 </a:t>
            </a:r>
            <a:r>
              <a:rPr lang="ru-RU" sz="2800" dirty="0" err="1"/>
              <a:t>зв</a:t>
            </a:r>
            <a:r>
              <a:rPr lang="ru-RU" sz="2800" dirty="0"/>
              <a:t>.. </a:t>
            </a:r>
            <a:r>
              <a:rPr lang="en-US" sz="2800" dirty="0"/>
              <a:t>[</a:t>
            </a:r>
            <a:r>
              <a:rPr lang="ru-RU" sz="2800" dirty="0"/>
              <a:t>п, э н,</a:t>
            </a:r>
            <a:r>
              <a:rPr lang="en-US" sz="2800" dirty="0"/>
              <a:t>]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215652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Segoe Script" pitchFamily="34" charset="0"/>
              </a:rPr>
              <a:t>Разгадайте ребусы и выполните фонетический разбор слов </a:t>
            </a:r>
            <a:endParaRPr lang="en-US" sz="3600" dirty="0">
              <a:solidFill>
                <a:schemeClr val="bg1"/>
              </a:solidFill>
              <a:latin typeface="Segoe Script" pitchFamily="34" charset="0"/>
            </a:endParaRPr>
          </a:p>
        </p:txBody>
      </p:sp>
      <p:pic>
        <p:nvPicPr>
          <p:cNvPr id="5" name="Объект 4" descr="3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15615" y="2852936"/>
            <a:ext cx="2186425" cy="1440160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427" y="2871986"/>
            <a:ext cx="2169093" cy="1440160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512" y="4509120"/>
            <a:ext cx="1360877" cy="1296143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5" y="4509120"/>
            <a:ext cx="1933575" cy="122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07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Segoe Script" pitchFamily="34" charset="0"/>
              </a:rPr>
              <a:t>Проверьте себя</a:t>
            </a:r>
            <a:endParaRPr lang="en-US" sz="3600" dirty="0">
              <a:solidFill>
                <a:schemeClr val="bg1"/>
              </a:solidFill>
              <a:latin typeface="Segoe Script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460432" cy="4464496"/>
          </a:xfrm>
        </p:spPr>
        <p:txBody>
          <a:bodyPr numCol="2">
            <a:noAutofit/>
          </a:bodyPr>
          <a:lstStyle/>
          <a:p>
            <a:pPr marL="629920" algn="l">
              <a:lnSpc>
                <a:spcPct val="115000"/>
              </a:lnSpc>
              <a:spcBef>
                <a:spcPts val="0"/>
              </a:spcBef>
            </a:pPr>
            <a:r>
              <a:rPr lang="ru-RU" sz="2200" dirty="0" err="1" smtClean="0">
                <a:latin typeface="Calibri"/>
                <a:ea typeface="Times New Roman"/>
                <a:cs typeface="Times New Roman"/>
              </a:rPr>
              <a:t>воро′та</a:t>
            </a:r>
            <a:r>
              <a:rPr lang="ru-RU" sz="2200" dirty="0" smtClean="0">
                <a:latin typeface="Calibri"/>
                <a:ea typeface="Times New Roman"/>
                <a:cs typeface="Times New Roman"/>
              </a:rPr>
              <a:t> – 3 слога                            </a:t>
            </a:r>
          </a:p>
          <a:p>
            <a:pPr marL="629920" algn="l">
              <a:lnSpc>
                <a:spcPct val="115000"/>
              </a:lnSpc>
              <a:spcBef>
                <a:spcPts val="0"/>
              </a:spcBef>
            </a:pPr>
            <a:r>
              <a:rPr lang="ru-RU" sz="2200" dirty="0" smtClean="0">
                <a:latin typeface="Calibri"/>
                <a:ea typeface="Times New Roman"/>
                <a:cs typeface="Times New Roman"/>
              </a:rPr>
              <a:t>в 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[в] –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парн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зв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29920" algn="l">
              <a:lnSpc>
                <a:spcPct val="115000"/>
              </a:lnSpc>
              <a:spcBef>
                <a:spcPts val="0"/>
              </a:spcBef>
            </a:pPr>
            <a:r>
              <a:rPr lang="ru-RU" sz="2200" dirty="0">
                <a:latin typeface="Calibri"/>
                <a:ea typeface="Times New Roman"/>
                <a:cs typeface="Times New Roman"/>
              </a:rPr>
              <a:t>о [а] – гл.,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безуд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29920" algn="l">
              <a:lnSpc>
                <a:spcPct val="115000"/>
              </a:lnSpc>
              <a:spcBef>
                <a:spcPts val="0"/>
              </a:spcBef>
            </a:pPr>
            <a:r>
              <a:rPr lang="ru-RU" sz="2200" dirty="0">
                <a:latin typeface="Calibri"/>
                <a:ea typeface="Times New Roman"/>
                <a:cs typeface="Times New Roman"/>
              </a:rPr>
              <a:t>р [р] –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непарн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сон.,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29920" algn="l">
              <a:lnSpc>
                <a:spcPct val="115000"/>
              </a:lnSpc>
              <a:spcBef>
                <a:spcPts val="0"/>
              </a:spcBef>
            </a:pPr>
            <a:r>
              <a:rPr lang="ru-RU" sz="2200" dirty="0">
                <a:latin typeface="Calibri"/>
                <a:ea typeface="Times New Roman"/>
                <a:cs typeface="Times New Roman"/>
              </a:rPr>
              <a:t>о [о] – гл.,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ударн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29920" algn="l">
              <a:lnSpc>
                <a:spcPct val="115000"/>
              </a:lnSpc>
              <a:spcBef>
                <a:spcPts val="0"/>
              </a:spcBef>
            </a:pPr>
            <a:r>
              <a:rPr lang="ru-RU" sz="2200" dirty="0">
                <a:latin typeface="Calibri"/>
                <a:ea typeface="Times New Roman"/>
                <a:cs typeface="Times New Roman"/>
              </a:rPr>
              <a:t>т [т] –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парн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глух.,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l">
              <a:lnSpc>
                <a:spcPct val="115000"/>
              </a:lnSpc>
              <a:spcBef>
                <a:spcPts val="0"/>
              </a:spcBef>
            </a:pPr>
            <a:r>
              <a:rPr lang="ru-RU" sz="2200" dirty="0">
                <a:latin typeface="Calibri"/>
                <a:ea typeface="Times New Roman"/>
                <a:cs typeface="Times New Roman"/>
              </a:rPr>
              <a:t>а [а] – гл.,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безуд</a:t>
            </a:r>
            <a:r>
              <a:rPr lang="ru-RU" sz="2200" dirty="0" smtClean="0">
                <a:latin typeface="Calibri"/>
                <a:ea typeface="Times New Roman"/>
                <a:cs typeface="Times New Roman"/>
              </a:rPr>
              <a:t>..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 </a:t>
            </a:r>
            <a:endParaRPr lang="ru-RU" sz="2200" dirty="0" smtClean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</a:pPr>
            <a:endParaRPr lang="ru-RU" sz="2200" dirty="0" smtClean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</a:pPr>
            <a:r>
              <a:rPr lang="ru-RU" sz="2200" dirty="0">
                <a:latin typeface="Calibri"/>
                <a:ea typeface="Times New Roman"/>
                <a:cs typeface="Times New Roman"/>
              </a:rPr>
              <a:t>6 б., 6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зв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.. </a:t>
            </a:r>
            <a:r>
              <a:rPr lang="en-US" sz="2200" dirty="0">
                <a:latin typeface="Calibri"/>
                <a:ea typeface="Times New Roman"/>
                <a:cs typeface="Times New Roman"/>
              </a:rPr>
              <a:t>[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в а р о т а</a:t>
            </a:r>
            <a:r>
              <a:rPr lang="en-US" sz="2200" dirty="0" smtClean="0">
                <a:latin typeface="Calibri"/>
                <a:ea typeface="Times New Roman"/>
                <a:cs typeface="Times New Roman"/>
              </a:rPr>
              <a:t>]</a:t>
            </a:r>
            <a:endParaRPr lang="ru-RU" sz="2200" dirty="0" smtClean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</a:pPr>
            <a:endParaRPr lang="ru-RU" sz="2200" b="1" dirty="0" smtClean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err="1" smtClean="0">
                <a:latin typeface="Calibri"/>
                <a:ea typeface="Times New Roman"/>
                <a:cs typeface="Times New Roman"/>
              </a:rPr>
              <a:t>ры′бка</a:t>
            </a:r>
            <a:r>
              <a:rPr lang="ru-RU" sz="2200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– 2 </a:t>
            </a:r>
            <a:r>
              <a:rPr lang="ru-RU" sz="2200" dirty="0" smtClean="0">
                <a:latin typeface="Calibri"/>
                <a:ea typeface="Times New Roman"/>
                <a:cs typeface="Times New Roman"/>
              </a:rPr>
              <a:t>слога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Calibri"/>
                <a:ea typeface="Times New Roman"/>
                <a:cs typeface="Times New Roman"/>
              </a:rPr>
              <a:t>р [р] –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парн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сон.,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Calibri"/>
                <a:ea typeface="Times New Roman"/>
                <a:cs typeface="Times New Roman"/>
              </a:rPr>
              <a:t>ы [ы] – гл.,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ударн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Calibri"/>
                <a:ea typeface="Times New Roman"/>
                <a:cs typeface="Times New Roman"/>
              </a:rPr>
              <a:t>б [п] –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парн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глух.,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Calibri"/>
                <a:ea typeface="Times New Roman"/>
                <a:cs typeface="Times New Roman"/>
              </a:rPr>
              <a:t>к [к] –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парн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., глух.,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Calibri"/>
                <a:ea typeface="Times New Roman"/>
                <a:cs typeface="Times New Roman"/>
              </a:rPr>
              <a:t>а [а] – гл.,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безуд</a:t>
            </a:r>
            <a:r>
              <a:rPr lang="ru-RU" sz="2200" dirty="0" smtClean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u-RU" sz="2200" dirty="0" smtClean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u-RU" sz="2200" dirty="0" smtClean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u-RU" sz="2200" dirty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smtClean="0">
                <a:latin typeface="Calibri"/>
                <a:ea typeface="Times New Roman"/>
                <a:cs typeface="Times New Roman"/>
              </a:rPr>
              <a:t>5 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б., 5 </a:t>
            </a:r>
            <a:r>
              <a:rPr lang="ru-RU" sz="2200" dirty="0" err="1">
                <a:latin typeface="Calibri"/>
                <a:ea typeface="Times New Roman"/>
                <a:cs typeface="Times New Roman"/>
              </a:rPr>
              <a:t>зв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.. </a:t>
            </a:r>
            <a:r>
              <a:rPr lang="en-US" sz="2200" dirty="0">
                <a:latin typeface="Calibri"/>
                <a:ea typeface="Times New Roman"/>
                <a:cs typeface="Times New Roman"/>
              </a:rPr>
              <a:t>[</a:t>
            </a:r>
            <a:r>
              <a:rPr lang="ru-RU" sz="2200" dirty="0">
                <a:latin typeface="Calibri"/>
                <a:ea typeface="Times New Roman"/>
                <a:cs typeface="Times New Roman"/>
              </a:rPr>
              <a:t>р ы п к а</a:t>
            </a:r>
            <a:r>
              <a:rPr lang="en-US" sz="2200" dirty="0" smtClean="0">
                <a:latin typeface="Calibri"/>
                <a:ea typeface="Times New Roman"/>
                <a:cs typeface="Times New Roman"/>
              </a:rPr>
              <a:t>]</a:t>
            </a:r>
            <a:endParaRPr lang="ru-RU" sz="2200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287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Segoe Script" pitchFamily="34" charset="0"/>
              </a:rPr>
              <a:t>Проверьте себя</a:t>
            </a:r>
            <a:endParaRPr lang="en-US" sz="3600" dirty="0">
              <a:solidFill>
                <a:schemeClr val="bg1"/>
              </a:solidFill>
              <a:latin typeface="Segoe Script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626" y="1988840"/>
            <a:ext cx="8639944" cy="4464496"/>
          </a:xfrm>
        </p:spPr>
        <p:txBody>
          <a:bodyPr numCol="2">
            <a:noAutofit/>
          </a:bodyPr>
          <a:lstStyle/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 err="1" smtClean="0">
                <a:latin typeface="Calibri"/>
                <a:ea typeface="Times New Roman"/>
                <a:cs typeface="Times New Roman"/>
              </a:rPr>
              <a:t>ты′ква</a:t>
            </a:r>
            <a:r>
              <a:rPr lang="ru-RU" sz="2100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– 2 слога</a:t>
            </a: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т [т] -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парн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глух.,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ы [ы] - гл.,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ударн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к [к] -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парн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глух.,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в [в] -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парн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зв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а [а] - гл.,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безуд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u-RU" sz="2100" dirty="0" smtClean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5 б., 5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зв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 [т ы к в а</a:t>
            </a:r>
            <a:r>
              <a:rPr lang="ru-RU" sz="2100" dirty="0" smtClean="0">
                <a:latin typeface="Calibri"/>
                <a:ea typeface="Times New Roman"/>
                <a:cs typeface="Times New Roman"/>
              </a:rPr>
              <a:t>]</a:t>
            </a:r>
            <a:endParaRPr lang="ru-RU" sz="2100" dirty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u-RU" sz="2100" dirty="0" smtClean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u-RU" sz="2100" dirty="0">
              <a:latin typeface="Calibri"/>
              <a:ea typeface="Times New Roman"/>
              <a:cs typeface="Times New Roman"/>
            </a:endParaRP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 err="1">
                <a:latin typeface="Calibri"/>
                <a:ea typeface="Times New Roman"/>
                <a:cs typeface="Times New Roman"/>
              </a:rPr>
              <a:t>камы´ш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 – 2 слога</a:t>
            </a: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к [к] -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парн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глух.,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а [а] -  гл.,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безуд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м [м] -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непарн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сон.,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ы [ы] - гл.,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ударн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ш [ш] -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согл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парн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., глух.,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тв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</a:t>
            </a: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u-RU" sz="2100" dirty="0">
              <a:latin typeface="Calibri"/>
              <a:ea typeface="Times New Roman"/>
              <a:cs typeface="Times New Roman"/>
            </a:endParaRPr>
          </a:p>
          <a:p>
            <a:pPr marL="63055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dirty="0">
                <a:latin typeface="Calibri"/>
                <a:ea typeface="Times New Roman"/>
                <a:cs typeface="Times New Roman"/>
              </a:rPr>
              <a:t>5 б., 5 </a:t>
            </a:r>
            <a:r>
              <a:rPr lang="ru-RU" sz="2100" dirty="0" err="1">
                <a:latin typeface="Calibri"/>
                <a:ea typeface="Times New Roman"/>
                <a:cs typeface="Times New Roman"/>
              </a:rPr>
              <a:t>зв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.. </a:t>
            </a:r>
            <a:r>
              <a:rPr lang="en-US" sz="2100" dirty="0">
                <a:latin typeface="Calibri"/>
                <a:ea typeface="Times New Roman"/>
                <a:cs typeface="Times New Roman"/>
              </a:rPr>
              <a:t>[</a:t>
            </a:r>
            <a:r>
              <a:rPr lang="ru-RU" sz="2100" dirty="0">
                <a:latin typeface="Calibri"/>
                <a:ea typeface="Times New Roman"/>
                <a:cs typeface="Times New Roman"/>
              </a:rPr>
              <a:t>к а м ы ш</a:t>
            </a:r>
            <a:r>
              <a:rPr lang="en-US" sz="2100" dirty="0">
                <a:latin typeface="Calibri"/>
                <a:ea typeface="Times New Roman"/>
                <a:cs typeface="Times New Roman"/>
              </a:rPr>
              <a:t>]</a:t>
            </a:r>
            <a:endParaRPr lang="ru-RU" sz="2100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971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3676"/>
            <a:ext cx="5782544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4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052736"/>
            <a:ext cx="8712968" cy="1656184"/>
          </a:xfrm>
        </p:spPr>
        <p:txBody>
          <a:bodyPr>
            <a:normAutofit/>
          </a:bodyPr>
          <a:lstStyle/>
          <a:p>
            <a:r>
              <a:rPr lang="ru-RU" sz="3400" dirty="0"/>
              <a:t>Спишите слова с доски, расставьте ударение, запишите транскрипцию</a:t>
            </a:r>
            <a:r>
              <a:rPr lang="ru-RU" sz="3400" dirty="0">
                <a:latin typeface="Calibri"/>
                <a:ea typeface="Times New Roman"/>
                <a:cs typeface="Times New Roman"/>
              </a:rPr>
              <a:t>.</a:t>
            </a: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429000"/>
            <a:ext cx="8136904" cy="3861048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Земля, Лев, Цветок, Открыть, Мороз, Очки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004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ru-RU" dirty="0" smtClean="0"/>
              <a:t>Проверь себя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924944"/>
            <a:ext cx="6768752" cy="230425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[</a:t>
            </a:r>
            <a:r>
              <a:rPr lang="ru-RU" sz="4000" b="1" dirty="0" err="1">
                <a:latin typeface="Calibri"/>
                <a:ea typeface="Times New Roman"/>
                <a:cs typeface="Times New Roman"/>
              </a:rPr>
              <a:t>з</a:t>
            </a:r>
            <a:r>
              <a:rPr lang="ru-RU" sz="4000" b="1" baseline="30000" dirty="0" err="1">
                <a:latin typeface="Calibri"/>
                <a:ea typeface="Times New Roman"/>
                <a:cs typeface="Times New Roman"/>
              </a:rPr>
              <a:t>,</a:t>
            </a:r>
            <a:r>
              <a:rPr lang="ru-RU" sz="4000" b="1" dirty="0" err="1">
                <a:latin typeface="Calibri"/>
                <a:ea typeface="Times New Roman"/>
                <a:cs typeface="Times New Roman"/>
              </a:rPr>
              <a:t>и</a:t>
            </a:r>
            <a:r>
              <a:rPr lang="ru-RU" sz="4000" b="1" dirty="0">
                <a:latin typeface="Calibri"/>
                <a:ea typeface="Times New Roman"/>
                <a:cs typeface="Times New Roman"/>
              </a:rPr>
              <a:t> м </a:t>
            </a:r>
            <a:r>
              <a:rPr lang="ru-RU" sz="4000" b="1" dirty="0" err="1">
                <a:latin typeface="Calibri"/>
                <a:ea typeface="Times New Roman"/>
                <a:cs typeface="Times New Roman"/>
              </a:rPr>
              <a:t>л</a:t>
            </a:r>
            <a:r>
              <a:rPr lang="ru-RU" sz="4000" b="1" baseline="30000" dirty="0" err="1">
                <a:latin typeface="Calibri"/>
                <a:ea typeface="Times New Roman"/>
                <a:cs typeface="Times New Roman"/>
              </a:rPr>
              <a:t>,</a:t>
            </a:r>
            <a:r>
              <a:rPr lang="ru-RU" sz="4000" b="1" dirty="0" err="1">
                <a:latin typeface="Calibri"/>
                <a:ea typeface="Times New Roman"/>
                <a:cs typeface="Times New Roman"/>
              </a:rPr>
              <a:t>а</a:t>
            </a:r>
            <a:r>
              <a:rPr lang="en-US" sz="4000" dirty="0" smtClean="0"/>
              <a:t>] [</a:t>
            </a:r>
            <a:r>
              <a:rPr lang="ru-RU" sz="4000" b="1" dirty="0" err="1">
                <a:latin typeface="Calibri"/>
                <a:ea typeface="Times New Roman"/>
                <a:cs typeface="Times New Roman"/>
              </a:rPr>
              <a:t>л</a:t>
            </a:r>
            <a:r>
              <a:rPr lang="ru-RU" sz="4000" b="1" baseline="30000" dirty="0" err="1">
                <a:latin typeface="Calibri"/>
                <a:ea typeface="Times New Roman"/>
                <a:cs typeface="Times New Roman"/>
              </a:rPr>
              <a:t>,</a:t>
            </a:r>
            <a:r>
              <a:rPr lang="ru-RU" sz="4000" b="1" dirty="0" err="1">
                <a:latin typeface="Calibri"/>
                <a:ea typeface="Times New Roman"/>
                <a:cs typeface="Times New Roman"/>
              </a:rPr>
              <a:t>э</a:t>
            </a:r>
            <a:r>
              <a:rPr lang="ru-RU" sz="4000" b="1" dirty="0">
                <a:latin typeface="Calibri"/>
                <a:ea typeface="Times New Roman"/>
                <a:cs typeface="Times New Roman"/>
              </a:rPr>
              <a:t> ф</a:t>
            </a:r>
            <a:r>
              <a:rPr lang="en-US" sz="4000" dirty="0" smtClean="0"/>
              <a:t>] [</a:t>
            </a:r>
            <a:r>
              <a:rPr lang="ru-RU" sz="4000" b="1" dirty="0">
                <a:latin typeface="Calibri"/>
                <a:ea typeface="Times New Roman"/>
                <a:cs typeface="Times New Roman"/>
              </a:rPr>
              <a:t>ц </a:t>
            </a:r>
            <a:r>
              <a:rPr lang="ru-RU" sz="4000" b="1" dirty="0" err="1">
                <a:latin typeface="Calibri"/>
                <a:ea typeface="Times New Roman"/>
                <a:cs typeface="Times New Roman"/>
              </a:rPr>
              <a:t>в</a:t>
            </a:r>
            <a:r>
              <a:rPr lang="ru-RU" sz="4000" b="1" baseline="30000" dirty="0" err="1">
                <a:latin typeface="Calibri"/>
                <a:ea typeface="Times New Roman"/>
                <a:cs typeface="Times New Roman"/>
              </a:rPr>
              <a:t>,</a:t>
            </a:r>
            <a:r>
              <a:rPr lang="ru-RU" sz="4000" b="1" dirty="0" err="1">
                <a:latin typeface="Calibri"/>
                <a:ea typeface="Times New Roman"/>
                <a:cs typeface="Times New Roman"/>
              </a:rPr>
              <a:t>и</a:t>
            </a:r>
            <a:r>
              <a:rPr lang="ru-RU" sz="4000" b="1" dirty="0">
                <a:latin typeface="Calibri"/>
                <a:ea typeface="Times New Roman"/>
                <a:cs typeface="Times New Roman"/>
              </a:rPr>
              <a:t> т о к</a:t>
            </a:r>
            <a:r>
              <a:rPr lang="en-US" sz="4000" dirty="0" smtClean="0"/>
              <a:t>] [</a:t>
            </a:r>
            <a:r>
              <a:rPr lang="ru-RU" sz="4000" b="1" dirty="0">
                <a:latin typeface="Calibri"/>
                <a:ea typeface="Times New Roman"/>
                <a:cs typeface="Times New Roman"/>
              </a:rPr>
              <a:t>а т к р ы т</a:t>
            </a:r>
            <a:r>
              <a:rPr lang="ru-RU" sz="4000" b="1" baseline="30000" dirty="0" smtClean="0">
                <a:latin typeface="Calibri"/>
                <a:ea typeface="Times New Roman"/>
                <a:cs typeface="Times New Roman"/>
              </a:rPr>
              <a:t>,</a:t>
            </a:r>
            <a:r>
              <a:rPr lang="en-US" sz="4000" dirty="0" smtClean="0"/>
              <a:t>]  </a:t>
            </a:r>
          </a:p>
          <a:p>
            <a:r>
              <a:rPr lang="en-US" sz="4000" dirty="0" smtClean="0"/>
              <a:t> [</a:t>
            </a:r>
            <a:r>
              <a:rPr lang="ru-RU" sz="4000" b="1" dirty="0">
                <a:latin typeface="Calibri"/>
                <a:ea typeface="Times New Roman"/>
                <a:cs typeface="Times New Roman"/>
              </a:rPr>
              <a:t>м а р о с</a:t>
            </a:r>
            <a:r>
              <a:rPr lang="ru-RU" sz="4000" b="1" baseline="30000" dirty="0" smtClean="0">
                <a:latin typeface="Calibri"/>
                <a:ea typeface="Times New Roman"/>
                <a:cs typeface="Times New Roman"/>
              </a:rPr>
              <a:t>,</a:t>
            </a:r>
            <a:r>
              <a:rPr lang="en-US" sz="4000" dirty="0" smtClean="0"/>
              <a:t>] [</a:t>
            </a:r>
            <a:r>
              <a:rPr lang="ru-RU" sz="4000" b="1" dirty="0">
                <a:latin typeface="Calibri"/>
                <a:ea typeface="Times New Roman"/>
                <a:cs typeface="Times New Roman"/>
              </a:rPr>
              <a:t>а </a:t>
            </a:r>
            <a:r>
              <a:rPr lang="ru-RU" sz="4000" b="1" dirty="0" err="1">
                <a:latin typeface="Calibri"/>
                <a:ea typeface="Times New Roman"/>
                <a:cs typeface="Times New Roman"/>
              </a:rPr>
              <a:t>ч</a:t>
            </a:r>
            <a:r>
              <a:rPr lang="ru-RU" sz="4000" b="1" baseline="30000" dirty="0" err="1">
                <a:latin typeface="Calibri"/>
                <a:ea typeface="Times New Roman"/>
                <a:cs typeface="Times New Roman"/>
              </a:rPr>
              <a:t>,</a:t>
            </a:r>
            <a:r>
              <a:rPr lang="ru-RU" sz="4000" b="1" dirty="0" err="1">
                <a:latin typeface="Calibri"/>
                <a:ea typeface="Times New Roman"/>
                <a:cs typeface="Times New Roman"/>
              </a:rPr>
              <a:t>к</a:t>
            </a:r>
            <a:r>
              <a:rPr lang="ru-RU" sz="4000" b="1" baseline="30000" dirty="0" err="1">
                <a:latin typeface="Calibri"/>
                <a:ea typeface="Times New Roman"/>
                <a:cs typeface="Times New Roman"/>
              </a:rPr>
              <a:t>,</a:t>
            </a:r>
            <a:r>
              <a:rPr lang="ru-RU" sz="4000" b="1" dirty="0" err="1">
                <a:latin typeface="Calibri"/>
                <a:ea typeface="Times New Roman"/>
                <a:cs typeface="Times New Roman"/>
              </a:rPr>
              <a:t>и</a:t>
            </a:r>
            <a:r>
              <a:rPr lang="en-US" sz="4000" dirty="0" smtClean="0"/>
              <a:t>]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662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ru-RU" dirty="0" smtClean="0"/>
              <a:t>Фонетический опрос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6976864" cy="2592288"/>
          </a:xfrm>
        </p:spPr>
        <p:txBody>
          <a:bodyPr>
            <a:noAutofit/>
          </a:bodyPr>
          <a:lstStyle/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Calibri"/>
                <a:ea typeface="Times New Roman"/>
                <a:cs typeface="Times New Roman"/>
              </a:rPr>
              <a:t>- Как 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называется раздел науки о языке изучающий звуки речи? </a:t>
            </a:r>
            <a:endParaRPr lang="ru-RU" sz="2800" dirty="0" smtClean="0">
              <a:latin typeface="Calibri"/>
              <a:ea typeface="Times New Roman"/>
              <a:cs typeface="Times New Roman"/>
            </a:endParaRP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Calibri"/>
                <a:ea typeface="Times New Roman"/>
                <a:cs typeface="Times New Roman"/>
              </a:rPr>
              <a:t>- На 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какие группы делятся звуки речи? </a:t>
            </a:r>
            <a:endParaRPr lang="ru-RU" sz="2800" dirty="0" smtClean="0">
              <a:latin typeface="Calibri"/>
              <a:ea typeface="Times New Roman"/>
              <a:cs typeface="Times New Roman"/>
            </a:endParaRP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Calibri"/>
                <a:ea typeface="Times New Roman"/>
                <a:cs typeface="Times New Roman"/>
              </a:rPr>
              <a:t>- Какие 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звуки являются гласными? </a:t>
            </a:r>
            <a:endParaRPr lang="ru-RU" sz="2800" dirty="0" smtClean="0">
              <a:latin typeface="Calibri"/>
              <a:ea typeface="Times New Roman"/>
              <a:cs typeface="Times New Roman"/>
            </a:endParaRP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Calibri"/>
                <a:ea typeface="Times New Roman"/>
                <a:cs typeface="Times New Roman"/>
              </a:rPr>
              <a:t>- Какие звуки являются согласными? </a:t>
            </a:r>
          </a:p>
          <a:p>
            <a:pPr marL="63055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Calibri"/>
                <a:ea typeface="Times New Roman"/>
                <a:cs typeface="Times New Roman"/>
              </a:rPr>
              <a:t>- Какими бывают гласные звуки?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057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ru-RU" dirty="0" smtClean="0"/>
              <a:t>Фонетический опрос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060848"/>
            <a:ext cx="6976864" cy="2592288"/>
          </a:xfrm>
        </p:spPr>
        <p:txBody>
          <a:bodyPr>
            <a:noAutofit/>
          </a:bodyPr>
          <a:lstStyle/>
          <a:p>
            <a:pPr marL="630555" algn="just">
              <a:spcAft>
                <a:spcPts val="0"/>
              </a:spcAft>
            </a:pPr>
            <a:r>
              <a:rPr lang="ru-RU" sz="2800" dirty="0" smtClean="0">
                <a:latin typeface="Calibri"/>
                <a:ea typeface="Times New Roman"/>
                <a:cs typeface="Times New Roman"/>
              </a:rPr>
              <a:t>- Каким 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буквам отведена двойная роль? </a:t>
            </a:r>
            <a:endParaRPr lang="ru-RU" sz="2800" dirty="0" smtClean="0">
              <a:latin typeface="Calibri"/>
              <a:ea typeface="Times New Roman"/>
              <a:cs typeface="Times New Roman"/>
            </a:endParaRPr>
          </a:p>
          <a:p>
            <a:pPr marL="630555" algn="just">
              <a:spcAft>
                <a:spcPts val="0"/>
              </a:spcAft>
            </a:pPr>
            <a:r>
              <a:rPr lang="ru-RU" sz="2800" dirty="0" smtClean="0">
                <a:latin typeface="Calibri"/>
                <a:ea typeface="Times New Roman"/>
                <a:cs typeface="Times New Roman"/>
              </a:rPr>
              <a:t>- 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Сколько букв в русском алфавите?</a:t>
            </a:r>
          </a:p>
          <a:p>
            <a:pPr marL="630555" algn="just">
              <a:spcAft>
                <a:spcPts val="0"/>
              </a:spcAft>
            </a:pPr>
            <a:r>
              <a:rPr lang="ru-RU" sz="2800" dirty="0">
                <a:latin typeface="Calibri"/>
                <a:ea typeface="Times New Roman"/>
                <a:cs typeface="Times New Roman"/>
              </a:rPr>
              <a:t>- Сколько гласных?</a:t>
            </a:r>
          </a:p>
          <a:p>
            <a:pPr marL="630555" algn="just">
              <a:spcAft>
                <a:spcPts val="0"/>
              </a:spcAft>
            </a:pPr>
            <a:r>
              <a:rPr lang="ru-RU" sz="2800" dirty="0">
                <a:latin typeface="Calibri"/>
                <a:ea typeface="Times New Roman"/>
                <a:cs typeface="Times New Roman"/>
              </a:rPr>
              <a:t>- Сколько согласных?</a:t>
            </a:r>
          </a:p>
          <a:p>
            <a:pPr marL="630555" algn="just">
              <a:spcAft>
                <a:spcPts val="0"/>
              </a:spcAft>
            </a:pPr>
            <a:r>
              <a:rPr lang="ru-RU" sz="2800" dirty="0">
                <a:latin typeface="Calibri"/>
                <a:ea typeface="Times New Roman"/>
                <a:cs typeface="Times New Roman"/>
              </a:rPr>
              <a:t>- В чем разница между буквой и звуком?</a:t>
            </a:r>
          </a:p>
          <a:p>
            <a:pPr marL="630555" algn="just">
              <a:spcAft>
                <a:spcPts val="0"/>
              </a:spcAft>
            </a:pPr>
            <a:r>
              <a:rPr lang="ru-RU" sz="2800" dirty="0">
                <a:latin typeface="Calibri"/>
                <a:ea typeface="Times New Roman"/>
                <a:cs typeface="Times New Roman"/>
              </a:rPr>
              <a:t>- Сколько парны согласных по глухости – звонкости? </a:t>
            </a:r>
          </a:p>
        </p:txBody>
      </p:sp>
    </p:spTree>
    <p:extLst>
      <p:ext uri="{BB962C8B-B14F-4D97-AF65-F5344CB8AC3E}">
        <p14:creationId xmlns:p14="http://schemas.microsoft.com/office/powerpoint/2010/main" val="48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ru-RU" dirty="0" smtClean="0"/>
              <a:t>Фонетический опрос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8136904" cy="3384376"/>
          </a:xfrm>
        </p:spPr>
        <p:txBody>
          <a:bodyPr>
            <a:noAutofit/>
          </a:bodyPr>
          <a:lstStyle/>
          <a:p>
            <a:pPr marL="630555" algn="just"/>
            <a:r>
              <a:rPr lang="ru-RU" sz="2800" dirty="0">
                <a:latin typeface="Calibri"/>
                <a:ea typeface="Times New Roman"/>
                <a:cs typeface="Times New Roman"/>
              </a:rPr>
              <a:t>- Сколько непарных глухих? </a:t>
            </a:r>
            <a:r>
              <a:rPr lang="ru-RU" sz="2800" dirty="0" smtClean="0">
                <a:latin typeface="Calibri"/>
                <a:ea typeface="Times New Roman"/>
                <a:cs typeface="Times New Roman"/>
              </a:rPr>
              <a:t>Назовите их. </a:t>
            </a:r>
            <a:endParaRPr lang="ru-RU" sz="2800" dirty="0">
              <a:latin typeface="Calibri"/>
              <a:ea typeface="Times New Roman"/>
              <a:cs typeface="Times New Roman"/>
            </a:endParaRPr>
          </a:p>
          <a:p>
            <a:pPr marL="630555" algn="just"/>
            <a:r>
              <a:rPr lang="ru-RU" sz="2800" dirty="0" smtClean="0">
                <a:latin typeface="Calibri"/>
                <a:ea typeface="Times New Roman"/>
                <a:cs typeface="Times New Roman"/>
              </a:rPr>
              <a:t>- Сколько 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непарных мягких согласных</a:t>
            </a:r>
            <a:r>
              <a:rPr lang="ru-RU" sz="2800" dirty="0" smtClean="0">
                <a:latin typeface="Calibri"/>
                <a:ea typeface="Times New Roman"/>
                <a:cs typeface="Times New Roman"/>
              </a:rPr>
              <a:t>?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 Назовите их.</a:t>
            </a:r>
          </a:p>
          <a:p>
            <a:pPr marL="630555" algn="just">
              <a:spcAft>
                <a:spcPts val="0"/>
              </a:spcAft>
            </a:pPr>
            <a:r>
              <a:rPr lang="ru-RU" sz="2800" dirty="0" smtClean="0">
                <a:latin typeface="Calibri"/>
                <a:ea typeface="Times New Roman"/>
                <a:cs typeface="Times New Roman"/>
              </a:rPr>
              <a:t> - 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Сколько непарных твердых согласных</a:t>
            </a:r>
            <a:r>
              <a:rPr lang="ru-RU" sz="2800" dirty="0" smtClean="0">
                <a:latin typeface="Calibri"/>
                <a:ea typeface="Times New Roman"/>
                <a:cs typeface="Times New Roman"/>
              </a:rPr>
              <a:t>?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 Назовите их. </a:t>
            </a:r>
            <a:endParaRPr lang="ru-RU" sz="2800" dirty="0" smtClean="0">
              <a:latin typeface="Calibri"/>
              <a:ea typeface="Times New Roman"/>
              <a:cs typeface="Times New Roman"/>
            </a:endParaRPr>
          </a:p>
          <a:p>
            <a:pPr marL="630555" algn="just">
              <a:spcAft>
                <a:spcPts val="0"/>
              </a:spcAft>
            </a:pPr>
            <a:r>
              <a:rPr lang="ru-RU" sz="2800" dirty="0" smtClean="0">
                <a:latin typeface="Calibri"/>
                <a:ea typeface="Times New Roman"/>
                <a:cs typeface="Times New Roman"/>
              </a:rPr>
              <a:t> - 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Сколько </a:t>
            </a:r>
            <a:r>
              <a:rPr lang="ru-RU" sz="2800" dirty="0" smtClean="0">
                <a:latin typeface="Calibri"/>
                <a:ea typeface="Times New Roman"/>
                <a:cs typeface="Times New Roman"/>
              </a:rPr>
              <a:t>гласных 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звуков? </a:t>
            </a:r>
          </a:p>
          <a:p>
            <a:pPr marL="629920" algn="just">
              <a:spcAft>
                <a:spcPts val="0"/>
              </a:spcAft>
            </a:pPr>
            <a:r>
              <a:rPr lang="ru-RU" sz="2800" dirty="0">
                <a:latin typeface="Calibri"/>
                <a:ea typeface="Times New Roman"/>
                <a:cs typeface="Times New Roman"/>
              </a:rPr>
              <a:t>- Сколько согласных звуков? </a:t>
            </a:r>
          </a:p>
          <a:p>
            <a:pPr marL="629920" algn="just">
              <a:spcAft>
                <a:spcPts val="0"/>
              </a:spcAft>
            </a:pPr>
            <a:r>
              <a:rPr lang="ru-RU" sz="2800" dirty="0">
                <a:latin typeface="Calibri"/>
                <a:ea typeface="Times New Roman"/>
                <a:cs typeface="Times New Roman"/>
              </a:rPr>
              <a:t>- Сколько всего звуков? </a:t>
            </a:r>
            <a:endParaRPr lang="ru-RU" sz="28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017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ru-RU" dirty="0" err="1" smtClean="0"/>
              <a:t>Физминутка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992888" cy="2232248"/>
          </a:xfrm>
        </p:spPr>
        <p:txBody>
          <a:bodyPr>
            <a:noAutofit/>
          </a:bodyPr>
          <a:lstStyle/>
          <a:p>
            <a:pPr lvl="0" algn="l" defTabSz="449263" eaLnBrk="0" fontAlgn="base" hangingPunct="0">
              <a:spcBef>
                <a:spcPts val="1000"/>
              </a:spcBef>
              <a:spcAft>
                <a:spcPct val="0"/>
              </a:spcAft>
              <a:buSzPct val="80000"/>
            </a:pPr>
            <a:r>
              <a:rPr lang="ru-RU" altLang="ru-RU" sz="2300" dirty="0"/>
              <a:t>Вышла мышка как-то раз (ходьба на месте).</a:t>
            </a:r>
          </a:p>
          <a:p>
            <a:pPr lvl="0" algn="l" defTabSz="449263" eaLnBrk="0" fontAlgn="base" hangingPunct="0">
              <a:spcBef>
                <a:spcPts val="1000"/>
              </a:spcBef>
              <a:spcAft>
                <a:spcPct val="0"/>
              </a:spcAft>
              <a:buSzPct val="80000"/>
            </a:pPr>
            <a:r>
              <a:rPr lang="ru-RU" altLang="ru-RU" sz="2300" dirty="0"/>
              <a:t>Поглядеть, который час (повороты влево, вправо, пальцы</a:t>
            </a:r>
          </a:p>
          <a:p>
            <a:pPr lvl="0" algn="l" defTabSz="449263" eaLnBrk="0" fontAlgn="base" hangingPunct="0">
              <a:spcBef>
                <a:spcPts val="1000"/>
              </a:spcBef>
              <a:spcAft>
                <a:spcPct val="0"/>
              </a:spcAft>
              <a:buSzPct val="80000"/>
            </a:pPr>
            <a:r>
              <a:rPr lang="ru-RU" altLang="ru-RU" sz="2300" dirty="0"/>
              <a:t> «трубочкой» перед глазами).</a:t>
            </a:r>
          </a:p>
          <a:p>
            <a:pPr lvl="0" algn="l" defTabSz="449263" eaLnBrk="0" fontAlgn="base" hangingPunct="0">
              <a:spcBef>
                <a:spcPts val="1000"/>
              </a:spcBef>
              <a:spcAft>
                <a:spcPct val="0"/>
              </a:spcAft>
              <a:buSzPct val="80000"/>
            </a:pPr>
            <a:r>
              <a:rPr lang="ru-RU" altLang="ru-RU" sz="2300" dirty="0"/>
              <a:t>Мышки дернули за гири (руки вверх и приседанье с опусканием рук).</a:t>
            </a:r>
          </a:p>
          <a:p>
            <a:pPr lvl="0" algn="l" defTabSz="449263" eaLnBrk="0" fontAlgn="base" hangingPunct="0">
              <a:spcBef>
                <a:spcPts val="1000"/>
              </a:spcBef>
              <a:spcAft>
                <a:spcPct val="0"/>
              </a:spcAft>
              <a:buSzPct val="80000"/>
            </a:pPr>
            <a:r>
              <a:rPr lang="ru-RU" altLang="ru-RU" sz="2300" dirty="0"/>
              <a:t>Раз, два, три, четыре (хлопки над головой).</a:t>
            </a:r>
          </a:p>
          <a:p>
            <a:pPr lvl="0" algn="l" defTabSz="449263" eaLnBrk="0" fontAlgn="base" hangingPunct="0">
              <a:spcBef>
                <a:spcPts val="1000"/>
              </a:spcBef>
              <a:spcAft>
                <a:spcPct val="0"/>
              </a:spcAft>
              <a:buSzPct val="80000"/>
            </a:pPr>
            <a:r>
              <a:rPr lang="ru-RU" altLang="ru-RU" sz="2300" dirty="0"/>
              <a:t>Вдруг раздался страшный звон (хлопки перед собой).</a:t>
            </a:r>
          </a:p>
          <a:p>
            <a:pPr lvl="0" algn="l" defTabSz="449263" eaLnBrk="0" fontAlgn="base" hangingPunct="0">
              <a:spcBef>
                <a:spcPts val="1000"/>
              </a:spcBef>
              <a:spcAft>
                <a:spcPct val="0"/>
              </a:spcAft>
              <a:buSzPct val="80000"/>
            </a:pPr>
            <a:r>
              <a:rPr lang="ru-RU" altLang="ru-RU" sz="2300" dirty="0"/>
              <a:t>Убежали мышки вон (бег на месте).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030" y="2204864"/>
            <a:ext cx="1792288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336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ru-RU" dirty="0" smtClean="0"/>
              <a:t>Сочетание </a:t>
            </a:r>
            <a:r>
              <a:rPr lang="ru-RU" i="1" u="sng" dirty="0" smtClean="0"/>
              <a:t>чн</a:t>
            </a:r>
            <a:endParaRPr lang="en-US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7632848" cy="2232248"/>
          </a:xfrm>
        </p:spPr>
        <p:txBody>
          <a:bodyPr>
            <a:noAutofit/>
          </a:bodyPr>
          <a:lstStyle/>
          <a:p>
            <a:pPr indent="450215" algn="l">
              <a:lnSpc>
                <a:spcPct val="115000"/>
              </a:lnSpc>
              <a:spcAft>
                <a:spcPts val="0"/>
              </a:spcAft>
            </a:pPr>
            <a:r>
              <a:rPr lang="ru-RU" sz="2100" dirty="0"/>
              <a:t>Сочетание </a:t>
            </a:r>
            <a:r>
              <a:rPr lang="ru-RU" sz="2100" u="sng" dirty="0"/>
              <a:t>чн</a:t>
            </a:r>
            <a:r>
              <a:rPr lang="ru-RU" sz="2100" dirty="0"/>
              <a:t> как правило, произносится в соответствии с написанием.</a:t>
            </a:r>
          </a:p>
          <a:p>
            <a:pPr indent="450215" algn="l">
              <a:lnSpc>
                <a:spcPct val="115000"/>
              </a:lnSpc>
              <a:spcAft>
                <a:spcPts val="0"/>
              </a:spcAft>
            </a:pPr>
            <a:r>
              <a:rPr lang="ru-RU" sz="2100" dirty="0"/>
              <a:t>Например: Античный, дачный, качнуть.</a:t>
            </a:r>
          </a:p>
          <a:p>
            <a:pPr indent="450215" algn="l">
              <a:lnSpc>
                <a:spcPct val="115000"/>
              </a:lnSpc>
              <a:spcAft>
                <a:spcPts val="0"/>
              </a:spcAft>
            </a:pPr>
            <a:r>
              <a:rPr lang="ru-RU" sz="2100" dirty="0"/>
              <a:t>Но в некоторых сочетаниях букв чн не так, как пишется, а по-другому [</a:t>
            </a:r>
            <a:r>
              <a:rPr lang="ru-RU" sz="2100" dirty="0" err="1"/>
              <a:t>шн</a:t>
            </a:r>
            <a:r>
              <a:rPr lang="ru-RU" sz="2100" dirty="0"/>
              <a:t>], например: коне[ш]но, </a:t>
            </a:r>
            <a:r>
              <a:rPr lang="ru-RU" sz="2100" dirty="0" err="1"/>
              <a:t>ску</a:t>
            </a:r>
            <a:r>
              <a:rPr lang="ru-RU" sz="2100" dirty="0"/>
              <a:t>[ш]но, </a:t>
            </a:r>
            <a:r>
              <a:rPr lang="ru-RU" sz="2100" dirty="0" err="1"/>
              <a:t>наро</a:t>
            </a:r>
            <a:r>
              <a:rPr lang="ru-RU" sz="2100" dirty="0"/>
              <a:t>[ш]но, </a:t>
            </a:r>
            <a:r>
              <a:rPr lang="ru-RU" sz="2100" dirty="0" err="1"/>
              <a:t>праче</a:t>
            </a:r>
            <a:r>
              <a:rPr lang="ru-RU" sz="2100" dirty="0"/>
              <a:t>[ш]</a:t>
            </a:r>
            <a:r>
              <a:rPr lang="ru-RU" sz="2100" dirty="0" err="1"/>
              <a:t>ная</a:t>
            </a:r>
            <a:r>
              <a:rPr lang="ru-RU" sz="2100" dirty="0"/>
              <a:t>.</a:t>
            </a:r>
          </a:p>
          <a:p>
            <a:pPr indent="450215" algn="l">
              <a:lnSpc>
                <a:spcPct val="115000"/>
              </a:lnSpc>
              <a:spcAft>
                <a:spcPts val="0"/>
              </a:spcAft>
            </a:pPr>
            <a:r>
              <a:rPr lang="ru-RU" sz="2100" dirty="0"/>
              <a:t>В некоторых словах допускается двоякое произношение.</a:t>
            </a:r>
          </a:p>
          <a:p>
            <a:pPr indent="450215" algn="l">
              <a:lnSpc>
                <a:spcPct val="115000"/>
              </a:lnSpc>
              <a:spcAft>
                <a:spcPts val="0"/>
              </a:spcAft>
            </a:pPr>
            <a:r>
              <a:rPr lang="ru-RU" sz="2100" dirty="0"/>
              <a:t>Например: булочная, гречневый, сливочный. </a:t>
            </a:r>
          </a:p>
        </p:txBody>
      </p:sp>
    </p:spTree>
    <p:extLst>
      <p:ext uri="{BB962C8B-B14F-4D97-AF65-F5344CB8AC3E}">
        <p14:creationId xmlns:p14="http://schemas.microsoft.com/office/powerpoint/2010/main" val="340830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ru-RU" dirty="0" smtClean="0"/>
              <a:t>Интересный факт</a:t>
            </a:r>
            <a:endParaRPr lang="en-US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7632848" cy="2232248"/>
          </a:xfrm>
        </p:spPr>
        <p:txBody>
          <a:bodyPr>
            <a:no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/>
              <a:t>В конце </a:t>
            </a:r>
            <a:r>
              <a:rPr lang="en-US" sz="2800" dirty="0"/>
              <a:t>XIX</a:t>
            </a:r>
            <a:r>
              <a:rPr lang="ru-RU" sz="2800" dirty="0"/>
              <a:t> – начале </a:t>
            </a:r>
            <a:r>
              <a:rPr lang="en-US" sz="2800" dirty="0"/>
              <a:t>XX</a:t>
            </a:r>
            <a:r>
              <a:rPr lang="ru-RU" sz="2800" dirty="0"/>
              <a:t> века многие слова произносились с [</a:t>
            </a:r>
            <a:r>
              <a:rPr lang="ru-RU" sz="2800" dirty="0" err="1"/>
              <a:t>шн</a:t>
            </a:r>
            <a:r>
              <a:rPr lang="ru-RU" sz="2800" dirty="0"/>
              <a:t>], а не с [чн]. Произношение </a:t>
            </a:r>
            <a:r>
              <a:rPr lang="en-US" sz="2800" dirty="0"/>
              <a:t>[</a:t>
            </a:r>
            <a:r>
              <a:rPr lang="ru-RU" sz="2800" dirty="0" err="1"/>
              <a:t>шн</a:t>
            </a:r>
            <a:r>
              <a:rPr lang="en-US" sz="2800" dirty="0"/>
              <a:t>]</a:t>
            </a:r>
            <a:r>
              <a:rPr lang="ru-RU" sz="2800" dirty="0"/>
              <a:t> старой московской орфоэпической нормы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0963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SC_RU-RU_SpellTraining_withmacro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86C4A24-E3A3-4769-939B-C633D45C45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MSC_RU-RU_SpellTraining_withmacros</Template>
  <TotalTime>214</TotalTime>
  <Words>773</Words>
  <Application>Microsoft Office PowerPoint</Application>
  <PresentationFormat>Экран (4:3)</PresentationFormat>
  <Paragraphs>107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MSC_RU-RU_SpellTraining_withmacros</vt:lpstr>
      <vt:lpstr>«Фонетический разбор слова»</vt:lpstr>
      <vt:lpstr>Спишите слова с доски, расставьте ударение, запишите транскрипцию.</vt:lpstr>
      <vt:lpstr>Проверь себя</vt:lpstr>
      <vt:lpstr>Фонетический опрос</vt:lpstr>
      <vt:lpstr>Фонетический опрос</vt:lpstr>
      <vt:lpstr>Фонетический опрос</vt:lpstr>
      <vt:lpstr>Физминутка</vt:lpstr>
      <vt:lpstr>Сочетание чн</vt:lpstr>
      <vt:lpstr>Интересный факт</vt:lpstr>
      <vt:lpstr>Выполнение фонетического разбора</vt:lpstr>
      <vt:lpstr>Разгадайте ребусы и выполните фонетический разбор слов </vt:lpstr>
      <vt:lpstr>Проверьте себя</vt:lpstr>
      <vt:lpstr>Проверьте себя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«Фонетический разбор слова»</dc:title>
  <dc:subject>Тренажер по орфографии</dc:subject>
  <dc:creator>User</dc:creator>
  <dc:description>Корпорация Майкрософт
Тренажер по орфографии</dc:description>
  <cp:lastModifiedBy>User</cp:lastModifiedBy>
  <cp:revision>15</cp:revision>
  <dcterms:created xsi:type="dcterms:W3CDTF">2015-02-21T05:55:04Z</dcterms:created>
  <dcterms:modified xsi:type="dcterms:W3CDTF">2015-02-25T11:19:51Z</dcterms:modified>
  <cp:category>Тренажер по орфографии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TC027023359991</vt:lpwstr>
  </property>
</Properties>
</file>