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3" r:id="rId5"/>
    <p:sldId id="262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0000"/>
    <a:srgbClr val="FF00FF"/>
    <a:srgbClr val="663300"/>
    <a:srgbClr val="0000FF"/>
    <a:srgbClr val="FF9900"/>
    <a:srgbClr val="FF33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86441" autoAdjust="0"/>
  </p:normalViewPr>
  <p:slideViewPr>
    <p:cSldViewPr>
      <p:cViewPr varScale="1">
        <p:scale>
          <a:sx n="86" d="100"/>
          <a:sy n="86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A033-1948-41C6-8A2D-A0B75FB1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06BD-35B1-4330-8A3D-69EFD169E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5DEE-C10C-4B63-9EFF-89302DC48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7FF8-99B8-4AD7-9756-A54E80570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BB0B-EAD5-4E54-B596-02FEE8F0A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66D51-6422-4F97-9F6F-96964AE9B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F0A5-C4D7-4995-843D-8BB24E25F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EBE4-4554-41CE-8CD8-C676E8A6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A95D-C54A-45E8-BE6C-18472F8B9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7413-F6DF-4B62-85ED-0534C3186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943B-2197-4A4B-A00B-3BF2D0F92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100000">
              <a:srgbClr val="33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228C1E-A2BB-4F14-A888-9215E06F2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/>
          </p:cNvSpPr>
          <p:nvPr/>
        </p:nvSpPr>
        <p:spPr bwMode="auto">
          <a:xfrm>
            <a:off x="2843213" y="6408738"/>
            <a:ext cx="30972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ct val="20000"/>
              </a:spcBef>
            </a:pPr>
            <a:endParaRPr lang="ru-RU" sz="2000" b="1">
              <a:solidFill>
                <a:srgbClr val="9900FF"/>
              </a:solidFill>
            </a:endParaRPr>
          </a:p>
          <a:p>
            <a:pPr marL="26988" algn="ctr">
              <a:spcBef>
                <a:spcPct val="20000"/>
              </a:spcBef>
            </a:pPr>
            <a:endParaRPr lang="ru-RU" sz="2000" b="1">
              <a:solidFill>
                <a:srgbClr val="9900FF"/>
              </a:solidFill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80660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З  О  О  П  А  Р  К </a:t>
            </a:r>
          </a:p>
        </p:txBody>
      </p:sp>
      <p:pic>
        <p:nvPicPr>
          <p:cNvPr id="2052" name="Picture 10" descr="з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781300"/>
            <a:ext cx="35290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13"/>
          <p:cNvSpPr>
            <a:spLocks noChangeArrowheads="1" noChangeShapeType="1" noTextEdit="1"/>
          </p:cNvSpPr>
          <p:nvPr/>
        </p:nvSpPr>
        <p:spPr bwMode="auto">
          <a:xfrm>
            <a:off x="827088" y="4437063"/>
            <a:ext cx="3671887" cy="576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Сказка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 весёлом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Я  з ы ч к  е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619250" y="260350"/>
            <a:ext cx="590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ДЕПАРТАМЕНТ ОБРАЗОВАНИЯ ГОРОДА МОСКВЫ</a:t>
            </a:r>
          </a:p>
          <a:p>
            <a:pPr algn="ctr"/>
            <a:r>
              <a:rPr lang="ru-RU" sz="1200"/>
              <a:t>СЕВЕРО-ВОСТОЧНОЕ ОКРУЖНОЕ УПРАВЛЕНИЕ ОБРАЗОВАНИЯ</a:t>
            </a:r>
          </a:p>
          <a:p>
            <a:pPr algn="ctr"/>
            <a:r>
              <a:rPr lang="ru-RU" sz="1200"/>
              <a:t>ГБОУ ШКОЛА №1381 ДО №696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768350" y="5013325"/>
            <a:ext cx="367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Артикуляционная гимнастика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в помощь родителям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692275" y="6381750"/>
            <a:ext cx="5942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9900FF"/>
                </a:solidFill>
              </a:rPr>
              <a:t>Подготовила: учитель-логопед Золотухина Марина Михайловна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250825" y="620713"/>
            <a:ext cx="1800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rgbClr val="663300"/>
              </a:solidFill>
            </a:endParaRP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Узнал Язычок который час. </a:t>
            </a:r>
          </a:p>
          <a:p>
            <a:r>
              <a:rPr lang="ru-RU" b="1" i="1">
                <a:solidFill>
                  <a:srgbClr val="663300"/>
                </a:solidFill>
              </a:rPr>
              <a:t>Можно еще погулять.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Увидел Язычок </a:t>
            </a:r>
            <a:r>
              <a:rPr lang="ru-RU" b="1" i="1">
                <a:solidFill>
                  <a:srgbClr val="0000FF"/>
                </a:solidFill>
              </a:rPr>
              <a:t>КАЧЕЛИ</a:t>
            </a:r>
            <a:r>
              <a:rPr lang="ru-RU" b="1" i="1">
                <a:solidFill>
                  <a:srgbClr val="663300"/>
                </a:solidFill>
              </a:rPr>
              <a:t> и решил на них покачаться: вверх – вниз!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 Весело качаться с Язычком на качелях!</a:t>
            </a:r>
          </a:p>
        </p:txBody>
      </p:sp>
      <p:pic>
        <p:nvPicPr>
          <p:cNvPr id="11267" name="Picture 14" descr="каче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92150"/>
            <a:ext cx="6610350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7359650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7235825" y="620713"/>
            <a:ext cx="15843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Покачался язычок на качелях и вдруг увидел, что ребята играют в </a:t>
            </a:r>
            <a:r>
              <a:rPr lang="ru-RU" b="1" i="1">
                <a:solidFill>
                  <a:srgbClr val="0000FF"/>
                </a:solidFill>
              </a:rPr>
              <a:t>ФУТБОЛ</a:t>
            </a:r>
            <a:r>
              <a:rPr lang="ru-RU" b="1" i="1">
                <a:solidFill>
                  <a:srgbClr val="663300"/>
                </a:solidFill>
              </a:rPr>
              <a:t>. </a:t>
            </a:r>
          </a:p>
          <a:p>
            <a:r>
              <a:rPr lang="ru-RU" b="1" i="1">
                <a:solidFill>
                  <a:srgbClr val="663300"/>
                </a:solidFill>
              </a:rPr>
              <a:t>И он захотел поиграть с ними.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и мы вместе со всеми поиграем в футбол.</a:t>
            </a:r>
          </a:p>
          <a:p>
            <a:r>
              <a:rPr lang="ru-RU"/>
              <a:t> </a:t>
            </a:r>
          </a:p>
        </p:txBody>
      </p:sp>
      <p:pic>
        <p:nvPicPr>
          <p:cNvPr id="12292" name="Picture 15" descr="фут б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8150"/>
            <a:ext cx="63373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9" descr="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949950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0" descr="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589588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9" name="Picture 35" descr="цвет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724400"/>
            <a:ext cx="7921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36" descr="цвет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516563"/>
            <a:ext cx="7921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1" name="Picture 37" descr="цвет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49275"/>
            <a:ext cx="7921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цвет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05263"/>
            <a:ext cx="7191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39" descr="цветок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2565400"/>
            <a:ext cx="7921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250825" y="260350"/>
            <a:ext cx="2233613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Устал Язычок. </a:t>
            </a:r>
          </a:p>
          <a:p>
            <a:r>
              <a:rPr lang="ru-RU" b="1" i="1">
                <a:solidFill>
                  <a:srgbClr val="663300"/>
                </a:solidFill>
              </a:rPr>
              <a:t>Решил домой </a:t>
            </a:r>
          </a:p>
          <a:p>
            <a:r>
              <a:rPr lang="ru-RU" b="1" i="1">
                <a:solidFill>
                  <a:srgbClr val="663300"/>
                </a:solidFill>
              </a:rPr>
              <a:t>возвращаться. </a:t>
            </a:r>
          </a:p>
          <a:p>
            <a:r>
              <a:rPr lang="ru-RU" b="1" i="1">
                <a:solidFill>
                  <a:srgbClr val="663300"/>
                </a:solidFill>
              </a:rPr>
              <a:t>А в подарок маме </a:t>
            </a:r>
          </a:p>
          <a:p>
            <a:r>
              <a:rPr lang="ru-RU" b="1" i="1">
                <a:solidFill>
                  <a:srgbClr val="663300"/>
                </a:solidFill>
              </a:rPr>
              <a:t>купил Язычок несколько воздушных шариков.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Стал их надувать, </a:t>
            </a:r>
          </a:p>
          <a:p>
            <a:r>
              <a:rPr lang="ru-RU" b="1" i="1">
                <a:solidFill>
                  <a:srgbClr val="663300"/>
                </a:solidFill>
              </a:rPr>
              <a:t>но, к сожалению, некоторые из них лопались.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Покажи, </a:t>
            </a:r>
          </a:p>
          <a:p>
            <a:r>
              <a:rPr lang="ru-RU" b="1" i="1">
                <a:solidFill>
                  <a:srgbClr val="663300"/>
                </a:solidFill>
              </a:rPr>
              <a:t>как Язычок надувал </a:t>
            </a:r>
            <a:r>
              <a:rPr lang="ru-RU" b="1" i="1">
                <a:solidFill>
                  <a:srgbClr val="0000FF"/>
                </a:solidFill>
              </a:rPr>
              <a:t>ШАРИКИ</a:t>
            </a:r>
            <a:r>
              <a:rPr lang="ru-RU" b="1" i="1">
                <a:solidFill>
                  <a:srgbClr val="663300"/>
                </a:solidFill>
              </a:rPr>
              <a:t>.</a:t>
            </a:r>
          </a:p>
          <a:p>
            <a:endParaRPr lang="ru-RU" b="1" i="1">
              <a:solidFill>
                <a:srgbClr val="663300"/>
              </a:solidFill>
            </a:endParaRPr>
          </a:p>
        </p:txBody>
      </p:sp>
      <p:pic>
        <p:nvPicPr>
          <p:cNvPr id="13320" name="Picture 14" descr="воз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4813"/>
            <a:ext cx="5651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7245E-6 L -0.65347 -0.704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1413E-6 L -0.31875 -0.924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4238E-7 L 0.03559 -0.93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7282E-6 L -0.53142 -0.322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28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6659563" y="836613"/>
            <a:ext cx="1657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Надул Язычок для мамы воздушные шары, сел на </a:t>
            </a:r>
            <a:r>
              <a:rPr lang="ru-RU" b="1" i="1">
                <a:solidFill>
                  <a:srgbClr val="0000FF"/>
                </a:solidFill>
              </a:rPr>
              <a:t>ЛОШАДКУ</a:t>
            </a:r>
            <a:r>
              <a:rPr lang="ru-RU" b="1" i="1">
                <a:solidFill>
                  <a:srgbClr val="663300"/>
                </a:solidFill>
              </a:rPr>
              <a:t>, крикнул «Но!» и поскакал домой.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покажем, как Язычок поскакал на лошадке.</a:t>
            </a:r>
          </a:p>
        </p:txBody>
      </p:sp>
      <p:pic>
        <p:nvPicPr>
          <p:cNvPr id="14339" name="Picture 8" descr="лоша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54451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15" descr="звезд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88913"/>
            <a:ext cx="7937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24" name="Picture 16" descr="звезд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229225"/>
            <a:ext cx="4333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звезда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765175"/>
            <a:ext cx="74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00FF"/>
            </a:outerShdw>
          </a:effectLst>
        </p:spPr>
      </p:pic>
      <p:pic>
        <p:nvPicPr>
          <p:cNvPr id="17427" name="Picture 19" descr="звезда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797425"/>
            <a:ext cx="5905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32" name="Picture 24" descr="звезда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476250"/>
            <a:ext cx="7207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8000"/>
            </a:outerShdw>
          </a:effectLst>
        </p:spPr>
      </p:pic>
      <p:pic>
        <p:nvPicPr>
          <p:cNvPr id="17425" name="Picture 17" descr="звезда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3500438"/>
            <a:ext cx="6524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8000"/>
            </a:outerShdw>
          </a:effectLst>
        </p:spPr>
      </p:pic>
      <p:pic>
        <p:nvPicPr>
          <p:cNvPr id="15368" name="Picture 23" descr="Копия (2) маля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2852738"/>
            <a:ext cx="61214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звезда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2708275"/>
            <a:ext cx="9763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</p:pic>
      <p:pic>
        <p:nvPicPr>
          <p:cNvPr id="17428" name="Picture 20" descr="звезд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7988" y="2492375"/>
            <a:ext cx="57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21" name="Picture 13" descr="звезда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700466">
            <a:off x="2843213" y="3068638"/>
            <a:ext cx="85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00FF"/>
            </a:outerShdw>
          </a:effectLst>
        </p:spPr>
      </p:pic>
      <p:pic>
        <p:nvPicPr>
          <p:cNvPr id="17422" name="Picture 14" descr="звезд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6013" y="4149725"/>
            <a:ext cx="5762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008000"/>
            </a:outerShdw>
          </a:effectLst>
        </p:spPr>
      </p:pic>
      <p:pic>
        <p:nvPicPr>
          <p:cNvPr id="17431" name="Picture 23" descr="звезд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2924175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00"/>
            </a:outerShdw>
          </a:effectLst>
        </p:spPr>
      </p:pic>
      <p:pic>
        <p:nvPicPr>
          <p:cNvPr id="2" name="Picture 21" descr="звезда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2492375"/>
            <a:ext cx="9763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</p:pic>
      <p:pic>
        <p:nvPicPr>
          <p:cNvPr id="15390" name="Picture 30" descr="ц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5300663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0" descr="ц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" y="5589588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" descr="ц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2138" y="5805488"/>
            <a:ext cx="72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33"/>
          <p:cNvSpPr txBox="1">
            <a:spLocks noChangeArrowheads="1"/>
          </p:cNvSpPr>
          <p:nvPr/>
        </p:nvSpPr>
        <p:spPr bwMode="auto">
          <a:xfrm>
            <a:off x="900113" y="1341438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663300"/>
                </a:solidFill>
              </a:rPr>
              <a:t>Пришел домой Язычок веселый и радостный. </a:t>
            </a:r>
          </a:p>
          <a:p>
            <a:pPr algn="ctr"/>
            <a:r>
              <a:rPr lang="ru-RU" sz="2400" b="1" i="1">
                <a:solidFill>
                  <a:srgbClr val="663300"/>
                </a:solidFill>
              </a:rPr>
              <a:t>Тут и сказке конец, </a:t>
            </a:r>
          </a:p>
          <a:p>
            <a:pPr algn="ctr"/>
            <a:r>
              <a:rPr lang="ru-RU" sz="2400" b="1" i="1">
                <a:solidFill>
                  <a:srgbClr val="663300"/>
                </a:solidFill>
              </a:rPr>
              <a:t>а кто играл с Язычком, тот – </a:t>
            </a:r>
            <a:r>
              <a:rPr lang="ru-RU" sz="2400" b="1" i="1">
                <a:solidFill>
                  <a:srgbClr val="CC0000"/>
                </a:solidFill>
              </a:rPr>
              <a:t>МОЛОДЕЦ !!!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7387bdb5a8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80513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23850" y="836613"/>
            <a:ext cx="66690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FFFF00"/>
                </a:solidFill>
                <a:latin typeface="Viking" pitchFamily="82" charset="0"/>
              </a:rPr>
              <a:t>Спасибо </a:t>
            </a:r>
            <a:br>
              <a:rPr lang="ru-RU" sz="6000">
                <a:solidFill>
                  <a:srgbClr val="FFFF00"/>
                </a:solidFill>
                <a:latin typeface="Viking" pitchFamily="82" charset="0"/>
              </a:rPr>
            </a:br>
            <a:r>
              <a:rPr lang="ru-RU" sz="6000">
                <a:solidFill>
                  <a:srgbClr val="FFFF00"/>
                </a:solidFill>
                <a:latin typeface="Viking" pitchFamily="82" charset="0"/>
              </a:rPr>
              <a:t>за внимание!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b="1" kern="1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Что такое артикуляционная гимнастика</a:t>
            </a:r>
            <a:endParaRPr lang="ru-RU" b="1" kern="120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357563" y="1428750"/>
            <a:ext cx="3214687" cy="300037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Артикуляционная гимнастика – это специальные упражнения для развития подвижности, ловкости языка, губ, щёк, уздечки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5643563" y="3143250"/>
            <a:ext cx="3214687" cy="321468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Не огорчайтесь, если некоторые упражнения не будут получаться с первого раза. Будьте ласковы и спокойны, и у вас всё получится</a:t>
            </a:r>
            <a:endParaRPr lang="ru-RU" sz="14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786563" y="785813"/>
            <a:ext cx="2357437" cy="221456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Артикуляционная гимнастика проводится </a:t>
            </a:r>
          </a:p>
          <a:p>
            <a:pPr algn="ctr">
              <a:defRPr/>
            </a:pPr>
            <a:r>
              <a:rPr lang="ru-RU" dirty="0"/>
              <a:t>5-7 минут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071563" y="3786188"/>
            <a:ext cx="3143250" cy="264318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Артикуляционную гимнастику лучше проводить в виде сказки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1071563"/>
            <a:ext cx="3214688" cy="300037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Ребёнок должен видеть, что делает язык, поэтому артикуляционную гимнастику лучше выполнять перед зеркалом</a:t>
            </a:r>
            <a:endParaRPr lang="ru-RU" sz="1600" dirty="0"/>
          </a:p>
        </p:txBody>
      </p:sp>
    </p:spTree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ChangeArrowheads="1"/>
          </p:cNvSpPr>
          <p:nvPr/>
        </p:nvSpPr>
        <p:spPr bwMode="auto">
          <a:xfrm>
            <a:off x="2411413" y="511651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827088" y="1052513"/>
            <a:ext cx="73453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Жил – был на свете ЯЗЫЧОК, и захотел он пойти в ЗООПАРК.</a:t>
            </a:r>
          </a:p>
          <a:p>
            <a:pPr algn="ctr"/>
            <a:r>
              <a:rPr lang="ru-RU" sz="3600" b="1">
                <a:solidFill>
                  <a:srgbClr val="0000FF"/>
                </a:solidFill>
              </a:rPr>
              <a:t>А вместе с язычком отправимся и мы в зоопарк: будем изображать всех животных, которых Язычок встретил.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850" y="476250"/>
            <a:ext cx="2087563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Вот пришел Язычок в зоопарк и видит, что в пруду сидит кто-то огромный, </a:t>
            </a:r>
          </a:p>
          <a:p>
            <a:r>
              <a:rPr lang="ru-RU" b="1" i="1">
                <a:solidFill>
                  <a:srgbClr val="663300"/>
                </a:solidFill>
              </a:rPr>
              <a:t>как гора, </a:t>
            </a:r>
          </a:p>
          <a:p>
            <a:r>
              <a:rPr lang="ru-RU" b="1" i="1">
                <a:solidFill>
                  <a:srgbClr val="663300"/>
                </a:solidFill>
              </a:rPr>
              <a:t>и рот широко открывает. </a:t>
            </a:r>
          </a:p>
          <a:p>
            <a:r>
              <a:rPr lang="ru-RU" b="1" i="1">
                <a:solidFill>
                  <a:srgbClr val="663300"/>
                </a:solidFill>
              </a:rPr>
              <a:t>                                  Это был …  </a:t>
            </a:r>
            <a:r>
              <a:rPr lang="ru-RU" b="1" i="1">
                <a:solidFill>
                  <a:srgbClr val="0000FF"/>
                </a:solidFill>
              </a:rPr>
              <a:t>БЕГЕМОТ.</a:t>
            </a:r>
            <a:r>
              <a:rPr lang="ru-RU" sz="2200" b="1" i="1">
                <a:solidFill>
                  <a:srgbClr val="663300"/>
                </a:solidFill>
              </a:rPr>
              <a:t> </a:t>
            </a:r>
          </a:p>
          <a:p>
            <a:endParaRPr lang="ru-RU" sz="2200" b="1" i="1">
              <a:solidFill>
                <a:srgbClr val="663300"/>
              </a:solidFill>
            </a:endParaRPr>
          </a:p>
          <a:p>
            <a:r>
              <a:rPr lang="ru-RU" b="1">
                <a:solidFill>
                  <a:srgbClr val="663300"/>
                </a:solidFill>
              </a:rPr>
              <a:t>Давай и мы превратимся в бегемотиков </a:t>
            </a:r>
          </a:p>
          <a:p>
            <a:r>
              <a:rPr lang="ru-RU" b="1">
                <a:solidFill>
                  <a:srgbClr val="663300"/>
                </a:solidFill>
              </a:rPr>
              <a:t>и будем широко открывать рот.</a:t>
            </a:r>
          </a:p>
          <a:p>
            <a:pPr algn="ctr"/>
            <a:endParaRPr lang="ru-RU" sz="2200" b="1" i="1">
              <a:solidFill>
                <a:srgbClr val="663300"/>
              </a:solidFill>
            </a:endParaRPr>
          </a:p>
        </p:txBody>
      </p:sp>
      <p:pic>
        <p:nvPicPr>
          <p:cNvPr id="5123" name="Picture 7" descr="бегемо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549275"/>
            <a:ext cx="6300788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звез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61025"/>
            <a:ext cx="5762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звезд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5229225"/>
            <a:ext cx="43338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звезда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876925"/>
            <a:ext cx="6524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звез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644900"/>
            <a:ext cx="86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6948488" y="620713"/>
            <a:ext cx="19446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Посмотрел Язычок на бегемотиков и только хотел </a:t>
            </a:r>
          </a:p>
          <a:p>
            <a:r>
              <a:rPr lang="ru-RU" b="1" i="1">
                <a:solidFill>
                  <a:srgbClr val="663300"/>
                </a:solidFill>
              </a:rPr>
              <a:t>дальше отправиться,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как слышит:    </a:t>
            </a:r>
          </a:p>
          <a:p>
            <a:r>
              <a:rPr lang="ru-RU" b="1" i="1">
                <a:solidFill>
                  <a:srgbClr val="663300"/>
                </a:solidFill>
              </a:rPr>
              <a:t>   ква-а-а, </a:t>
            </a:r>
          </a:p>
          <a:p>
            <a:r>
              <a:rPr lang="ru-RU" b="1" i="1">
                <a:solidFill>
                  <a:srgbClr val="663300"/>
                </a:solidFill>
              </a:rPr>
              <a:t>           ква-а-а... 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Это были </a:t>
            </a:r>
            <a:r>
              <a:rPr lang="ru-RU" b="1" i="1">
                <a:solidFill>
                  <a:srgbClr val="0000FF"/>
                </a:solidFill>
              </a:rPr>
              <a:t>ЛЯГУШКИ.</a:t>
            </a:r>
          </a:p>
          <a:p>
            <a:endParaRPr lang="ru-RU" b="1" i="1">
              <a:solidFill>
                <a:srgbClr val="0000FF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изобразим, как лягушки улыбались.</a:t>
            </a:r>
          </a:p>
        </p:txBody>
      </p:sp>
      <p:pic>
        <p:nvPicPr>
          <p:cNvPr id="6151" name="Picture 22" descr="лягуш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6250"/>
            <a:ext cx="63373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" name="Picture 30" descr="цвет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949950"/>
            <a:ext cx="647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468313" y="476250"/>
            <a:ext cx="17272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Идет Язычок дальше. </a:t>
            </a:r>
          </a:p>
          <a:p>
            <a:r>
              <a:rPr lang="ru-RU" b="1" i="1">
                <a:solidFill>
                  <a:srgbClr val="663300"/>
                </a:solidFill>
              </a:rPr>
              <a:t>Ой, </a:t>
            </a:r>
          </a:p>
          <a:p>
            <a:r>
              <a:rPr lang="ru-RU" b="1" i="1">
                <a:solidFill>
                  <a:srgbClr val="663300"/>
                </a:solidFill>
              </a:rPr>
              <a:t>кто это такой большой, </a:t>
            </a:r>
          </a:p>
          <a:p>
            <a:r>
              <a:rPr lang="ru-RU" b="1" i="1">
                <a:solidFill>
                  <a:srgbClr val="663300"/>
                </a:solidFill>
              </a:rPr>
              <a:t>с длинным носом?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 это же </a:t>
            </a:r>
            <a:r>
              <a:rPr lang="ru-RU" b="1" i="1">
                <a:solidFill>
                  <a:srgbClr val="0000FF"/>
                </a:solidFill>
              </a:rPr>
              <a:t>СЛОН !</a:t>
            </a:r>
          </a:p>
          <a:p>
            <a:endParaRPr lang="ru-RU" b="1" i="1">
              <a:solidFill>
                <a:srgbClr val="0000FF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покажем, какой у слона хобот.</a:t>
            </a:r>
          </a:p>
        </p:txBody>
      </p:sp>
      <p:pic>
        <p:nvPicPr>
          <p:cNvPr id="7172" name="Picture 20" descr="хобо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3375"/>
            <a:ext cx="65722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бабочка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39943">
            <a:off x="5220494" y="332581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 descr="цветок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157788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 descr="цвет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5157788"/>
            <a:ext cx="8651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04025" y="688975"/>
            <a:ext cx="20891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Полюбовался Язычок слоном и пошел к другой клетке. А там никого нет. Только длинный, резиновый шланг валяется посередине.</a:t>
            </a:r>
            <a:r>
              <a:rPr lang="ru-RU" b="1" i="1">
                <a:solidFill>
                  <a:srgbClr val="663300"/>
                </a:solidFill>
                <a:latin typeface="Times New Roman" pitchFamily="18" charset="0"/>
              </a:rPr>
              <a:t> </a:t>
            </a:r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Но вдруг шланг зашевелился и язычок увидел, что это </a:t>
            </a:r>
            <a:r>
              <a:rPr lang="ru-RU" b="1" i="1">
                <a:solidFill>
                  <a:srgbClr val="0000FF"/>
                </a:solidFill>
              </a:rPr>
              <a:t>ЗМЕЯ.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изобразим змею!</a:t>
            </a:r>
          </a:p>
        </p:txBody>
      </p:sp>
      <p:pic>
        <p:nvPicPr>
          <p:cNvPr id="8195" name="Picture 11" descr="зме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590391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395288" y="765175"/>
            <a:ext cx="2160587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Испугался Язычок змей. Посмотрел </a:t>
            </a:r>
          </a:p>
          <a:p>
            <a:r>
              <a:rPr lang="ru-RU" b="1" i="1">
                <a:solidFill>
                  <a:srgbClr val="663300"/>
                </a:solidFill>
              </a:rPr>
              <a:t>на себя </a:t>
            </a:r>
          </a:p>
          <a:p>
            <a:r>
              <a:rPr lang="ru-RU" b="1" i="1">
                <a:solidFill>
                  <a:srgbClr val="663300"/>
                </a:solidFill>
              </a:rPr>
              <a:t>в зеркало – </a:t>
            </a:r>
          </a:p>
          <a:p>
            <a:r>
              <a:rPr lang="ru-RU" b="1" i="1">
                <a:solidFill>
                  <a:srgbClr val="663300"/>
                </a:solidFill>
              </a:rPr>
              <a:t>а волосы дыбом стоят. 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Решил он причесаться. Достал Язычок </a:t>
            </a:r>
            <a:r>
              <a:rPr lang="ru-RU" b="1" i="1">
                <a:solidFill>
                  <a:srgbClr val="0000FF"/>
                </a:solidFill>
              </a:rPr>
              <a:t>РАСЧЕСКУ</a:t>
            </a:r>
          </a:p>
          <a:p>
            <a:r>
              <a:rPr lang="ru-RU" b="1" i="1">
                <a:solidFill>
                  <a:srgbClr val="663300"/>
                </a:solidFill>
              </a:rPr>
              <a:t>и начал причесываться.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Давай покажем, как он это делал.</a:t>
            </a:r>
          </a:p>
        </p:txBody>
      </p:sp>
      <p:pic>
        <p:nvPicPr>
          <p:cNvPr id="9219" name="Picture 11" descr="расче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76250"/>
            <a:ext cx="55435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6948488" y="620713"/>
            <a:ext cx="17272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663300"/>
                </a:solidFill>
              </a:rPr>
              <a:t>Привел Язычок </a:t>
            </a:r>
          </a:p>
          <a:p>
            <a:r>
              <a:rPr lang="ru-RU" b="1" i="1">
                <a:solidFill>
                  <a:srgbClr val="663300"/>
                </a:solidFill>
              </a:rPr>
              <a:t>себя в порядок </a:t>
            </a:r>
          </a:p>
          <a:p>
            <a:r>
              <a:rPr lang="ru-RU" b="1" i="1">
                <a:solidFill>
                  <a:srgbClr val="663300"/>
                </a:solidFill>
              </a:rPr>
              <a:t>и вдруг подумал:</a:t>
            </a:r>
          </a:p>
          <a:p>
            <a:r>
              <a:rPr lang="ru-RU" b="1" i="1">
                <a:solidFill>
                  <a:srgbClr val="663300"/>
                </a:solidFill>
              </a:rPr>
              <a:t>А не пора ли ему идти домой?</a:t>
            </a:r>
          </a:p>
          <a:p>
            <a:r>
              <a:rPr lang="ru-RU" b="1" i="1">
                <a:solidFill>
                  <a:srgbClr val="663300"/>
                </a:solidFill>
              </a:rPr>
              <a:t>Надо узнать, который час.</a:t>
            </a:r>
          </a:p>
          <a:p>
            <a:endParaRPr lang="ru-RU" b="1" i="1">
              <a:solidFill>
                <a:srgbClr val="663300"/>
              </a:solidFill>
            </a:endParaRPr>
          </a:p>
          <a:p>
            <a:r>
              <a:rPr lang="ru-RU" b="1" i="1">
                <a:solidFill>
                  <a:srgbClr val="663300"/>
                </a:solidFill>
              </a:rPr>
              <a:t>Покажи, как работают </a:t>
            </a:r>
            <a:r>
              <a:rPr lang="ru-RU" b="1" i="1">
                <a:solidFill>
                  <a:srgbClr val="0000FF"/>
                </a:solidFill>
              </a:rPr>
              <a:t>ЧАСИКИ</a:t>
            </a:r>
            <a:r>
              <a:rPr lang="ru-RU" b="1" i="1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10243" name="Picture 10" descr="час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62579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499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Viking</vt:lpstr>
      <vt:lpstr>Оформление по умолчанию</vt:lpstr>
      <vt:lpstr>Слайд 1</vt:lpstr>
      <vt:lpstr>Что такое артикуляционная гимнастика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Жакова</cp:lastModifiedBy>
  <cp:revision>20</cp:revision>
  <dcterms:created xsi:type="dcterms:W3CDTF">2011-10-24T16:58:41Z</dcterms:created>
  <dcterms:modified xsi:type="dcterms:W3CDTF">2015-01-22T10:14:41Z</dcterms:modified>
</cp:coreProperties>
</file>