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76" r:id="rId7"/>
    <p:sldId id="279" r:id="rId8"/>
    <p:sldId id="278" r:id="rId9"/>
    <p:sldId id="262" r:id="rId10"/>
    <p:sldId id="263" r:id="rId11"/>
    <p:sldId id="264" r:id="rId12"/>
    <p:sldId id="265" r:id="rId13"/>
    <p:sldId id="280" r:id="rId14"/>
    <p:sldId id="266" r:id="rId15"/>
    <p:sldId id="267" r:id="rId16"/>
    <p:sldId id="268" r:id="rId17"/>
    <p:sldId id="269" r:id="rId18"/>
    <p:sldId id="270" r:id="rId19"/>
    <p:sldId id="271" r:id="rId20"/>
    <p:sldId id="282" r:id="rId21"/>
    <p:sldId id="284" r:id="rId22"/>
    <p:sldId id="283" r:id="rId23"/>
    <p:sldId id="286" r:id="rId24"/>
    <p:sldId id="272" r:id="rId25"/>
    <p:sldId id="288" r:id="rId26"/>
    <p:sldId id="273" r:id="rId27"/>
    <p:sldId id="274" r:id="rId28"/>
    <p:sldId id="289" r:id="rId29"/>
    <p:sldId id="290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785817"/>
          </a:xfrm>
        </p:spPr>
        <p:txBody>
          <a:bodyPr>
            <a:normAutofit/>
          </a:bodyPr>
          <a:lstStyle/>
          <a:p>
            <a:r>
              <a:rPr lang="ru-RU" b="1" dirty="0" smtClean="0"/>
              <a:t>Родительское собрание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428736"/>
            <a:ext cx="6400800" cy="2681294"/>
          </a:xfrm>
        </p:spPr>
        <p:txBody>
          <a:bodyPr>
            <a:noAutofit/>
          </a:bodyPr>
          <a:lstStyle/>
          <a:p>
            <a:r>
              <a:rPr lang="ru-RU" sz="6500" b="1" dirty="0" smtClean="0">
                <a:solidFill>
                  <a:schemeClr val="accent2">
                    <a:lumMod val="50000"/>
                  </a:schemeClr>
                </a:solidFill>
              </a:rPr>
              <a:t>«Роль семьи </a:t>
            </a:r>
          </a:p>
          <a:p>
            <a:r>
              <a:rPr lang="ru-RU" sz="6500" b="1" dirty="0" smtClean="0">
                <a:solidFill>
                  <a:schemeClr val="accent2">
                    <a:lumMod val="50000"/>
                  </a:schemeClr>
                </a:solidFill>
              </a:rPr>
              <a:t>в формировании здорового образа жизни»</a:t>
            </a:r>
            <a:endParaRPr lang="ru-RU" sz="65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Курят ли у вас в присутствии детей?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Да, почти всегда     -------</a:t>
            </a:r>
          </a:p>
          <a:p>
            <a:pPr>
              <a:buNone/>
            </a:pPr>
            <a:r>
              <a:rPr lang="ru-RU" sz="4400" b="1" dirty="0" smtClean="0"/>
              <a:t>Иногда ------------------80% </a:t>
            </a:r>
          </a:p>
          <a:p>
            <a:pPr>
              <a:buNone/>
            </a:pPr>
            <a:r>
              <a:rPr lang="ru-RU" sz="4400" b="1" dirty="0" smtClean="0"/>
              <a:t>Никогда -----------------20%</a:t>
            </a:r>
            <a:endParaRPr lang="ru-RU" sz="4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Распиваете ли вы спиртные напитки дома в присутствии детей?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Всегда    ------100%</a:t>
            </a:r>
          </a:p>
          <a:p>
            <a:pPr>
              <a:buNone/>
            </a:pPr>
            <a:r>
              <a:rPr lang="ru-RU" sz="4400" b="1" dirty="0" smtClean="0"/>
              <a:t>Иногда  -------------</a:t>
            </a:r>
          </a:p>
          <a:p>
            <a:pPr>
              <a:buNone/>
            </a:pPr>
            <a:r>
              <a:rPr lang="ru-RU" sz="4400" b="1" dirty="0" smtClean="0"/>
              <a:t>Никогда ------------</a:t>
            </a:r>
            <a:endParaRPr lang="ru-RU" sz="4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5000" b="1" dirty="0" smtClean="0">
                <a:solidFill>
                  <a:srgbClr val="FF0000"/>
                </a:solidFill>
              </a:rPr>
              <a:t/>
            </a:r>
            <a:br>
              <a:rPr lang="ru-RU" sz="15000" b="1" dirty="0" smtClean="0">
                <a:solidFill>
                  <a:srgbClr val="FF0000"/>
                </a:solidFill>
              </a:rPr>
            </a:br>
            <a:r>
              <a:rPr lang="ru-RU" sz="12000" b="1" dirty="0" smtClean="0">
                <a:solidFill>
                  <a:srgbClr val="00B050"/>
                </a:solidFill>
              </a:rPr>
              <a:t>родители</a:t>
            </a:r>
            <a:r>
              <a:rPr lang="ru-RU" sz="15000" b="1" dirty="0" smtClean="0">
                <a:solidFill>
                  <a:srgbClr val="00B050"/>
                </a:solidFill>
              </a:rPr>
              <a:t/>
            </a:r>
            <a:br>
              <a:rPr lang="ru-RU" sz="15000" b="1" dirty="0" smtClean="0">
                <a:solidFill>
                  <a:srgbClr val="00B050"/>
                </a:solidFill>
              </a:rPr>
            </a:br>
            <a:endParaRPr lang="ru-RU" sz="15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ru-RU" sz="6600" b="1" dirty="0" smtClean="0"/>
          </a:p>
          <a:p>
            <a:pPr algn="ctr">
              <a:buNone/>
            </a:pPr>
            <a:r>
              <a:rPr lang="ru-RU" sz="11000" b="1" dirty="0" smtClean="0"/>
              <a:t>для сохранения </a:t>
            </a:r>
          </a:p>
          <a:p>
            <a:pPr algn="ctr">
              <a:buNone/>
            </a:pPr>
            <a:r>
              <a:rPr lang="ru-RU" sz="11000" b="1" dirty="0" smtClean="0"/>
              <a:t>и укрепления </a:t>
            </a:r>
          </a:p>
          <a:p>
            <a:pPr algn="ctr">
              <a:buNone/>
            </a:pPr>
            <a:r>
              <a:rPr lang="ru-RU" sz="11000" b="1" dirty="0" smtClean="0"/>
              <a:t>здоровья учащихся</a:t>
            </a:r>
          </a:p>
          <a:p>
            <a:pPr algn="ctr">
              <a:buNone/>
            </a:pPr>
            <a:endParaRPr lang="ru-RU" sz="11000" b="1" dirty="0" smtClean="0"/>
          </a:p>
          <a:p>
            <a:pPr algn="ctr">
              <a:buNone/>
            </a:pPr>
            <a:r>
              <a:rPr lang="ru-RU" sz="16800" b="1" dirty="0" smtClean="0">
                <a:solidFill>
                  <a:srgbClr val="FF0000"/>
                </a:solidFill>
              </a:rPr>
              <a:t>? </a:t>
            </a:r>
            <a:endParaRPr lang="ru-RU" sz="16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5000" b="1" dirty="0" smtClean="0">
                <a:solidFill>
                  <a:srgbClr val="FF0000"/>
                </a:solidFill>
              </a:rPr>
              <a:t>ЗОЖ</a:t>
            </a:r>
            <a:endParaRPr lang="ru-RU" sz="15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600" b="1" dirty="0" smtClean="0"/>
          </a:p>
          <a:p>
            <a:pPr algn="ctr">
              <a:buNone/>
            </a:pPr>
            <a:r>
              <a:rPr lang="ru-RU" sz="6600" b="1" dirty="0" smtClean="0"/>
              <a:t>включает в себя следующие основные элементы </a:t>
            </a:r>
            <a:endParaRPr lang="ru-RU" sz="66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/>
              <a:t>гигиенические условия</a:t>
            </a:r>
            <a:endParaRPr lang="ru-RU" sz="8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sz="8000" b="1" dirty="0" smtClean="0"/>
              <a:t>психологический климат в семье</a:t>
            </a:r>
            <a:r>
              <a:rPr lang="ru-RU" sz="8000" dirty="0" smtClean="0"/>
              <a:t> </a:t>
            </a:r>
            <a:endParaRPr lang="ru-RU" sz="8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двигательная активность </a:t>
            </a:r>
          </a:p>
          <a:p>
            <a:pPr algn="ctr">
              <a:buNone/>
            </a:pPr>
            <a:r>
              <a:rPr lang="ru-RU" sz="6000" b="1" dirty="0" smtClean="0"/>
              <a:t>и пребывание </a:t>
            </a:r>
          </a:p>
          <a:p>
            <a:pPr algn="ctr">
              <a:buNone/>
            </a:pPr>
            <a:r>
              <a:rPr lang="ru-RU" sz="6000" b="1" dirty="0" smtClean="0"/>
              <a:t>на свежем воздухе</a:t>
            </a:r>
            <a:endParaRPr lang="ru-RU" sz="6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2906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8800" b="1" dirty="0" smtClean="0"/>
              <a:t>      </a:t>
            </a:r>
            <a:r>
              <a:rPr lang="ru-RU" sz="15000" b="1" dirty="0" smtClean="0"/>
              <a:t>соблюдение </a:t>
            </a:r>
            <a:r>
              <a:rPr lang="ru-RU" sz="15000" b="1" dirty="0" smtClean="0"/>
              <a:t>режима дня</a:t>
            </a:r>
            <a:r>
              <a:rPr lang="ru-RU" sz="15000" dirty="0" smtClean="0"/>
              <a:t> </a:t>
            </a:r>
            <a:endParaRPr lang="ru-RU" sz="15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7200" b="1" dirty="0" smtClean="0"/>
              <a:t>  профилактика курения </a:t>
            </a:r>
          </a:p>
          <a:p>
            <a:pPr algn="ctr">
              <a:buNone/>
            </a:pPr>
            <a:r>
              <a:rPr lang="ru-RU" sz="7200" b="1" dirty="0" smtClean="0"/>
              <a:t>и </a:t>
            </a:r>
          </a:p>
          <a:p>
            <a:pPr algn="ctr">
              <a:buNone/>
            </a:pPr>
            <a:r>
              <a:rPr lang="ru-RU" sz="7200" b="1" dirty="0" smtClean="0"/>
              <a:t>профилактика алкоголизма</a:t>
            </a:r>
            <a:r>
              <a:rPr lang="ru-RU" sz="7200" dirty="0" smtClean="0"/>
              <a:t> </a:t>
            </a:r>
            <a:endParaRPr lang="ru-RU" sz="7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 </a:t>
            </a:r>
            <a:r>
              <a:rPr lang="ru-RU" sz="8800" b="1" dirty="0" smtClean="0"/>
              <a:t>профилактика </a:t>
            </a:r>
            <a:r>
              <a:rPr lang="ru-RU" sz="8800" b="1" dirty="0" err="1" smtClean="0"/>
              <a:t>СПИДа</a:t>
            </a:r>
            <a:r>
              <a:rPr lang="ru-RU" sz="8800" dirty="0" smtClean="0"/>
              <a:t> </a:t>
            </a:r>
            <a:endParaRPr lang="ru-RU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6700" b="1" dirty="0" smtClean="0">
                <a:solidFill>
                  <a:srgbClr val="FF0000"/>
                </a:solidFill>
              </a:rPr>
              <a:t/>
            </a:r>
            <a:br>
              <a:rPr lang="ru-RU" sz="6700" b="1" dirty="0" smtClean="0">
                <a:solidFill>
                  <a:srgbClr val="FF0000"/>
                </a:solidFill>
              </a:rPr>
            </a:br>
            <a:r>
              <a:rPr lang="ru-RU" sz="6700" b="1" dirty="0" smtClean="0">
                <a:solidFill>
                  <a:srgbClr val="FF0000"/>
                </a:solidFill>
              </a:rPr>
              <a:t>  Цель</a:t>
            </a:r>
            <a:r>
              <a:rPr lang="ru-RU" sz="6700" dirty="0" smtClean="0">
                <a:solidFill>
                  <a:srgbClr val="FF0000"/>
                </a:solidFill>
              </a:rPr>
              <a:t>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ru-RU" b="1" dirty="0" smtClean="0"/>
              <a:t>формирование здорового образа жизни;</a:t>
            </a:r>
          </a:p>
          <a:p>
            <a:r>
              <a:rPr lang="ru-RU" b="1" dirty="0" smtClean="0"/>
              <a:t>повышение социальной активности;</a:t>
            </a:r>
          </a:p>
          <a:p>
            <a:r>
              <a:rPr lang="ru-RU" b="1" dirty="0" smtClean="0"/>
              <a:t>укрепление здоровья  учащихся и родителей</a:t>
            </a:r>
            <a:endParaRPr lang="ru-RU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/>
              <a:t>полноценное </a:t>
            </a:r>
            <a:r>
              <a:rPr lang="ru-RU" sz="10000" b="1" dirty="0" smtClean="0"/>
              <a:t>питание</a:t>
            </a:r>
            <a:r>
              <a:rPr lang="ru-RU" sz="9600" b="1" dirty="0" smtClean="0"/>
              <a:t> </a:t>
            </a:r>
            <a:endParaRPr lang="ru-RU" sz="96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702855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e1698d33f6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fc3f06d57ae9caf1814d6145e2fe6f0b616c2ac.previe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Водопад-Кайетур-Гайана-Kaieteur-Falls-Guyana-Best-Hd-wallpapers-foto-picture-Красочные-фотографии-водопадов-для-рабочего-стола-обои-в-высоком-качестве-хд03-950x7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ore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Права детей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sz="4400" b="1" dirty="0" smtClean="0"/>
              <a:t>Мы должны уважать детей как граждан </a:t>
            </a:r>
          </a:p>
          <a:p>
            <a:pPr>
              <a:buNone/>
            </a:pPr>
            <a:r>
              <a:rPr lang="ru-RU" sz="4400" b="1" dirty="0" smtClean="0"/>
              <a:t>   с правами на здоровье </a:t>
            </a:r>
          </a:p>
          <a:p>
            <a:pPr>
              <a:buNone/>
            </a:pPr>
            <a:r>
              <a:rPr lang="ru-RU" sz="4400" b="1" dirty="0" smtClean="0"/>
              <a:t>   и ответственностью за него.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1000" b="1" dirty="0" smtClean="0">
                <a:solidFill>
                  <a:srgbClr val="FF0000"/>
                </a:solidFill>
              </a:rPr>
              <a:t>Подведение итогов</a:t>
            </a:r>
            <a:endParaRPr lang="ru-RU" sz="110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>
                <a:solidFill>
                  <a:srgbClr val="00B050"/>
                </a:solidFill>
              </a:rPr>
              <a:t>Рекомендации для родителей</a:t>
            </a:r>
            <a:endParaRPr lang="ru-RU" sz="8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9600" b="1" smtClean="0"/>
              <a:t>  Решение </a:t>
            </a:r>
            <a:r>
              <a:rPr lang="ru-RU" sz="9600" b="1" dirty="0" smtClean="0"/>
              <a:t>МО</a:t>
            </a:r>
            <a:endParaRPr lang="ru-RU" sz="9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rmAutofit fontScale="90000"/>
          </a:bodyPr>
          <a:lstStyle/>
          <a:p>
            <a:pPr algn="l"/>
            <a:r>
              <a:rPr lang="ru-RU" sz="6000" b="1" dirty="0" smtClean="0"/>
              <a:t>Подготовительная работа: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Оформление классного кабинета</a:t>
            </a:r>
          </a:p>
          <a:p>
            <a:r>
              <a:rPr lang="ru-RU" b="1" dirty="0" smtClean="0"/>
              <a:t>Выставка детских </a:t>
            </a:r>
            <a:r>
              <a:rPr lang="ru-RU" b="1" dirty="0" smtClean="0"/>
              <a:t>рисунков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</a:t>
            </a:r>
            <a:r>
              <a:rPr lang="ru-RU" b="1" dirty="0" smtClean="0"/>
              <a:t> </a:t>
            </a:r>
            <a:r>
              <a:rPr lang="ru-RU" b="1" dirty="0" smtClean="0"/>
              <a:t>«Досуг в семье»</a:t>
            </a:r>
          </a:p>
          <a:p>
            <a:r>
              <a:rPr lang="ru-RU" b="1" dirty="0" smtClean="0"/>
              <a:t>Разработка памяток для родителей</a:t>
            </a:r>
          </a:p>
          <a:p>
            <a:r>
              <a:rPr lang="ru-RU" b="1" dirty="0" smtClean="0"/>
              <a:t>Подготовка анкет для родителей</a:t>
            </a:r>
          </a:p>
          <a:p>
            <a:r>
              <a:rPr lang="ru-RU" b="1" dirty="0" smtClean="0"/>
              <a:t>Пригласительные для родителей на</a:t>
            </a:r>
          </a:p>
          <a:p>
            <a:pPr>
              <a:buNone/>
            </a:pPr>
            <a:r>
              <a:rPr lang="ru-RU" b="1" dirty="0" smtClean="0"/>
              <a:t>   родительское </a:t>
            </a:r>
            <a:r>
              <a:rPr lang="ru-RU" b="1" dirty="0" smtClean="0"/>
              <a:t>собрание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/>
              <a:t>  </a:t>
            </a:r>
            <a:r>
              <a:rPr lang="ru-RU" sz="10000" b="1" dirty="0" smtClean="0">
                <a:solidFill>
                  <a:srgbClr val="7030A0"/>
                </a:solidFill>
              </a:rPr>
              <a:t>“Мы вместе</a:t>
            </a:r>
            <a:r>
              <a:rPr lang="ru-RU" sz="10000" dirty="0" smtClean="0">
                <a:solidFill>
                  <a:srgbClr val="7030A0"/>
                </a:solidFill>
              </a:rPr>
              <a:t>” </a:t>
            </a:r>
            <a:endParaRPr lang="ru-RU" sz="10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sz="7300" b="1" dirty="0" err="1" smtClean="0">
                <a:solidFill>
                  <a:srgbClr val="00B050"/>
                </a:solidFill>
              </a:rPr>
              <a:t>Кричалка</a:t>
            </a:r>
            <a:r>
              <a:rPr lang="ru-RU" sz="7300" b="1" dirty="0" smtClean="0">
                <a:solidFill>
                  <a:srgbClr val="00B050"/>
                </a:solidFill>
              </a:rPr>
              <a:t>:</a:t>
            </a:r>
            <a:r>
              <a:rPr lang="ru-RU" sz="7300" dirty="0" smtClean="0">
                <a:solidFill>
                  <a:srgbClr val="00B050"/>
                </a:solidFill>
              </a:rPr>
              <a:t/>
            </a:r>
            <a:br>
              <a:rPr lang="ru-RU" sz="7300" dirty="0" smtClean="0">
                <a:solidFill>
                  <a:srgbClr val="00B050"/>
                </a:solidFill>
              </a:rPr>
            </a:br>
            <a:endParaRPr lang="ru-RU" sz="73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800" b="1" dirty="0" smtClean="0"/>
              <a:t>Крикните громко и хором, друзья</a:t>
            </a:r>
          </a:p>
          <a:p>
            <a:r>
              <a:rPr lang="ru-RU" sz="3800" b="1" dirty="0" smtClean="0"/>
              <a:t>Деток своих все вы любите? (да)</a:t>
            </a:r>
          </a:p>
          <a:p>
            <a:r>
              <a:rPr lang="ru-RU" sz="3800" b="1" dirty="0" smtClean="0"/>
              <a:t>С работы пришли, сил совсем нет,</a:t>
            </a:r>
          </a:p>
          <a:p>
            <a:r>
              <a:rPr lang="ru-RU" sz="3800" b="1" dirty="0" smtClean="0"/>
              <a:t>Вам хочется лекции слушать здесь? (нет)</a:t>
            </a:r>
          </a:p>
          <a:p>
            <a:r>
              <a:rPr lang="ru-RU" sz="3800" b="1" dirty="0" smtClean="0"/>
              <a:t>Я вас понимаю… Как быть, господа?</a:t>
            </a:r>
          </a:p>
          <a:p>
            <a:r>
              <a:rPr lang="ru-RU" sz="3800" b="1" dirty="0" smtClean="0"/>
              <a:t>Проблемы детей решать нужно нам? (да)</a:t>
            </a:r>
          </a:p>
          <a:p>
            <a:r>
              <a:rPr lang="ru-RU" sz="3800" b="1" dirty="0" smtClean="0"/>
              <a:t>Дайте мне тогда ответ</a:t>
            </a:r>
          </a:p>
          <a:p>
            <a:r>
              <a:rPr lang="ru-RU" sz="3800" b="1" dirty="0" smtClean="0"/>
              <a:t>Помочь, откажитесь нам? (нет)</a:t>
            </a:r>
          </a:p>
          <a:p>
            <a:r>
              <a:rPr lang="ru-RU" sz="3800" b="1" dirty="0" smtClean="0"/>
              <a:t>Последнее спрошу вас я</a:t>
            </a:r>
          </a:p>
          <a:p>
            <a:r>
              <a:rPr lang="ru-RU" sz="3800" b="1" dirty="0" smtClean="0"/>
              <a:t>Активными все будем? (да)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Что такое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endParaRPr lang="ru-RU" sz="7200" b="1" dirty="0" smtClean="0"/>
          </a:p>
          <a:p>
            <a:pPr algn="ctr">
              <a:buNone/>
            </a:pPr>
            <a:r>
              <a:rPr lang="ru-RU" sz="9600" b="1" dirty="0" smtClean="0"/>
              <a:t>“</a:t>
            </a:r>
            <a:r>
              <a:rPr lang="ru-RU" sz="9600" b="1" dirty="0" smtClean="0">
                <a:solidFill>
                  <a:srgbClr val="FF0000"/>
                </a:solidFill>
              </a:rPr>
              <a:t>Здоровый </a:t>
            </a:r>
          </a:p>
          <a:p>
            <a:pPr algn="ctr">
              <a:buNone/>
            </a:pPr>
            <a:r>
              <a:rPr lang="ru-RU" sz="9600" b="1" dirty="0" smtClean="0"/>
              <a:t>образ жизни”?</a:t>
            </a:r>
            <a:endParaRPr lang="ru-RU" sz="9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2000264"/>
          </a:xfrm>
        </p:spPr>
        <p:txBody>
          <a:bodyPr>
            <a:noAutofit/>
          </a:bodyPr>
          <a:lstStyle/>
          <a:p>
            <a:r>
              <a:rPr lang="ru-RU" sz="15000" b="1" dirty="0" smtClean="0">
                <a:solidFill>
                  <a:srgbClr val="00B050"/>
                </a:solidFill>
              </a:rPr>
              <a:t/>
            </a:r>
            <a:br>
              <a:rPr lang="ru-RU" sz="15000" b="1" dirty="0" smtClean="0">
                <a:solidFill>
                  <a:srgbClr val="00B050"/>
                </a:solidFill>
              </a:rPr>
            </a:br>
            <a:r>
              <a:rPr lang="ru-RU" sz="15000" b="1" dirty="0" smtClean="0">
                <a:solidFill>
                  <a:srgbClr val="00B050"/>
                </a:solidFill>
              </a:rPr>
              <a:t>ШКОЛА</a:t>
            </a:r>
            <a:br>
              <a:rPr lang="ru-RU" sz="15000" b="1" dirty="0" smtClean="0">
                <a:solidFill>
                  <a:srgbClr val="00B050"/>
                </a:solidFill>
              </a:rPr>
            </a:br>
            <a:endParaRPr lang="ru-RU" sz="15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/>
              <a:t>для сохранения </a:t>
            </a:r>
          </a:p>
          <a:p>
            <a:pPr algn="ctr">
              <a:buNone/>
            </a:pPr>
            <a:r>
              <a:rPr lang="ru-RU" sz="5400" b="1" dirty="0" smtClean="0"/>
              <a:t>и укрепления </a:t>
            </a:r>
          </a:p>
          <a:p>
            <a:pPr algn="ctr">
              <a:buNone/>
            </a:pPr>
            <a:r>
              <a:rPr lang="ru-RU" sz="5400" b="1" dirty="0" smtClean="0"/>
              <a:t>здоровья учащихся</a:t>
            </a:r>
            <a:endParaRPr lang="ru-RU" sz="5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Для этого в классах, в школе  проходят следующие </a:t>
            </a:r>
            <a:br>
              <a:rPr lang="ru-RU" sz="2800" b="1" dirty="0" smtClean="0">
                <a:solidFill>
                  <a:srgbClr val="00B050"/>
                </a:solidFill>
              </a:rPr>
            </a:br>
            <a:r>
              <a:rPr lang="ru-RU" sz="2800" b="1" dirty="0" smtClean="0">
                <a:solidFill>
                  <a:srgbClr val="00B050"/>
                </a:solidFill>
              </a:rPr>
              <a:t>спортивно -оздоровительные мероприятия:</a:t>
            </a:r>
            <a:br>
              <a:rPr lang="ru-RU" sz="2800" b="1" dirty="0" smtClean="0">
                <a:solidFill>
                  <a:srgbClr val="00B050"/>
                </a:solidFill>
              </a:rPr>
            </a:b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 большие перемены;</a:t>
            </a:r>
          </a:p>
          <a:p>
            <a:r>
              <a:rPr lang="ru-RU" sz="2000" b="1" dirty="0" smtClean="0"/>
              <a:t> дни здоровья;</a:t>
            </a:r>
          </a:p>
          <a:p>
            <a:r>
              <a:rPr lang="ru-RU" sz="2000" b="1" dirty="0" smtClean="0"/>
              <a:t> специальные уроки, например гигиены, и включение соответствующих элементов в обычные уроки;</a:t>
            </a:r>
          </a:p>
          <a:p>
            <a:r>
              <a:rPr lang="ru-RU" sz="2000" b="1" dirty="0" smtClean="0"/>
              <a:t> организационная деятельность: привлечение к поддержанию санитарного порядка в классе (соблюдение режима проветривания, протирание пыли, смена обуви), а также контроль  за соблюдением учащимися правил личной гигиены, опрятностью и др.;</a:t>
            </a:r>
          </a:p>
          <a:p>
            <a:r>
              <a:rPr lang="ru-RU" sz="2000" b="1" dirty="0" smtClean="0"/>
              <a:t> профилактика травматизма путём инструктажа по технике безопасности, бесед по охране труда, ведение классного журнала техники безопасности;</a:t>
            </a:r>
          </a:p>
          <a:p>
            <a:r>
              <a:rPr lang="ru-RU" sz="2000" b="1" dirty="0" smtClean="0"/>
              <a:t> оздоровление детей в условиях школы: здоровое питание (горячее питание в школьной  столовой), витаминизация (сок);</a:t>
            </a:r>
          </a:p>
          <a:p>
            <a:r>
              <a:rPr lang="ru-RU" sz="2000" b="1" dirty="0" smtClean="0"/>
              <a:t>применение на уроках элементов лечебной физкультуры;</a:t>
            </a:r>
          </a:p>
          <a:p>
            <a:r>
              <a:rPr lang="ru-RU" sz="2000" b="1" dirty="0" smtClean="0"/>
              <a:t>организация конкурса рисунков на темы здорового образа жизни.</a:t>
            </a:r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85860" y="3244334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Сколько часов в день обычно ваши дети смотрят телевизор или играют в  компьютерные игры?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Не смотрят           ------</a:t>
            </a:r>
          </a:p>
          <a:p>
            <a:pPr>
              <a:buNone/>
            </a:pPr>
            <a:r>
              <a:rPr lang="ru-RU" sz="4400" b="1" dirty="0" smtClean="0"/>
              <a:t>2 часа  --------------  45%</a:t>
            </a:r>
          </a:p>
          <a:p>
            <a:pPr>
              <a:buNone/>
            </a:pPr>
            <a:r>
              <a:rPr lang="ru-RU" sz="4400" b="1" dirty="0" smtClean="0"/>
              <a:t>3 часа и более-----55% </a:t>
            </a:r>
            <a:endParaRPr lang="ru-RU" sz="4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400</Words>
  <PresentationFormat>Экран (4:3)</PresentationFormat>
  <Paragraphs>88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Родительское собрание</vt:lpstr>
      <vt:lpstr>   Цель:  </vt:lpstr>
      <vt:lpstr>Подготовительная работа: </vt:lpstr>
      <vt:lpstr>Слайд 4</vt:lpstr>
      <vt:lpstr>   Кричалка: </vt:lpstr>
      <vt:lpstr>Что такое</vt:lpstr>
      <vt:lpstr> ШКОЛА </vt:lpstr>
      <vt:lpstr>Для этого в классах, в школе  проходят следующие  спортивно -оздоровительные мероприятия: </vt:lpstr>
      <vt:lpstr>Сколько часов в день обычно ваши дети смотрят телевизор или играют в  компьютерные игры?</vt:lpstr>
      <vt:lpstr>Курят ли у вас в присутствии детей?</vt:lpstr>
      <vt:lpstr>Распиваете ли вы спиртные напитки дома в присутствии детей?  </vt:lpstr>
      <vt:lpstr> родители </vt:lpstr>
      <vt:lpstr>ЗОЖ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Права детей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Катерина</dc:creator>
  <cp:lastModifiedBy>Катя</cp:lastModifiedBy>
  <cp:revision>46</cp:revision>
  <dcterms:created xsi:type="dcterms:W3CDTF">2014-12-28T06:37:59Z</dcterms:created>
  <dcterms:modified xsi:type="dcterms:W3CDTF">2014-12-29T16:06:57Z</dcterms:modified>
</cp:coreProperties>
</file>