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7" r:id="rId12"/>
    <p:sldId id="265" r:id="rId13"/>
    <p:sldId id="268" r:id="rId14"/>
    <p:sldId id="266" r:id="rId15"/>
    <p:sldId id="277" r:id="rId16"/>
    <p:sldId id="279" r:id="rId17"/>
    <p:sldId id="272" r:id="rId18"/>
    <p:sldId id="270" r:id="rId19"/>
    <p:sldId id="269" r:id="rId20"/>
    <p:sldId id="271" r:id="rId21"/>
    <p:sldId id="273" r:id="rId22"/>
    <p:sldId id="274" r:id="rId23"/>
    <p:sldId id="275" r:id="rId24"/>
    <p:sldId id="280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0A16CCB-AD43-464E-B2DE-5FE2EE7F8894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693128A-8866-4175-B0A8-9D216B86B9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iket.ru/contact/apology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101;&#1090;&#1080;&#1082;&#1077;&#1090;\&#1090;&#1077;&#1072;&#1090;&#1088;\&#1083;&#1102;&#1073;&#1080;&#1090;&#1077;%20&#1083;&#1080;%20&#1074;&#1099;%20&#1090;&#1077;&#1072;&#1090;&#1088;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olkslovar.ru/m4198.html" TargetMode="External"/><Relationship Id="rId13" Type="http://schemas.openxmlformats.org/officeDocument/2006/relationships/hyperlink" Target="http://tolkslovar.ru/p24645.html" TargetMode="External"/><Relationship Id="rId18" Type="http://schemas.openxmlformats.org/officeDocument/2006/relationships/hyperlink" Target="http://tolkslovar.ru/m4178.html" TargetMode="External"/><Relationship Id="rId3" Type="http://schemas.openxmlformats.org/officeDocument/2006/relationships/hyperlink" Target="http://tolkslovar.ru/n8099.html" TargetMode="External"/><Relationship Id="rId7" Type="http://schemas.openxmlformats.org/officeDocument/2006/relationships/hyperlink" Target="http://tolkslovar.ru/s12221.html" TargetMode="External"/><Relationship Id="rId12" Type="http://schemas.openxmlformats.org/officeDocument/2006/relationships/hyperlink" Target="http://tolkslovar.ru/p12973.html" TargetMode="External"/><Relationship Id="rId17" Type="http://schemas.openxmlformats.org/officeDocument/2006/relationships/hyperlink" Target="http://tolkslovar.ru/p25283.html" TargetMode="External"/><Relationship Id="rId2" Type="http://schemas.openxmlformats.org/officeDocument/2006/relationships/hyperlink" Target="http://tolkslovar.ru/t1110.html" TargetMode="External"/><Relationship Id="rId16" Type="http://schemas.openxmlformats.org/officeDocument/2006/relationships/hyperlink" Target="http://tolkslovar.ru/k11124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olkslovar.ru/m4179.html" TargetMode="External"/><Relationship Id="rId11" Type="http://schemas.openxmlformats.org/officeDocument/2006/relationships/hyperlink" Target="http://tolkslovar.ru/z1038.html" TargetMode="External"/><Relationship Id="rId5" Type="http://schemas.openxmlformats.org/officeDocument/2006/relationships/hyperlink" Target="http://tolkslovar.ru/z7102.html" TargetMode="External"/><Relationship Id="rId15" Type="http://schemas.openxmlformats.org/officeDocument/2006/relationships/hyperlink" Target="http://tolkslovar.ru/s12841.html" TargetMode="External"/><Relationship Id="rId10" Type="http://schemas.openxmlformats.org/officeDocument/2006/relationships/hyperlink" Target="http://tolkslovar.ru/v6662.html" TargetMode="External"/><Relationship Id="rId19" Type="http://schemas.openxmlformats.org/officeDocument/2006/relationships/hyperlink" Target="http://tolkslovar.ru/p25500.html" TargetMode="External"/><Relationship Id="rId4" Type="http://schemas.openxmlformats.org/officeDocument/2006/relationships/hyperlink" Target="http://tolkslovar.ru/ie2305.html" TargetMode="External"/><Relationship Id="rId9" Type="http://schemas.openxmlformats.org/officeDocument/2006/relationships/hyperlink" Target="http://tolkslovar.ru/p17510.html" TargetMode="External"/><Relationship Id="rId14" Type="http://schemas.openxmlformats.org/officeDocument/2006/relationships/hyperlink" Target="http://tolkslovar.ru/p17380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1%82%D0%B5%D1%80_(%D1%82%D0%B5%D0%B0%D1%82%D1%80)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AF%D1%80%D1%83%D1%81" TargetMode="External"/><Relationship Id="rId4" Type="http://schemas.openxmlformats.org/officeDocument/2006/relationships/hyperlink" Target="https://ru.wikipedia.org/wiki/%D0%90%D0%BC%D1%84%D0%B8%D1%82%D0%B5%D0%B0%D1%82%D1%80_(%D0%B7%D0%BD%D0%B0%D1%87%D0%B5%D0%BD%D0%B8%D1%8F)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/index.php?title=%D0%97%D1%80%D0%B8%D1%82%D0%B5%D0%BB%D1%8C%D0%BD%D1%8B%D0%B9_%D0%B7%D0%B0%D0%BB&amp;action=edit&amp;redlink=1" TargetMode="External"/><Relationship Id="rId7" Type="http://schemas.openxmlformats.org/officeDocument/2006/relationships/hyperlink" Target="https://ru.wikipedia.org/wiki/%D0%A1%D0%B5%D1%82%D0%BA%D0%B0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0%D1%80%D1%82%D0%B5%D1%80_(%D1%82%D0%B5%D0%B0%D1%82%D1%80)" TargetMode="External"/><Relationship Id="rId5" Type="http://schemas.openxmlformats.org/officeDocument/2006/relationships/hyperlink" Target="https://ru.wikipedia.org/wiki/%D0%9B%D0%BE%D0%B6%D0%B0_(%D1%82%D0%B5%D0%B0%D1%82%D1%80)" TargetMode="External"/><Relationship Id="rId4" Type="http://schemas.openxmlformats.org/officeDocument/2006/relationships/hyperlink" Target="https://ru.wikipedia.org/wiki/%D0%A2%D0%B5%D0%B0%D1%82%D1%8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tolkslovar.ru/p7630.html" TargetMode="External"/><Relationship Id="rId7" Type="http://schemas.openxmlformats.org/officeDocument/2006/relationships/hyperlink" Target="http://tolkslovar.ru/b4289.html" TargetMode="External"/><Relationship Id="rId2" Type="http://schemas.openxmlformats.org/officeDocument/2006/relationships/hyperlink" Target="http://tolkslovar.ru/p551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lkslovar.ru/p23426.html" TargetMode="External"/><Relationship Id="rId5" Type="http://schemas.openxmlformats.org/officeDocument/2006/relationships/hyperlink" Target="http://tolkslovar.ru/m4178.html" TargetMode="External"/><Relationship Id="rId4" Type="http://schemas.openxmlformats.org/officeDocument/2006/relationships/hyperlink" Target="http://tolkslovar.ru/s1222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Бобрышева</a:t>
            </a:r>
            <a:r>
              <a:rPr lang="ru-RU" dirty="0" smtClean="0"/>
              <a:t> Н.И., преподаватель культуры речи ВМКР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9789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0730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6. </a:t>
            </a:r>
            <a:r>
              <a:rPr lang="ru-RU" sz="2400" dirty="0"/>
              <a:t>Как правильно пройти к своим креслам? Более естественно с анатомической точки зрения проходить на свое место спиной к сидящим, потому что легче обойти их колени, но более вежливо - проходить лицом к сидящим. Вежливость не всегда полностью совпадает с удобством. Нелишне принести </a:t>
            </a:r>
            <a:r>
              <a:rPr lang="ru-RU" sz="2400" u="sng" dirty="0">
                <a:hlinkClick r:id="rId2"/>
              </a:rPr>
              <a:t>извинения</a:t>
            </a:r>
            <a:r>
              <a:rPr lang="ru-RU" sz="2400" dirty="0"/>
              <a:t> за беспокойство</a:t>
            </a:r>
            <a:r>
              <a:rPr lang="ru-RU" sz="2400" dirty="0" smtClean="0"/>
              <a:t>. </a:t>
            </a:r>
            <a:r>
              <a:rPr lang="ru-RU" sz="2400" dirty="0"/>
              <a:t>Женщина проходит первой, но если таким образом она окажется слева от мужчины, то, дойдя до своего места, она не садится на него, а занимает то, которое окажется справа от партнера. Весьма желательно, чтобы мужчина придержал откидной стул, на который должна сесть его спутница.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Ваши места в середине ряда – постарайтесь занять их раньше, чтобы не беспокоить сидящих. Если всё же придётся проходить по заполненному ряду – повернитесь лицом к сидящим и тихим голосом или кивком головы извинитесь перед сидящими за причиненное беспокойство.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86137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51344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7.Если Ваше место занято, следует обратиться к администратору. Не стоит ждать 3-го звонка, входите в зал раньше. После начала спектакля вход в партер закрыт до антракта. Если Вы опоздали – обратитесь к администратору. Вам помогут занять свободное место на ярусе или балконе, независимо от купленного места. После антракта нужно занять свои места. Если в зрительном зале усаживаются две пары, женщины сидят в центре, мужчины по обеим сторонам. В ложе впереди сидят женщины, за ними мужчины. Но поскольку из ложи вообще не очень хорошо видно, особенно в задних рядах, женщины должны так усаживаться, чтобы дать возможность мужчинам видеть сцену.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73264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8</a:t>
            </a:r>
            <a:r>
              <a:rPr lang="ru-RU" sz="2400" b="1" dirty="0" smtClean="0"/>
              <a:t>.</a:t>
            </a:r>
            <a:r>
              <a:rPr lang="ru-RU" sz="2400" dirty="0" smtClean="0"/>
              <a:t> Соблюдение тишины во время спектакля – главное правило. Нельзя во время спектакля перешептываться, шаркать ногами, стучать пальцами по подлокотнику кресла – Вы отвлекаете не только зрителей, но и актёров. При нарушении этих правил администратор имеет право попросить вас покинуть театр.</a:t>
            </a:r>
          </a:p>
          <a:p>
            <a:r>
              <a:rPr lang="ru-RU" sz="2400" b="1" dirty="0"/>
              <a:t>9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Перед началом действия отключите мобильные телефоны, они мешают не только зрителям, но и артистам. </a:t>
            </a:r>
          </a:p>
          <a:p>
            <a:r>
              <a:rPr lang="ru-RU" sz="2400" b="1" dirty="0" smtClean="0"/>
              <a:t>10.</a:t>
            </a:r>
            <a:r>
              <a:rPr lang="ru-RU" sz="2400" dirty="0" smtClean="0"/>
              <a:t> </a:t>
            </a:r>
            <a:r>
              <a:rPr lang="ru-RU" sz="2400" dirty="0"/>
              <a:t>Фото- и видеосъёмка в зале возможна только с разрешения администрации театра.</a:t>
            </a:r>
          </a:p>
          <a:p>
            <a:r>
              <a:rPr lang="ru-RU" sz="2400" b="1" dirty="0"/>
              <a:t>11</a:t>
            </a:r>
            <a:r>
              <a:rPr lang="ru-RU" sz="2400" dirty="0"/>
              <a:t>. Если Вы простужены – воздержитесь от похода в театр: кашель и чихание очень мешают публике и артистам. </a:t>
            </a:r>
          </a:p>
          <a:p>
            <a:r>
              <a:rPr lang="ru-RU" sz="2400" dirty="0"/>
              <a:t>Если Вам внезапно стало нехорошо – постарайтесь выйти из зала как можно тише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12.</a:t>
            </a:r>
            <a:r>
              <a:rPr lang="ru-RU" sz="2400" dirty="0" smtClean="0"/>
              <a:t> </a:t>
            </a:r>
            <a:r>
              <a:rPr lang="ru-RU" sz="2400" dirty="0"/>
              <a:t>Если Вы потеряете номерок гардероба, придётся заплатить штраф. </a:t>
            </a:r>
          </a:p>
          <a:p>
            <a:r>
              <a:rPr lang="ru-RU" sz="2400" b="1" dirty="0" smtClean="0"/>
              <a:t>13. </a:t>
            </a:r>
            <a:r>
              <a:rPr lang="ru-RU" sz="2400" dirty="0"/>
              <a:t>В случае замены или отмены спектакля билеты можно вернуть в кассу.</a:t>
            </a:r>
          </a:p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649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47" y="0"/>
            <a:ext cx="90364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14.В </a:t>
            </a:r>
            <a:r>
              <a:rPr lang="ru-RU" sz="2400" dirty="0"/>
              <a:t>обязанности мужчины, пришедшего в театр с женщиной, входит купить программу и передать ее спутнице. Если вы этого не успели перед спектаклем, можно ненадолго попросить программу у сидящего рядом соседа (желательно это сделать после того, как вы уточните, что хозяин программы ее уже просмотрел).</a:t>
            </a:r>
          </a:p>
          <a:p>
            <a:r>
              <a:rPr lang="ru-RU" sz="2400" dirty="0"/>
              <a:t>Прежде существовал обычай покупать даме конфеты, теперь это, как правило, делается только в случае, если места находятся отдельно, в ложе. Вообще же лучше вовсе не приносить в зрительный зал кулечки или коробки с конфетами: всегда есть возможность во время антракта угостить спутницу в буфете. </a:t>
            </a:r>
            <a:endParaRPr lang="ru-RU" sz="2400" dirty="0" smtClean="0"/>
          </a:p>
          <a:p>
            <a:r>
              <a:rPr lang="ru-RU" sz="2400" dirty="0"/>
              <a:t>Никаких громких комментариев или замечаний вполголоса во время спектакля делать не следует. Поговорить можно во время антракта, но и тогда не слишком громко.</a:t>
            </a:r>
          </a:p>
          <a:p>
            <a:r>
              <a:rPr lang="ru-RU" sz="2400" dirty="0"/>
              <a:t>Не кричите </a:t>
            </a:r>
            <a:r>
              <a:rPr lang="ru-RU" sz="2400" b="1" dirty="0"/>
              <a:t>«бис»</a:t>
            </a:r>
            <a:r>
              <a:rPr lang="ru-RU" sz="2400" dirty="0"/>
              <a:t> после конца действия - «бис» кричат на концерте, там, где можно повторить арию или танец. «Бис» - это просьба к артистам повторить то, что они показали.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72913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14.</a:t>
            </a:r>
            <a:r>
              <a:rPr lang="ru-RU" sz="2400" dirty="0" smtClean="0"/>
              <a:t> В финале спектакля не стоит бегом устремляться в гардероб, чтобы получить свою одежду. Пять минут Вас не спасут, а настроение будет испорчено. К тому же артисты выходят на поклон, и зачастую не один раз. Разве Вы не хотите еще раз увидеть людей, работавших для Вас два часа? Поблагодарите их аплодисментами. И разве приятно артистам видеть, что люди, для которых они работали, думают только о гардеробе?</a:t>
            </a:r>
          </a:p>
          <a:p>
            <a:r>
              <a:rPr lang="ru-RU" sz="2400" b="1" dirty="0"/>
              <a:t>15.</a:t>
            </a:r>
            <a:r>
              <a:rPr lang="ru-RU" sz="2400" dirty="0"/>
              <a:t> Если Вы хотите подарить цветы актёрам, передайте их через администратора театра .</a:t>
            </a:r>
          </a:p>
          <a:p>
            <a:r>
              <a:rPr lang="ru-RU" sz="2400" b="1" dirty="0"/>
              <a:t>16. </a:t>
            </a:r>
            <a:r>
              <a:rPr lang="ru-RU" sz="2400" dirty="0"/>
              <a:t>На вечерние спектакли дети до 6 лет не допускаются.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75209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echerka.su/pics/uploads/archive2007/10_2007/25102007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49" y="332656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gic-etiket.ru/wp-content/uploads/2011/12/Pravila-povedenie-v-teat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569" y="3114675"/>
            <a:ext cx="5848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Tcy;&amp;iecy;&amp;acy;&amp;tcy;&amp;r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86874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inepata.com/wp-content/uploads/2014/07/movie-theater-gu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610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3046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TkOVy0b4hs-Dnj9JvNYg7bxzt2GTGToXRk3Vi9NWcTgc98UyKT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5569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tiquetterules.ru/uploads/images/povedeni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tv.by/img/137/teatralniy_etiket1_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4675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617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nti4teatr.ucoz.ru/_ph/1/2/6694264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7"/>
          <a:stretch/>
        </p:blipFill>
        <p:spPr bwMode="auto">
          <a:xfrm>
            <a:off x="539552" y="188640"/>
            <a:ext cx="7920880" cy="6025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44622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/>
              <a:t>История театра </a:t>
            </a:r>
          </a:p>
          <a:p>
            <a:pPr algn="ctr"/>
            <a:r>
              <a:rPr lang="ru-RU" sz="3200" dirty="0" smtClean="0"/>
              <a:t>Античный театр</a:t>
            </a:r>
            <a:endParaRPr lang="ru-RU" sz="3200" dirty="0"/>
          </a:p>
        </p:txBody>
      </p:sp>
      <p:pic>
        <p:nvPicPr>
          <p:cNvPr id="4" name="Рисунок 3" descr="http://www.krugosvet.ru/images/1011279_1279_4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7337"/>
            <a:ext cx="7632848" cy="4823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30656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ncientart.ru/wp-content/uploads/2013/07/%D1%81%D1%86%D0%B5%D0%BD%D0%B0-%D0%B0%D0%BD%D1%82%D0%B8%D1%87%D0%BD%D0%BE%D0%B3%D0%BE-%D1%82%D0%B5%D0%B0%D1%82%D1%80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3868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krinfo.ru/content/upload/kr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11180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calend.ru/img/content_images/i2/2319_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96944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17181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 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експира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englishgid.ru/wp-content/uploads/2013/12/439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337"/>
            <a:ext cx="7920880" cy="5040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401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gencyvolnyostrov.ru/autothumbs.php?img=/images/anonsi-films/film_anonim_16a_480_2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4749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-ANoTx0qjlIU/U101Zs9LTNI/AAAAAAAAPoI/_7U_HWuc9tk/s800/image1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7830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юбите ли вы театр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348" y="1000108"/>
            <a:ext cx="8792370" cy="42862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l.kz/uploads/posts/2013-01/1357205876_teatr-ma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197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/>
              <a:t>ПАРТЕР</a:t>
            </a:r>
            <a:r>
              <a:rPr lang="ru-RU" sz="3200" u="sng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(тэ), партера, мн. нет, м. (фр. </a:t>
            </a:r>
            <a:r>
              <a:rPr lang="ru-RU" sz="1800" dirty="0" err="1"/>
              <a:t>parterre</a:t>
            </a:r>
            <a:r>
              <a:rPr lang="ru-RU" sz="1800" dirty="0"/>
              <a:t>, букв. на земле) </a:t>
            </a:r>
            <a:r>
              <a:rPr lang="ru-RU" sz="1800" u="sng" dirty="0">
                <a:hlinkClick r:id="rId2" tooltip="Театр - (от греч. theatron - место для зрелищ - зрелище), род искусства,специф..."/>
              </a:rPr>
              <a:t>(театр.).</a:t>
            </a:r>
            <a:r>
              <a:rPr lang="ru-RU" sz="1800" dirty="0"/>
              <a:t> 1. </a:t>
            </a:r>
            <a:r>
              <a:rPr lang="ru-RU" sz="1800" u="sng" dirty="0">
                <a:hlinkClick r:id="rId3" tooltip="Нижний - НИЖНИЙ  нижняя, нижнее. 1. Расположенный, находящийся внизу. Тетка вти..."/>
              </a:rPr>
              <a:t>Нижний</a:t>
            </a:r>
            <a:r>
              <a:rPr lang="ru-RU" sz="1800" dirty="0"/>
              <a:t> </a:t>
            </a:r>
            <a:r>
              <a:rPr lang="ru-RU" sz="1800" u="sng" dirty="0">
                <a:hlinkClick r:id="rId4" tooltip="Этаж - ЭТАЖ  этажа (этажа устар.), м. (фр. йtage). 1. Продольная часть дома, ..."/>
              </a:rPr>
              <a:t>этаж</a:t>
            </a:r>
            <a:r>
              <a:rPr lang="ru-RU" sz="1800" dirty="0"/>
              <a:t> зрительного </a:t>
            </a:r>
            <a:r>
              <a:rPr lang="ru-RU" sz="1800" u="sng" dirty="0">
                <a:hlinkClick r:id="rId5" tooltip="ЗАЛА - ЗАЛА  залы, ж. (разг.). То же, что зал. Зевал средь модных и старинных..."/>
              </a:rPr>
              <a:t>зала</a:t>
            </a:r>
            <a:r>
              <a:rPr lang="ru-RU" sz="1800" dirty="0"/>
              <a:t> с </a:t>
            </a:r>
            <a:r>
              <a:rPr lang="ru-RU" sz="1800" u="sng" dirty="0">
                <a:hlinkClick r:id="rId6" tooltip="Местами - МЕСТАМИ  нареч. (разг.). Кое-где, не повсюду, отчасти. Платье местами ..."/>
              </a:rPr>
              <a:t>местами</a:t>
            </a:r>
            <a:r>
              <a:rPr lang="ru-RU" sz="1800" dirty="0"/>
              <a:t> для публики на пространстве от сцены или от оркестра до противоположной </a:t>
            </a:r>
            <a:r>
              <a:rPr lang="ru-RU" sz="1800" u="sng" dirty="0">
                <a:hlinkClick r:id="rId7" tooltip="Стены - 1. Помещение, учреждение, учебное заведение как место пребывания кого-..."/>
              </a:rPr>
              <a:t>стены</a:t>
            </a:r>
            <a:r>
              <a:rPr lang="ru-RU" sz="1800" dirty="0"/>
              <a:t> или до амфитеатра. </a:t>
            </a:r>
            <a:r>
              <a:rPr lang="ru-RU" sz="1800" u="sng" dirty="0">
                <a:hlinkClick r:id="rId8" tooltip="Место - Место  ср. пространство, занимаемое каким-либо телом или предметом; из..."/>
              </a:rPr>
              <a:t>Место</a:t>
            </a:r>
            <a:r>
              <a:rPr lang="ru-RU" sz="1800" dirty="0"/>
              <a:t> в партере. В пятом ряду партера. 2. В </a:t>
            </a:r>
            <a:r>
              <a:rPr lang="ru-RU" sz="1800" u="sng" dirty="0">
                <a:hlinkClick r:id="rId9" tooltip="Прежнее - 1. То, что было когда-то прежде, в прошлом. 2. То, что предшествовало ..."/>
              </a:rPr>
              <a:t>прежнее</a:t>
            </a:r>
            <a:r>
              <a:rPr lang="ru-RU" sz="1800" dirty="0"/>
              <a:t> </a:t>
            </a:r>
            <a:r>
              <a:rPr lang="ru-RU" sz="1800" u="sng" dirty="0">
                <a:hlinkClick r:id="rId10" tooltip="Время - Время  ср. длительность бытия; пространство в бытии; последовательност..."/>
              </a:rPr>
              <a:t>время</a:t>
            </a:r>
            <a:r>
              <a:rPr lang="ru-RU" sz="1800" dirty="0"/>
              <a:t> - </a:t>
            </a:r>
            <a:r>
              <a:rPr lang="ru-RU" sz="1800" u="sng" dirty="0">
                <a:hlinkClick r:id="rId11" tooltip="Задняя - Женск. к сущ.: задний (1*). ..."/>
              </a:rPr>
              <a:t>задняя</a:t>
            </a:r>
            <a:r>
              <a:rPr lang="ru-RU" sz="1800" dirty="0"/>
              <a:t> </a:t>
            </a:r>
            <a:r>
              <a:rPr lang="ru-RU" sz="1800" u="sng" dirty="0">
                <a:hlinkClick r:id="rId12" tooltip="Половина - Половина  половинить, половник и пр. см. пола...."/>
              </a:rPr>
              <a:t>половина</a:t>
            </a:r>
            <a:r>
              <a:rPr lang="ru-RU" sz="1800" dirty="0"/>
              <a:t> этого пространства, за креслами, где </a:t>
            </a:r>
            <a:r>
              <a:rPr lang="ru-RU" sz="1800" u="sng" dirty="0">
                <a:hlinkClick r:id="rId13" tooltip="Публика - ПУБЛИКА  публики, мн. нет, собир., ж. (от латин. publicus - общественн..."/>
              </a:rPr>
              <a:t>публика</a:t>
            </a:r>
            <a:r>
              <a:rPr lang="ru-RU" sz="1800" dirty="0"/>
              <a:t> смотрела </a:t>
            </a:r>
            <a:r>
              <a:rPr lang="ru-RU" sz="1800" u="sng" dirty="0">
                <a:hlinkClick r:id="rId14" tooltip="Представление - Представление  -  наглядный образ -  предмета, воспроизведенный по пам..."/>
              </a:rPr>
              <a:t>представление</a:t>
            </a:r>
            <a:r>
              <a:rPr lang="ru-RU" sz="1800" dirty="0"/>
              <a:t> </a:t>
            </a:r>
            <a:r>
              <a:rPr lang="ru-RU" sz="1800" u="sng" dirty="0">
                <a:hlinkClick r:id="rId15" tooltip="Стоя - 1. В стоячем положении. 2. В вертикальном положении. ..."/>
              </a:rPr>
              <a:t>стоя</a:t>
            </a:r>
            <a:r>
              <a:rPr lang="ru-RU" sz="1800" dirty="0"/>
              <a:t> (устар.). Ложи блещут; </a:t>
            </a:r>
            <a:r>
              <a:rPr lang="ru-RU" sz="1800" b="1" dirty="0"/>
              <a:t>партер</a:t>
            </a:r>
            <a:r>
              <a:rPr lang="ru-RU" sz="1800" dirty="0"/>
              <a:t> и </a:t>
            </a:r>
            <a:r>
              <a:rPr lang="ru-RU" sz="1800" u="sng" dirty="0">
                <a:hlinkClick r:id="rId16" tooltip="Кресла - Места в партере театра.Три бруска, связанных треугольником, которые пр..."/>
              </a:rPr>
              <a:t>кресла</a:t>
            </a:r>
            <a:r>
              <a:rPr lang="ru-RU" sz="1800" dirty="0"/>
              <a:t> - всё кипит. </a:t>
            </a:r>
            <a:r>
              <a:rPr lang="ru-RU" sz="1800" u="sng" dirty="0">
                <a:hlinkClick r:id="rId17" tooltip="Пушкин - (до 1918 Царское Село - до 1937 Детское Село), город в РоссийскойФедер..."/>
              </a:rPr>
              <a:t>Пушкин.</a:t>
            </a:r>
            <a:r>
              <a:rPr lang="ru-RU" sz="1800" dirty="0"/>
              <a:t> || перен., собир. Зрители, занимающие эти </a:t>
            </a:r>
            <a:r>
              <a:rPr lang="ru-RU" sz="1800" u="sng" dirty="0">
                <a:hlinkClick r:id="rId18" tooltip="Места - (исп. mesta) - объединение крупных овцеводов в Испании в 1273-1836,пол..."/>
              </a:rPr>
              <a:t>места</a:t>
            </a:r>
            <a:r>
              <a:rPr lang="ru-RU" sz="1800" dirty="0"/>
              <a:t> (устар.). </a:t>
            </a:r>
            <a:r>
              <a:rPr lang="ru-RU" sz="1800" u="sng" dirty="0">
                <a:hlinkClick r:id="rId19" tooltip="Пьеса - 1. Драматическое произведение, предназначенное для театрального предст..."/>
              </a:rPr>
              <a:t>Пьеса</a:t>
            </a:r>
            <a:r>
              <a:rPr lang="ru-RU" sz="1800" dirty="0"/>
              <a:t> освистана партером.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8601"/>
            <a:ext cx="8640960" cy="1184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Театральный словарь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83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амфитеатр</a:t>
            </a:r>
            <a:r>
              <a:rPr lang="ru-RU" sz="2800" dirty="0" smtClean="0"/>
              <a:t>,</a:t>
            </a:r>
            <a:r>
              <a:rPr lang="ru-RU" sz="2000" dirty="0" smtClean="0"/>
              <a:t> </a:t>
            </a:r>
            <a:r>
              <a:rPr lang="ru-RU" sz="2000" dirty="0"/>
              <a:t>-а, м.</a:t>
            </a:r>
            <a:br>
              <a:rPr lang="ru-RU" sz="2000" dirty="0"/>
            </a:br>
            <a:r>
              <a:rPr lang="ru-RU" sz="2000" dirty="0"/>
              <a:t>1. В Древней Греции и Риме: сооружение для зрелищ, в</a:t>
            </a:r>
            <a:br>
              <a:rPr lang="ru-RU" sz="2000" dirty="0"/>
            </a:br>
            <a:r>
              <a:rPr lang="ru-RU" sz="2000" dirty="0"/>
              <a:t>к-ром места для зрителей возвышаются полукругом. Здания расположены</a:t>
            </a:r>
            <a:br>
              <a:rPr lang="ru-RU" sz="2000" dirty="0"/>
            </a:br>
            <a:r>
              <a:rPr lang="ru-RU" sz="2000" dirty="0"/>
              <a:t>амфитеатром (перен.: возвышаясь одно за другим).</a:t>
            </a:r>
            <a:br>
              <a:rPr lang="ru-RU" sz="2000" dirty="0"/>
            </a:br>
            <a:r>
              <a:rPr lang="ru-RU" sz="2000" dirty="0"/>
              <a:t>2. Места в зрительном </a:t>
            </a:r>
            <a:r>
              <a:rPr lang="ru-RU" sz="2000" u="sng" dirty="0"/>
              <a:t>зале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возвышающиеся уступами за </a:t>
            </a:r>
            <a:r>
              <a:rPr lang="ru-RU" sz="2000" u="sng" dirty="0"/>
              <a:t>партером</a:t>
            </a:r>
            <a:r>
              <a:rPr lang="ru-RU" sz="2000" dirty="0"/>
              <a:t>, а также так расположенные места в цирке,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u="sng" dirty="0"/>
              <a:t>лекционном</a:t>
            </a:r>
            <a:r>
              <a:rPr lang="ru-RU" sz="2000" dirty="0"/>
              <a:t> зале.</a:t>
            </a:r>
          </a:p>
        </p:txBody>
      </p:sp>
      <p:pic>
        <p:nvPicPr>
          <p:cNvPr id="3" name="Рисунок 2" descr="http://www.kdt.kirov.ru/files/%D0%A1%D1%85%D0%B5%D0%BC%D0%B0%20%D0%B7%D1%80%D0%B8%D1%82.%20%D0%B7%D0%B0%D0%BB%D0%B0/%D0%97%D1%80%D0%B8%D1%82%D0%B5%D0%BB%D1%8C%D0%BD%D1%8B%D0%B9%20%D0%B7%D0%B0%D0%BB%20%D0%BA%D0%BE%D0%BD%D0%B5%D1%8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845"/>
          <a:stretch/>
        </p:blipFill>
        <p:spPr bwMode="auto">
          <a:xfrm>
            <a:off x="539552" y="3534114"/>
            <a:ext cx="8208912" cy="332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03714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Бельэта́ж</a:t>
            </a:r>
            <a:r>
              <a:rPr lang="ru-RU" sz="2800" dirty="0"/>
              <a:t> (</a:t>
            </a:r>
            <a:r>
              <a:rPr lang="ru-RU" sz="2800" u="sng" dirty="0">
                <a:hlinkClick r:id="rId2" tooltip="Французский язык"/>
              </a:rPr>
              <a:t>фр.</a:t>
            </a:r>
            <a:r>
              <a:rPr lang="ru-RU" sz="2800" dirty="0"/>
              <a:t> </a:t>
            </a:r>
            <a:r>
              <a:rPr lang="fr-FR" sz="2800" i="1" dirty="0"/>
              <a:t>bel</a:t>
            </a:r>
            <a:r>
              <a:rPr lang="ru-RU" sz="2800" dirty="0"/>
              <a:t> «прекрасный», «красивый» и </a:t>
            </a:r>
            <a:r>
              <a:rPr lang="ru-RU" sz="2800" u="sng" dirty="0">
                <a:hlinkClick r:id="rId2" tooltip="Французский язык"/>
              </a:rPr>
              <a:t>фр.</a:t>
            </a:r>
            <a:r>
              <a:rPr lang="ru-RU" sz="2800" dirty="0"/>
              <a:t> </a:t>
            </a:r>
            <a:r>
              <a:rPr lang="fr-FR" sz="2800" i="1" dirty="0"/>
              <a:t>étage</a:t>
            </a:r>
            <a:r>
              <a:rPr lang="ru-RU" sz="2800" dirty="0"/>
              <a:t> «этаж», «ярус»):</a:t>
            </a:r>
          </a:p>
          <a:p>
            <a:r>
              <a:rPr lang="ru-RU" sz="2400" dirty="0"/>
              <a:t>Составная часть зрительного зала современного театра, нижний ярус балконов над </a:t>
            </a:r>
            <a:r>
              <a:rPr lang="ru-RU" sz="2400" u="sng" dirty="0">
                <a:hlinkClick r:id="rId3" tooltip="Партер (театр)"/>
              </a:rPr>
              <a:t>партером</a:t>
            </a:r>
            <a:r>
              <a:rPr lang="ru-RU" sz="2400" dirty="0"/>
              <a:t>, </a:t>
            </a:r>
            <a:r>
              <a:rPr lang="ru-RU" sz="2400" u="sng" dirty="0">
                <a:hlinkClick r:id="rId4" tooltip="Амфитеатр (значения)"/>
              </a:rPr>
              <a:t>амфитеатром</a:t>
            </a:r>
            <a:r>
              <a:rPr lang="ru-RU" sz="2400" dirty="0"/>
              <a:t> и </a:t>
            </a:r>
            <a:r>
              <a:rPr lang="ru-RU" sz="2400" u="sng" dirty="0"/>
              <a:t>бенуаром</a:t>
            </a:r>
            <a:r>
              <a:rPr lang="ru-RU" sz="2400" u="sng" baseline="30000" dirty="0"/>
              <a:t>. </a:t>
            </a:r>
            <a:r>
              <a:rPr lang="ru-RU" sz="2400" dirty="0"/>
              <a:t>Балконы, расположенные выше бельэтажа, носят название первого, второго и т.д. </a:t>
            </a:r>
            <a:r>
              <a:rPr lang="ru-RU" sz="2400" u="sng" dirty="0">
                <a:hlinkClick r:id="rId5" tooltip="Ярус"/>
              </a:rPr>
              <a:t>ярусов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 descr="http://www.uralopera.ru/_img/__8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60" y="2692082"/>
            <a:ext cx="8892480" cy="4165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4852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9331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Бенуар</a:t>
            </a:r>
            <a:r>
              <a:rPr lang="ru-RU" sz="2800" dirty="0"/>
              <a:t> (от </a:t>
            </a:r>
            <a:r>
              <a:rPr lang="ru-RU" sz="2800" u="sng" dirty="0">
                <a:hlinkClick r:id="rId2" tooltip="Французский язык"/>
              </a:rPr>
              <a:t>фр.</a:t>
            </a:r>
            <a:r>
              <a:rPr lang="ru-RU" sz="2800" dirty="0"/>
              <a:t> </a:t>
            </a:r>
            <a:r>
              <a:rPr lang="fr-FR" sz="2800" i="1" dirty="0"/>
              <a:t>baignoire</a:t>
            </a:r>
            <a:r>
              <a:rPr lang="ru-RU" sz="2800" dirty="0"/>
              <a:t>) — часть </a:t>
            </a:r>
            <a:r>
              <a:rPr lang="ru-RU" sz="2800" u="sng" dirty="0">
                <a:hlinkClick r:id="rId3" tooltip="Зрительный зал (страница отсутствует)"/>
              </a:rPr>
              <a:t>зрительного зала</a:t>
            </a:r>
            <a:r>
              <a:rPr lang="ru-RU" sz="2800" dirty="0"/>
              <a:t> в </a:t>
            </a:r>
            <a:r>
              <a:rPr lang="ru-RU" sz="2800" u="sng" dirty="0">
                <a:hlinkClick r:id="rId4" tooltip="Театр"/>
              </a:rPr>
              <a:t>театре</a:t>
            </a:r>
            <a:r>
              <a:rPr lang="ru-RU" sz="2800" dirty="0"/>
              <a:t>, </a:t>
            </a:r>
            <a:r>
              <a:rPr lang="ru-RU" sz="2800" u="sng" dirty="0">
                <a:hlinkClick r:id="rId5" tooltip="Ложа (театр)"/>
              </a:rPr>
              <a:t>ложи</a:t>
            </a:r>
            <a:r>
              <a:rPr lang="ru-RU" sz="2800" dirty="0"/>
              <a:t> по обеим сторонам </a:t>
            </a:r>
            <a:r>
              <a:rPr lang="ru-RU" sz="2800" u="sng" dirty="0">
                <a:hlinkClick r:id="rId6" tooltip="Партер (театр)"/>
              </a:rPr>
              <a:t>партера</a:t>
            </a:r>
            <a:r>
              <a:rPr lang="ru-RU" sz="2800" dirty="0"/>
              <a:t> на уровне сцены или несколько ниже.</a:t>
            </a:r>
          </a:p>
          <a:p>
            <a:r>
              <a:rPr lang="ru-RU" sz="2400" dirty="0"/>
              <a:t>Бенуарные ложи бывают открытые и закрытые особыми </a:t>
            </a:r>
            <a:r>
              <a:rPr lang="ru-RU" sz="2400" u="sng" dirty="0">
                <a:hlinkClick r:id="rId7" tooltip="Сетка"/>
              </a:rPr>
              <a:t>сетками</a:t>
            </a:r>
            <a:r>
              <a:rPr lang="ru-RU" sz="2400" dirty="0"/>
              <a:t>, препятствующими видеть сидящих в ложе и нисколько не мешающими им видеть зал и сцену. Ввиду удобств, доставляемых подобным устройством, цена на эти ложи обыкновенно бывает высока.</a:t>
            </a:r>
          </a:p>
        </p:txBody>
      </p:sp>
      <p:pic>
        <p:nvPicPr>
          <p:cNvPr id="3" name="Рисунок 2" descr="http://www.votpusk.ru/gallery/large/41368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106" y="261154"/>
            <a:ext cx="3955876" cy="6408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6210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45" y="260649"/>
            <a:ext cx="90622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БАЛКОН</a:t>
            </a:r>
            <a:r>
              <a:rPr lang="ru-RU" sz="2800" dirty="0"/>
              <a:t>, балкона, м. (ит. </a:t>
            </a:r>
            <a:r>
              <a:rPr lang="ru-RU" sz="2800" dirty="0" err="1"/>
              <a:t>balcone</a:t>
            </a:r>
            <a:r>
              <a:rPr lang="ru-RU" sz="2800" dirty="0"/>
              <a:t>, с </a:t>
            </a:r>
            <a:r>
              <a:rPr lang="ru-RU" sz="2800" u="sng" dirty="0">
                <a:hlinkClick r:id="rId2" tooltip="Перс - в греческой мифологии сын Персея и Андромеды, родоначальник персов. ..."/>
              </a:rPr>
              <a:t>перс.).</a:t>
            </a:r>
            <a:r>
              <a:rPr lang="ru-RU" sz="2800" dirty="0"/>
              <a:t>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u="sng" dirty="0" smtClean="0">
                <a:hlinkClick r:id="rId3" tooltip="Площадка - 1. Небольшой ровный участок земли. // Участок земли, ровное место, спе..."/>
              </a:rPr>
              <a:t>Площадка</a:t>
            </a:r>
            <a:r>
              <a:rPr lang="ru-RU" sz="2800" dirty="0" smtClean="0"/>
              <a:t> </a:t>
            </a:r>
            <a:r>
              <a:rPr lang="ru-RU" sz="2800" dirty="0"/>
              <a:t>с перилами, укрепленная на выступающих из </a:t>
            </a:r>
            <a:r>
              <a:rPr lang="ru-RU" sz="2800" u="sng" dirty="0">
                <a:hlinkClick r:id="rId4" tooltip="Стены - 1. Помещение, учреждение, учебное заведение как место пребывания кого-..."/>
              </a:rPr>
              <a:t>стены</a:t>
            </a:r>
            <a:r>
              <a:rPr lang="ru-RU" sz="2800" dirty="0"/>
              <a:t> балках. Дом с балконом.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2</a:t>
            </a:r>
            <a:r>
              <a:rPr lang="ru-RU" sz="2800" dirty="0"/>
              <a:t>. </a:t>
            </a:r>
            <a:r>
              <a:rPr lang="ru-RU" sz="2800" u="sng" dirty="0">
                <a:hlinkClick r:id="rId5" tooltip="Места - (исп. mesta) - объединение крупных овцеводов в Испании в 1273-1836,пол..."/>
              </a:rPr>
              <a:t>Места</a:t>
            </a:r>
            <a:r>
              <a:rPr lang="ru-RU" sz="2800" dirty="0"/>
              <a:t> </a:t>
            </a:r>
            <a:r>
              <a:rPr lang="ru-RU" sz="2800" u="sng" dirty="0">
                <a:hlinkClick r:id="rId6" tooltip="Против - ПРОТИВ  предлог с род. п. 1. Прямо Перед кем-чем-н., на другой стороне..."/>
              </a:rPr>
              <a:t>против</a:t>
            </a:r>
            <a:r>
              <a:rPr lang="ru-RU" sz="2800" dirty="0"/>
              <a:t> сцены в средних ярусах театра. </a:t>
            </a:r>
            <a:r>
              <a:rPr lang="ru-RU" sz="2800" u="sng" dirty="0">
                <a:hlinkClick r:id="rId7" tooltip="Билет - БИЛЕТ  билета, м. (фр. billet). Документ небольшого формата, выдаваемы..."/>
              </a:rPr>
              <a:t>Билет</a:t>
            </a:r>
            <a:r>
              <a:rPr lang="ru-RU" sz="2800" dirty="0"/>
              <a:t> на </a:t>
            </a:r>
            <a:r>
              <a:rPr lang="ru-RU" sz="2800" b="1" dirty="0"/>
              <a:t>балкон.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 descr="http://www.biletexpress.ru/picsss/img_N8878J7nvzozBgu0eU3j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71"/>
          <a:stretch/>
        </p:blipFill>
        <p:spPr bwMode="auto">
          <a:xfrm>
            <a:off x="247777" y="2204864"/>
            <a:ext cx="8730190" cy="4399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0672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4301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ПОВЕДЕНИЯ </a:t>
            </a:r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ТЕАТРЕ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dirty="0" smtClean="0"/>
              <a:t>.Прежде</a:t>
            </a:r>
            <a:r>
              <a:rPr lang="ru-RU" sz="2400" dirty="0"/>
              <a:t>, чем приобретать билеты, изучите план зала, висящий рядом с окошком кассы, и выберите наиболее удобные для вас места. </a:t>
            </a:r>
          </a:p>
          <a:p>
            <a:r>
              <a:rPr lang="ru-RU" sz="2400" b="1" dirty="0"/>
              <a:t>2.</a:t>
            </a:r>
            <a:r>
              <a:rPr lang="ru-RU" sz="2400" dirty="0"/>
              <a:t> Приходите в нарядной одежде. Мужчины обыкновенно надевают тёмный костюм, а женщины – выходное платье</a:t>
            </a:r>
            <a:r>
              <a:rPr lang="ru-RU" sz="2400" dirty="0" smtClean="0"/>
              <a:t>.</a:t>
            </a:r>
            <a:r>
              <a:rPr lang="ru-RU" sz="2400" dirty="0"/>
              <a:t>  Зимой женщины обычно берут в театр туфли, оставляя сапоги в гардеробе, так как вечернее платье не очень хорошо смотрится с зимней обувью. </a:t>
            </a:r>
          </a:p>
          <a:p>
            <a:r>
              <a:rPr lang="ru-RU" sz="2400" b="1" dirty="0"/>
              <a:t>3.</a:t>
            </a:r>
            <a:r>
              <a:rPr lang="ru-RU" sz="2400" dirty="0"/>
              <a:t> Пожалуйста, в меру пользуйтесь духами, даже самыми дорогими. </a:t>
            </a:r>
          </a:p>
          <a:p>
            <a:r>
              <a:rPr lang="ru-RU" sz="2400" b="1" dirty="0"/>
              <a:t>4.</a:t>
            </a:r>
            <a:r>
              <a:rPr lang="ru-RU" sz="2400" dirty="0"/>
              <a:t> Позаботьтесь, чтобы в руках у Вас не было больших сумок и шуршащих пакетов. </a:t>
            </a:r>
            <a:endParaRPr lang="ru-RU" sz="2400" dirty="0" smtClean="0"/>
          </a:p>
          <a:p>
            <a:r>
              <a:rPr lang="ru-RU" sz="2400" b="1" dirty="0" smtClean="0"/>
              <a:t>5</a:t>
            </a:r>
            <a:r>
              <a:rPr lang="ru-RU" sz="2400" dirty="0"/>
              <a:t>. Приезжайте в театр минут за 20-30 до начала. Этого времени вполне достаточно, чтобы успеть раздеться, поправить прическу, купить программку и занять свои места.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2463264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TPGKPCSYmVasBbyxD3c21K2ZEtXyYZ1HXf8b4afpZRHpYkijXH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avan.md/uploads/images/1325830375_sebya_pokaz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825" y="3933056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ajulproductions.com/wp-content/uploads/2012/08/Cell-Phone-Etiqu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162" y="451719"/>
            <a:ext cx="26955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8676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141</TotalTime>
  <Words>643</Words>
  <Application>Microsoft Office PowerPoint</Application>
  <PresentationFormat>Экран (4:3)</PresentationFormat>
  <Paragraphs>41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Главная</vt:lpstr>
      <vt:lpstr>Театр</vt:lpstr>
      <vt:lpstr>Слайд 2</vt:lpstr>
      <vt:lpstr>ПАРТЕР  (тэ), партера, мн. нет, м. (фр. parterre, букв. на земле) (театр.). 1. Нижний этаж зрительного зала с местами для публики на пространстве от сцены или от оркестра до противоположной стены или до амфитеатра. Место в партере. В пятом ряду партера. 2. В прежнее время - задняя половина этого пространства, за креслами, где публика смотрела представление стоя (устар.). Ложи блещут; партер и кресла - всё кипит. Пушкин. || перен., собир. Зрители, занимающие эти места (устар.). Пьеса освистана партером.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root</dc:creator>
  <cp:lastModifiedBy>Аня</cp:lastModifiedBy>
  <cp:revision>11</cp:revision>
  <dcterms:created xsi:type="dcterms:W3CDTF">2014-11-21T09:16:29Z</dcterms:created>
  <dcterms:modified xsi:type="dcterms:W3CDTF">2015-02-10T20:43:46Z</dcterms:modified>
</cp:coreProperties>
</file>