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80" r:id="rId3"/>
    <p:sldId id="258" r:id="rId4"/>
    <p:sldId id="259" r:id="rId5"/>
    <p:sldId id="281" r:id="rId6"/>
    <p:sldId id="260" r:id="rId7"/>
    <p:sldId id="261" r:id="rId8"/>
    <p:sldId id="262" r:id="rId9"/>
    <p:sldId id="263" r:id="rId10"/>
    <p:sldId id="282" r:id="rId11"/>
    <p:sldId id="264" r:id="rId12"/>
    <p:sldId id="265" r:id="rId13"/>
    <p:sldId id="266" r:id="rId14"/>
    <p:sldId id="267" r:id="rId15"/>
    <p:sldId id="275" r:id="rId16"/>
    <p:sldId id="276" r:id="rId17"/>
    <p:sldId id="277" r:id="rId18"/>
    <p:sldId id="278" r:id="rId19"/>
    <p:sldId id="279" r:id="rId20"/>
    <p:sldId id="268"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22.10.2014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22.10.2014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22.10.2014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22.10.2014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22.10.2014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22.10.2014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22.10.2014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22.10.2014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22.10.2014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22.10.2014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22.10.2014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22.10.2014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myshared.ru/theme/prezentatsii-po-psihologii/"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latin typeface="Times New Roman" pitchFamily="18" charset="0"/>
                <a:cs typeface="Times New Roman" pitchFamily="18" charset="0"/>
              </a:rPr>
              <a:t>Родительское собрание 8а классе</a:t>
            </a:r>
            <a:endParaRPr lang="ru-RU" dirty="0">
              <a:latin typeface="Times New Roman" pitchFamily="18" charset="0"/>
              <a:cs typeface="Times New Roman" pitchFamily="18" charset="0"/>
            </a:endParaRPr>
          </a:p>
        </p:txBody>
      </p:sp>
      <p:sp>
        <p:nvSpPr>
          <p:cNvPr id="3" name="Подзаголовок 2"/>
          <p:cNvSpPr>
            <a:spLocks noGrp="1"/>
          </p:cNvSpPr>
          <p:nvPr>
            <p:ph type="subTitle" idx="1"/>
          </p:nvPr>
        </p:nvSpPr>
        <p:spPr/>
        <p:txBody>
          <a:bodyPr>
            <a:normAutofit/>
          </a:bodyPr>
          <a:lstStyle/>
          <a:p>
            <a:r>
              <a:rPr lang="ru-RU" sz="3600" dirty="0" smtClean="0">
                <a:latin typeface="Times New Roman" pitchFamily="18" charset="0"/>
                <a:cs typeface="Times New Roman" pitchFamily="18" charset="0"/>
              </a:rPr>
              <a:t>Возрастные особенности восьмиклассников</a:t>
            </a:r>
            <a:endParaRPr lang="ru-RU"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atin typeface="Times New Roman" pitchFamily="18" charset="0"/>
                <a:cs typeface="Times New Roman" pitchFamily="18" charset="0"/>
              </a:rPr>
              <a:t>Семья- 70 %</a:t>
            </a:r>
            <a:endParaRPr lang="ru-RU" dirty="0"/>
          </a:p>
        </p:txBody>
      </p:sp>
      <p:sp>
        <p:nvSpPr>
          <p:cNvPr id="3" name="Содержимое 2"/>
          <p:cNvSpPr>
            <a:spLocks noGrp="1"/>
          </p:cNvSpPr>
          <p:nvPr>
            <p:ph idx="1"/>
          </p:nvPr>
        </p:nvSpPr>
        <p:spPr/>
        <p:txBody>
          <a:bodyPr>
            <a:normAutofit fontScale="92500" lnSpcReduction="20000"/>
          </a:bodyPr>
          <a:lstStyle/>
          <a:p>
            <a:r>
              <a:rPr lang="ru-RU" dirty="0" smtClean="0">
                <a:latin typeface="Times New Roman" pitchFamily="18" charset="0"/>
                <a:cs typeface="Times New Roman" pitchFamily="18" charset="0"/>
              </a:rPr>
              <a:t>Одним из элементов микросреды, в отношениях, формирующих личность, является семья. При этом решающим является не её состав – полная, неполная, распавшаяся, а нравственная атмосфера, взаимоотношения, которые складываются между взрослыми членами семьи, между взрослыми и детьми. В совместных занятиях не только родителям открывается характер сына или дочери, но и дети лучше узнают своих родителей. Подростку необходима совместная деятельность со взрослыми.</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4000" dirty="0" smtClean="0">
                <a:latin typeface="Times New Roman" pitchFamily="18" charset="0"/>
                <a:cs typeface="Times New Roman" pitchFamily="18" charset="0"/>
              </a:rPr>
              <a:t>Пути решения проблем</a:t>
            </a:r>
            <a:endParaRPr lang="ru-RU" sz="4000" dirty="0"/>
          </a:p>
        </p:txBody>
      </p:sp>
      <p:sp>
        <p:nvSpPr>
          <p:cNvPr id="3" name="Содержимое 2"/>
          <p:cNvSpPr>
            <a:spLocks noGrp="1"/>
          </p:cNvSpPr>
          <p:nvPr>
            <p:ph idx="1"/>
          </p:nvPr>
        </p:nvSpPr>
        <p:spPr/>
        <p:txBody>
          <a:bodyPr>
            <a:normAutofit fontScale="70000" lnSpcReduction="20000"/>
          </a:bodyPr>
          <a:lstStyle/>
          <a:p>
            <a:r>
              <a:rPr lang="ru-RU" dirty="0" smtClean="0">
                <a:latin typeface="Times New Roman" pitchFamily="18" charset="0"/>
                <a:cs typeface="Times New Roman" pitchFamily="18" charset="0"/>
              </a:rPr>
              <a:t>Формирование круга интересов восьмиклассников на основе особенностей их характера и способностей. Максимальное сокращение периода его свободного времени – «времени праздного существования и безделья» </a:t>
            </a:r>
          </a:p>
          <a:p>
            <a:r>
              <a:rPr lang="ru-RU" dirty="0" smtClean="0">
                <a:latin typeface="Times New Roman" pitchFamily="18" charset="0"/>
                <a:cs typeface="Times New Roman" pitchFamily="18" charset="0"/>
              </a:rPr>
              <a:t>Привлечение к таким занятиям как чтение, самообразование, занятия музыкой, спортом, положительно формирующим личность. </a:t>
            </a:r>
          </a:p>
          <a:p>
            <a:r>
              <a:rPr lang="ru-RU" dirty="0" smtClean="0">
                <a:latin typeface="Times New Roman" pitchFamily="18" charset="0"/>
                <a:cs typeface="Times New Roman" pitchFamily="18" charset="0"/>
              </a:rPr>
              <a:t>Индивидуальное воздействие на восьмиклассника с участием школьного психолога по психокоррекционной работе с ним. </a:t>
            </a:r>
          </a:p>
          <a:p>
            <a:r>
              <a:rPr lang="ru-RU" dirty="0" smtClean="0">
                <a:latin typeface="Times New Roman" pitchFamily="18" charset="0"/>
                <a:cs typeface="Times New Roman" pitchFamily="18" charset="0"/>
              </a:rPr>
              <a:t>Включение подростка в такую деятельность, которая лежит в сфере интересов взрослых, но в то же время создает возможности ему реализовать и утвердить себя на уровне взрослых.</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4000" dirty="0" smtClean="0">
                <a:latin typeface="Times New Roman" pitchFamily="18" charset="0"/>
                <a:cs typeface="Times New Roman" pitchFamily="18" charset="0"/>
              </a:rPr>
              <a:t>Пути решения проблем</a:t>
            </a:r>
            <a:endParaRPr lang="ru-RU" sz="4000"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92500" lnSpcReduction="20000"/>
          </a:bodyPr>
          <a:lstStyle/>
          <a:p>
            <a:r>
              <a:rPr lang="ru-RU" dirty="0" smtClean="0">
                <a:latin typeface="Times New Roman" pitchFamily="18" charset="0"/>
                <a:cs typeface="Times New Roman" pitchFamily="18" charset="0"/>
              </a:rPr>
              <a:t>Снижение проявления агрессии путем посещения спортивных школ, ежедневной гимнастики дома с использованием гантелей и эспандера. Не предъявлять подростку завышенное требование, не подтвержденное способностью восьмиклассника Честно указывать подростку на его удачи и не удачи (причем удачи объяснять его способностями, а неудачи – недостаточной подготовкой) Не захваливать подростка, объясняя его неудачи случайностью, т.к. это формирует у восьмиклассников эффект неадекватности.</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4000" dirty="0" smtClean="0">
                <a:latin typeface="Times New Roman" pitchFamily="18" charset="0"/>
                <a:cs typeface="Times New Roman" pitchFamily="18" charset="0"/>
              </a:rPr>
              <a:t>Советы родителям</a:t>
            </a:r>
            <a:endParaRPr lang="ru-RU" sz="4000"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62500" lnSpcReduction="20000"/>
          </a:bodyPr>
          <a:lstStyle/>
          <a:p>
            <a:r>
              <a:rPr lang="ru-RU" dirty="0" smtClean="0">
                <a:latin typeface="Times New Roman" pitchFamily="18" charset="0"/>
                <a:cs typeface="Times New Roman" pitchFamily="18" charset="0"/>
              </a:rPr>
              <a:t>Будьте всегда чуткими к делам своих детей </a:t>
            </a:r>
          </a:p>
          <a:p>
            <a:r>
              <a:rPr lang="ru-RU" dirty="0" smtClean="0">
                <a:latin typeface="Times New Roman" pitchFamily="18" charset="0"/>
                <a:cs typeface="Times New Roman" pitchFamily="18" charset="0"/>
              </a:rPr>
              <a:t>Анализируйте с детьми причины их удач и неудач </a:t>
            </a:r>
          </a:p>
          <a:p>
            <a:r>
              <a:rPr lang="ru-RU" dirty="0" smtClean="0">
                <a:latin typeface="Times New Roman" pitchFamily="18" charset="0"/>
                <a:cs typeface="Times New Roman" pitchFamily="18" charset="0"/>
              </a:rPr>
              <a:t>Поддерживайте ребенка, когда ему нелегко </a:t>
            </a:r>
          </a:p>
          <a:p>
            <a:r>
              <a:rPr lang="ru-RU" dirty="0" smtClean="0">
                <a:latin typeface="Times New Roman" pitchFamily="18" charset="0"/>
                <a:cs typeface="Times New Roman" pitchFamily="18" charset="0"/>
              </a:rPr>
              <a:t>Старайтесь не ограждать подростка от трудностей </a:t>
            </a:r>
          </a:p>
          <a:p>
            <a:r>
              <a:rPr lang="ru-RU" dirty="0" smtClean="0">
                <a:latin typeface="Times New Roman" pitchFamily="18" charset="0"/>
                <a:cs typeface="Times New Roman" pitchFamily="18" charset="0"/>
              </a:rPr>
              <a:t>Научите преодолевать трудности </a:t>
            </a:r>
          </a:p>
          <a:p>
            <a:r>
              <a:rPr lang="ru-RU" dirty="0" smtClean="0">
                <a:latin typeface="Times New Roman" pitchFamily="18" charset="0"/>
                <a:cs typeface="Times New Roman" pitchFamily="18" charset="0"/>
              </a:rPr>
              <a:t>Постоянно контролируйте ребенка, но без </a:t>
            </a:r>
            <a:r>
              <a:rPr lang="ru-RU" dirty="0" err="1" smtClean="0">
                <a:latin typeface="Times New Roman" pitchFamily="18" charset="0"/>
                <a:cs typeface="Times New Roman" pitchFamily="18" charset="0"/>
              </a:rPr>
              <a:t>гиперопеки</a:t>
            </a:r>
            <a:r>
              <a:rPr lang="ru-RU" dirty="0" smtClean="0">
                <a:latin typeface="Times New Roman" pitchFamily="18" charset="0"/>
                <a:cs typeface="Times New Roman" pitchFamily="18" charset="0"/>
              </a:rPr>
              <a:t> по принципу: Поощряйте даже едва-едва возникшие потребности в знаниях, в гармонии и красоте, в </a:t>
            </a:r>
            <a:r>
              <a:rPr lang="ru-RU" dirty="0" err="1" smtClean="0">
                <a:latin typeface="Times New Roman" pitchFamily="18" charset="0"/>
                <a:cs typeface="Times New Roman" pitchFamily="18" charset="0"/>
              </a:rPr>
              <a:t>самоактуализации</a:t>
            </a:r>
            <a:r>
              <a:rPr lang="ru-RU" dirty="0" smtClean="0">
                <a:latin typeface="Times New Roman" pitchFamily="18" charset="0"/>
                <a:cs typeface="Times New Roman" pitchFamily="18" charset="0"/>
              </a:rPr>
              <a:t> (развитие собственной личности) </a:t>
            </a:r>
          </a:p>
          <a:p>
            <a:r>
              <a:rPr lang="ru-RU" dirty="0" smtClean="0">
                <a:latin typeface="Times New Roman" pitchFamily="18" charset="0"/>
                <a:cs typeface="Times New Roman" pitchFamily="18" charset="0"/>
              </a:rPr>
              <a:t>Информируйте своего ребенка о границах материальных потребностей и напоминайте, что духовные потребности должны развиваться постоянно </a:t>
            </a:r>
          </a:p>
          <a:p>
            <a:r>
              <a:rPr lang="ru-RU" dirty="0" smtClean="0">
                <a:latin typeface="Times New Roman" pitchFamily="18" charset="0"/>
                <a:cs typeface="Times New Roman" pitchFamily="18" charset="0"/>
              </a:rPr>
              <a:t>Замечайте любое положительное изменение в развитии личности ребенка </a:t>
            </a:r>
          </a:p>
          <a:p>
            <a:r>
              <a:rPr lang="ru-RU" dirty="0" smtClean="0">
                <a:latin typeface="Times New Roman" pitchFamily="18" charset="0"/>
                <a:cs typeface="Times New Roman" pitchFamily="18" charset="0"/>
              </a:rPr>
              <a:t>Рассказывайте ребенку о своих проблемах, о том, что волновало Вас, когда Вы сами были в их возрасте.</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4000" dirty="0" smtClean="0">
                <a:latin typeface="Times New Roman" pitchFamily="18" charset="0"/>
                <a:cs typeface="Times New Roman" pitchFamily="18" charset="0"/>
              </a:rPr>
              <a:t>Советы родителям</a:t>
            </a:r>
            <a:endParaRPr lang="ru-RU" sz="4000"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55000" lnSpcReduction="20000"/>
          </a:bodyPr>
          <a:lstStyle/>
          <a:p>
            <a:r>
              <a:rPr lang="ru-RU" dirty="0" smtClean="0">
                <a:latin typeface="Times New Roman" pitchFamily="18" charset="0"/>
                <a:cs typeface="Times New Roman" pitchFamily="18" charset="0"/>
              </a:rPr>
              <a:t>Покупайте своему ребенку книги </a:t>
            </a:r>
            <a:r>
              <a:rPr lang="ru-RU" dirty="0" smtClean="0">
                <a:latin typeface="Times New Roman" pitchFamily="18" charset="0"/>
                <a:cs typeface="Times New Roman" pitchFamily="18" charset="0"/>
                <a:hlinkClick r:id="rId2" tooltip="по психологии"/>
              </a:rPr>
              <a:t>по психологии</a:t>
            </a:r>
            <a:r>
              <a:rPr lang="ru-RU" dirty="0" smtClean="0">
                <a:latin typeface="Times New Roman" pitchFamily="18" charset="0"/>
                <a:cs typeface="Times New Roman" pitchFamily="18" charset="0"/>
              </a:rPr>
              <a:t>, самопознанию </a:t>
            </a:r>
          </a:p>
          <a:p>
            <a:r>
              <a:rPr lang="ru-RU" dirty="0" smtClean="0">
                <a:latin typeface="Times New Roman" pitchFamily="18" charset="0"/>
                <a:cs typeface="Times New Roman" pitchFamily="18" charset="0"/>
              </a:rPr>
              <a:t>Будьте всегда личным примером (учите делами, а не словами) </a:t>
            </a:r>
          </a:p>
          <a:p>
            <a:r>
              <a:rPr lang="ru-RU" dirty="0" smtClean="0">
                <a:latin typeface="Times New Roman" pitchFamily="18" charset="0"/>
                <a:cs typeface="Times New Roman" pitchFamily="18" charset="0"/>
              </a:rPr>
              <a:t>Помните, что только личным примером можно что-то изменит в лучшую сторону, т.к. самоактуализация передается от родителей к детям. </a:t>
            </a:r>
          </a:p>
          <a:p>
            <a:r>
              <a:rPr lang="ru-RU" dirty="0" smtClean="0">
                <a:latin typeface="Times New Roman" pitchFamily="18" charset="0"/>
                <a:cs typeface="Times New Roman" pitchFamily="18" charset="0"/>
              </a:rPr>
              <a:t>У творческих родителей всегда неординарные дети. </a:t>
            </a:r>
          </a:p>
          <a:p>
            <a:r>
              <a:rPr lang="ru-RU" dirty="0" smtClean="0">
                <a:latin typeface="Times New Roman" pitchFamily="18" charset="0"/>
                <a:cs typeface="Times New Roman" pitchFamily="18" charset="0"/>
              </a:rPr>
              <a:t>Разговаривайте с детьми как с равными, уважая их мнение, избегая нравоучений</a:t>
            </a:r>
          </a:p>
          <a:p>
            <a:r>
              <a:rPr lang="ru-RU" dirty="0" smtClean="0">
                <a:latin typeface="Times New Roman" pitchFamily="18" charset="0"/>
                <a:cs typeface="Times New Roman" pitchFamily="18" charset="0"/>
              </a:rPr>
              <a:t>Советуйте ребенку следить за своей внешностью: одеждой, прической, личной гигиеной </a:t>
            </a:r>
          </a:p>
          <a:p>
            <a:r>
              <a:rPr lang="ru-RU" dirty="0" smtClean="0">
                <a:latin typeface="Times New Roman" pitchFamily="18" charset="0"/>
                <a:cs typeface="Times New Roman" pitchFamily="18" charset="0"/>
              </a:rPr>
              <a:t>Воспитывайте естественное отношение к проблемам взаимоотношения полов, неупрощенное, не вульгарное, а простое, здоровое, которое позволит создать в будущем нормальную семью. </a:t>
            </a:r>
          </a:p>
          <a:p>
            <a:r>
              <a:rPr lang="ru-RU" dirty="0" smtClean="0">
                <a:latin typeface="Times New Roman" pitchFamily="18" charset="0"/>
                <a:cs typeface="Times New Roman" pitchFamily="18" charset="0"/>
              </a:rPr>
              <a:t>Чаще рассказывайте своим детям о том, какие у Вас были взаимоотношения с противоположным полом в 14-15 лет, делая акцент на благородстве, культуре чувств, уважении друг к другу, ответственности друг за друга</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214290"/>
            <a:ext cx="8229600" cy="1143000"/>
          </a:xfrm>
        </p:spPr>
        <p:txBody>
          <a:bodyPr>
            <a:normAutofit fontScale="90000"/>
          </a:bodyPr>
          <a:lstStyle/>
          <a:p>
            <a:r>
              <a:rPr lang="ru-RU" dirty="0" smtClean="0">
                <a:latin typeface="Times New Roman" pitchFamily="18" charset="0"/>
                <a:cs typeface="Times New Roman" pitchFamily="18" charset="0"/>
              </a:rPr>
              <a:t> Анкета «Хорошие ли вы родители?»</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62500" lnSpcReduction="20000"/>
          </a:bodyPr>
          <a:lstStyle/>
          <a:p>
            <a:r>
              <a:rPr lang="ru-RU" dirty="0" smtClean="0">
                <a:latin typeface="Times New Roman" pitchFamily="18" charset="0"/>
                <a:cs typeface="Times New Roman" pitchFamily="18" charset="0"/>
              </a:rPr>
              <a:t>На вопросы этого теста нужно отвечать «да», «нет», «не знаю». Итак:</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1. На некоторые поступки ребенка вы часто реагируете «взрывом», а потом жалеете об этом.</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2. Иногда вы пользуетесь помощью или советами друзей, когда вы не знаете, как реагировать на поведение вашего ребенка.</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3. Ваши интуиция и опыт – лучшие советники в воспитании ребенка.</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4. Иногда вам случается доверять ребенку секрет, который вы никому другому не рассказали бы.</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5. Вас обижает негативное мнение о вашем ребенке других людей.</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6. Вам случается просить у ребенка прощения за свое поведение.</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7. Вы считаете, что ребенок не должен иметь секретов от своих родителей.</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8. Вы замечаете между своим характером и характером ребенка различия, которые иногда удивляют </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atin typeface="Times New Roman" pitchFamily="18" charset="0"/>
                <a:cs typeface="Times New Roman" pitchFamily="18" charset="0"/>
              </a:rPr>
              <a:t>Анкета</a:t>
            </a:r>
            <a:endParaRPr lang="ru-RU" dirty="0"/>
          </a:p>
        </p:txBody>
      </p:sp>
      <p:sp>
        <p:nvSpPr>
          <p:cNvPr id="3" name="Содержимое 2"/>
          <p:cNvSpPr>
            <a:spLocks noGrp="1"/>
          </p:cNvSpPr>
          <p:nvPr>
            <p:ph idx="1"/>
          </p:nvPr>
        </p:nvSpPr>
        <p:spPr/>
        <p:txBody>
          <a:bodyPr>
            <a:normAutofit fontScale="77500" lnSpcReduction="20000"/>
          </a:bodyPr>
          <a:lstStyle/>
          <a:p>
            <a:r>
              <a:rPr lang="ru-RU" dirty="0" smtClean="0">
                <a:latin typeface="Times New Roman" pitchFamily="18" charset="0"/>
                <a:cs typeface="Times New Roman" pitchFamily="18" charset="0"/>
              </a:rPr>
              <a:t>9. Вы слишком сильно переживаете, неприятности или неудачи вашего ребенка.</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10. Вы можете удержаться от покупки интересующей вещи для ребенка (даже если у вас есть деньги), потому что знаете, что ими полон дом.</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11. Вы считаете, что до определенного возраста лучший воспитательный аргумент для ребенка – физическое наказание (ремень).</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12. Ваш ребенок именно таков, о каком вы мечтали.</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13. Ваш ребенок доставляет вам больше хлопот, чем радости.</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14. Иногда вам кажется, что ребенок учит вас новым мыслям и поведению.</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15. У вас конфликты с собственным ребенком.</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4000" dirty="0" smtClean="0">
                <a:latin typeface="Times New Roman" pitchFamily="18" charset="0"/>
                <a:cs typeface="Times New Roman" pitchFamily="18" charset="0"/>
              </a:rPr>
              <a:t>Подсчет результатов.</a:t>
            </a:r>
            <a:endParaRPr lang="ru-RU" sz="4000"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77500" lnSpcReduction="20000"/>
          </a:bodyPr>
          <a:lstStyle/>
          <a:p>
            <a:r>
              <a:rPr lang="ru-RU" dirty="0" smtClean="0">
                <a:latin typeface="Times New Roman" pitchFamily="18" charset="0"/>
                <a:cs typeface="Times New Roman" pitchFamily="18" charset="0"/>
              </a:rPr>
              <a:t>За каждый ответ «да» на вопросы: 2,4,6,8,10,12,14, а также «нет» на вопросы: 1,3,5,7,9,11,13,15 получается по 10 очков. За каждые «не знаю» получаете по 5 очков. Подсчитайте полученные очки.</a:t>
            </a:r>
            <a:br>
              <a:rPr lang="ru-RU" dirty="0" smtClean="0">
                <a:latin typeface="Times New Roman" pitchFamily="18" charset="0"/>
                <a:cs typeface="Times New Roman" pitchFamily="18" charset="0"/>
              </a:rPr>
            </a:br>
            <a:r>
              <a:rPr lang="ru-RU" i="1" dirty="0" smtClean="0">
                <a:latin typeface="Times New Roman" pitchFamily="18" charset="0"/>
                <a:cs typeface="Times New Roman" pitchFamily="18" charset="0"/>
              </a:rPr>
              <a:t>100-150 очков.</a:t>
            </a:r>
            <a:r>
              <a:rPr lang="ru-RU" dirty="0" smtClean="0">
                <a:latin typeface="Times New Roman" pitchFamily="18" charset="0"/>
                <a:cs typeface="Times New Roman" pitchFamily="18" charset="0"/>
              </a:rPr>
              <a:t> Вы располагаете большими возможностями правильно понимать собственного ребенка. Ваши взгляды и суждения – ваши союзники и решении различных воспитательных проблем. Если этому на практике сопутствует подобное открытое поведение, полное терпимости, вас можно признать примером, достойным для подражания. Для идеала вам не хватает одного маленького шага. Им может стать мнение вашего ребенка. </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atin typeface="Times New Roman" pitchFamily="18" charset="0"/>
                <a:cs typeface="Times New Roman" pitchFamily="18" charset="0"/>
              </a:rPr>
              <a:t>Подсчет результатов.</a:t>
            </a:r>
            <a:endParaRPr lang="ru-RU" dirty="0"/>
          </a:p>
        </p:txBody>
      </p:sp>
      <p:sp>
        <p:nvSpPr>
          <p:cNvPr id="3" name="Содержимое 2"/>
          <p:cNvSpPr>
            <a:spLocks noGrp="1"/>
          </p:cNvSpPr>
          <p:nvPr>
            <p:ph idx="1"/>
          </p:nvPr>
        </p:nvSpPr>
        <p:spPr/>
        <p:txBody>
          <a:bodyPr>
            <a:normAutofit fontScale="92500" lnSpcReduction="20000"/>
          </a:bodyPr>
          <a:lstStyle/>
          <a:p>
            <a:r>
              <a:rPr lang="ru-RU" i="1" dirty="0" smtClean="0">
                <a:latin typeface="Times New Roman" pitchFamily="18" charset="0"/>
                <a:cs typeface="Times New Roman" pitchFamily="18" charset="0"/>
              </a:rPr>
              <a:t>50-99 очков</a:t>
            </a:r>
            <a:r>
              <a:rPr lang="ru-RU" dirty="0" smtClean="0">
                <a:latin typeface="Times New Roman" pitchFamily="18" charset="0"/>
                <a:cs typeface="Times New Roman" pitchFamily="18" charset="0"/>
              </a:rPr>
              <a:t>. Вы находитесь на правильной дороге к лучшему пониманию собственного ребенка. Свои временные трудности или проблемы с ребенком вы можете разрешить, начав с себя. И не старайтесь оправдываться нехваткой времени или натурой вашего ребенка. Есть несколько проблем, на которые вы имеете влияние, поэтому постарайтесь это использовать. И не забывайте, что понимать - это не всегда означает принимать. Не только ребенка, но и собственную личность тоже.</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atin typeface="Times New Roman" pitchFamily="18" charset="0"/>
                <a:cs typeface="Times New Roman" pitchFamily="18" charset="0"/>
              </a:rPr>
              <a:t>Подсчет результатов.</a:t>
            </a:r>
            <a:endParaRPr lang="ru-RU" dirty="0"/>
          </a:p>
        </p:txBody>
      </p:sp>
      <p:sp>
        <p:nvSpPr>
          <p:cNvPr id="3" name="Содержимое 2"/>
          <p:cNvSpPr>
            <a:spLocks noGrp="1"/>
          </p:cNvSpPr>
          <p:nvPr>
            <p:ph idx="1"/>
          </p:nvPr>
        </p:nvSpPr>
        <p:spPr/>
        <p:txBody>
          <a:bodyPr>
            <a:normAutofit fontScale="92500" lnSpcReduction="20000"/>
          </a:bodyPr>
          <a:lstStyle/>
          <a:p>
            <a:r>
              <a:rPr lang="ru-RU" dirty="0" smtClean="0">
                <a:latin typeface="Times New Roman" pitchFamily="18" charset="0"/>
                <a:cs typeface="Times New Roman" pitchFamily="18" charset="0"/>
              </a:rPr>
              <a:t> </a:t>
            </a:r>
            <a:r>
              <a:rPr lang="ru-RU" i="1" dirty="0" smtClean="0">
                <a:latin typeface="Times New Roman" pitchFamily="18" charset="0"/>
                <a:cs typeface="Times New Roman" pitchFamily="18" charset="0"/>
              </a:rPr>
              <a:t>0-49 очков</a:t>
            </a:r>
            <a:r>
              <a:rPr lang="ru-RU" dirty="0" smtClean="0">
                <a:latin typeface="Times New Roman" pitchFamily="18" charset="0"/>
                <a:cs typeface="Times New Roman" pitchFamily="18" charset="0"/>
              </a:rPr>
              <a:t>. Кажется, можно только больше сочувствовать вашему ребенку, чем вам, поскольку он не попал к родителю – доброму другу и проводнику на трудной дороге получения жизненного опыта. Но еще не все потеряно. Если вы действительно хотите что-то сделать для вашего ребенка, попробуйте иначе. Может, вы найдете кого-то, кто вам поможет в этом. Это не будет легко, зато в будущем вернется благодарностью и сложившейся жизнью вашего ребенка</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p:txBody>
          <a:bodyPr/>
          <a:lstStyle/>
          <a:p>
            <a:r>
              <a:rPr lang="ru-RU" i="1" dirty="0" smtClean="0"/>
              <a:t> </a:t>
            </a:r>
            <a:r>
              <a:rPr lang="ru-RU" i="1" dirty="0" smtClean="0">
                <a:latin typeface="Times New Roman" pitchFamily="18" charset="0"/>
                <a:cs typeface="Times New Roman" pitchFamily="18" charset="0"/>
              </a:rPr>
              <a:t>Вот они, главные истины эти:</a:t>
            </a:r>
            <a:endParaRPr lang="ru-RU" dirty="0" smtClean="0">
              <a:latin typeface="Times New Roman" pitchFamily="18" charset="0"/>
              <a:cs typeface="Times New Roman" pitchFamily="18" charset="0"/>
            </a:endParaRPr>
          </a:p>
          <a:p>
            <a:r>
              <a:rPr lang="ru-RU" i="1" dirty="0" smtClean="0">
                <a:latin typeface="Times New Roman" pitchFamily="18" charset="0"/>
                <a:cs typeface="Times New Roman" pitchFamily="18" charset="0"/>
              </a:rPr>
              <a:t>Поздно заметили, поздно учли…</a:t>
            </a:r>
            <a:endParaRPr lang="ru-RU" dirty="0" smtClean="0">
              <a:latin typeface="Times New Roman" pitchFamily="18" charset="0"/>
              <a:cs typeface="Times New Roman" pitchFamily="18" charset="0"/>
            </a:endParaRPr>
          </a:p>
          <a:p>
            <a:r>
              <a:rPr lang="ru-RU" i="1" dirty="0" smtClean="0">
                <a:latin typeface="Times New Roman" pitchFamily="18" charset="0"/>
                <a:cs typeface="Times New Roman" pitchFamily="18" charset="0"/>
              </a:rPr>
              <a:t>Нет, не рождаются трудными  дети,</a:t>
            </a:r>
            <a:endParaRPr lang="ru-RU" dirty="0" smtClean="0">
              <a:latin typeface="Times New Roman" pitchFamily="18" charset="0"/>
              <a:cs typeface="Times New Roman" pitchFamily="18" charset="0"/>
            </a:endParaRPr>
          </a:p>
          <a:p>
            <a:r>
              <a:rPr lang="ru-RU" i="1" dirty="0" smtClean="0">
                <a:latin typeface="Times New Roman" pitchFamily="18" charset="0"/>
                <a:cs typeface="Times New Roman" pitchFamily="18" charset="0"/>
              </a:rPr>
              <a:t>Просто им вовремя не помогли.</a:t>
            </a:r>
            <a:endParaRPr lang="ru-RU" dirty="0" smtClean="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4000" dirty="0" smtClean="0">
                <a:latin typeface="Times New Roman" pitchFamily="18" charset="0"/>
                <a:cs typeface="Times New Roman" pitchFamily="18" charset="0"/>
              </a:rPr>
              <a:t>Решение собрания</a:t>
            </a:r>
            <a:endParaRPr lang="ru-RU" sz="4000" dirty="0"/>
          </a:p>
        </p:txBody>
      </p:sp>
      <p:sp>
        <p:nvSpPr>
          <p:cNvPr id="3" name="Содержимое 2"/>
          <p:cNvSpPr>
            <a:spLocks noGrp="1"/>
          </p:cNvSpPr>
          <p:nvPr>
            <p:ph idx="1"/>
          </p:nvPr>
        </p:nvSpPr>
        <p:spPr/>
        <p:txBody>
          <a:bodyPr>
            <a:normAutofit fontScale="92500" lnSpcReduction="10000"/>
          </a:bodyPr>
          <a:lstStyle/>
          <a:p>
            <a:r>
              <a:rPr lang="ru-RU" dirty="0" smtClean="0">
                <a:latin typeface="Times New Roman" pitchFamily="18" charset="0"/>
                <a:cs typeface="Times New Roman" pitchFamily="18" charset="0"/>
              </a:rPr>
              <a:t>Провести беседу: «Возрастные особенности восьмиклассников»</a:t>
            </a:r>
          </a:p>
          <a:p>
            <a:r>
              <a:rPr lang="ru-RU" dirty="0" smtClean="0">
                <a:latin typeface="Times New Roman" pitchFamily="18" charset="0"/>
                <a:cs typeface="Times New Roman" pitchFamily="18" charset="0"/>
              </a:rPr>
              <a:t> Усилить контроль</a:t>
            </a:r>
          </a:p>
          <a:p>
            <a:pPr>
              <a:buNone/>
            </a:pPr>
            <a:r>
              <a:rPr lang="ru-RU" dirty="0" smtClean="0">
                <a:latin typeface="Times New Roman" pitchFamily="18" charset="0"/>
                <a:cs typeface="Times New Roman" pitchFamily="18" charset="0"/>
              </a:rPr>
              <a:t>   1. Электронный дневник</a:t>
            </a:r>
          </a:p>
          <a:p>
            <a:pPr>
              <a:buNone/>
            </a:pPr>
            <a:r>
              <a:rPr lang="ru-RU" dirty="0" smtClean="0">
                <a:latin typeface="Times New Roman" pitchFamily="18" charset="0"/>
                <a:cs typeface="Times New Roman" pitchFamily="18" charset="0"/>
              </a:rPr>
              <a:t>   2. Внешний вид (вторая обувь) </a:t>
            </a:r>
          </a:p>
          <a:p>
            <a:pPr>
              <a:buNone/>
            </a:pPr>
            <a:r>
              <a:rPr lang="ru-RU" dirty="0" smtClean="0">
                <a:latin typeface="Times New Roman" pitchFamily="18" charset="0"/>
                <a:cs typeface="Times New Roman" pitchFamily="18" charset="0"/>
              </a:rPr>
              <a:t>   3. Успеваемость</a:t>
            </a:r>
          </a:p>
          <a:p>
            <a:pPr>
              <a:buNone/>
            </a:pPr>
            <a:r>
              <a:rPr lang="ru-RU" dirty="0" smtClean="0">
                <a:latin typeface="Times New Roman" pitchFamily="18" charset="0"/>
                <a:cs typeface="Times New Roman" pitchFamily="18" charset="0"/>
              </a:rPr>
              <a:t>   4.  Выполнение домашних заданий </a:t>
            </a:r>
          </a:p>
          <a:p>
            <a:r>
              <a:rPr lang="ru-RU" dirty="0" smtClean="0">
                <a:latin typeface="Times New Roman" pitchFamily="18" charset="0"/>
                <a:cs typeface="Times New Roman" pitchFamily="18" charset="0"/>
              </a:rPr>
              <a:t>Разработать систему поощрения и наказания </a:t>
            </a:r>
          </a:p>
          <a:p>
            <a:r>
              <a:rPr lang="ru-RU" dirty="0" smtClean="0">
                <a:latin typeface="Times New Roman" pitchFamily="18" charset="0"/>
                <a:cs typeface="Times New Roman" pitchFamily="18" charset="0"/>
              </a:rPr>
              <a:t>Помочь организовать  досуг</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4000" dirty="0" smtClean="0">
                <a:latin typeface="Times New Roman" pitchFamily="18" charset="0"/>
                <a:cs typeface="Times New Roman" pitchFamily="18" charset="0"/>
              </a:rPr>
              <a:t>Подростковый возраст</a:t>
            </a:r>
            <a:endParaRPr lang="ru-RU" sz="4000"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a:bodyPr>
          <a:lstStyle/>
          <a:p>
            <a:r>
              <a:rPr lang="ru-RU" sz="3600" dirty="0" smtClean="0">
                <a:latin typeface="Times New Roman" pitchFamily="18" charset="0"/>
                <a:cs typeface="Times New Roman" pitchFamily="18" charset="0"/>
              </a:rPr>
              <a:t>Подростковый период – важный и трудный этап в жизни человека, время выборов, которое во многом определяет всю последующую жизнь. </a:t>
            </a:r>
          </a:p>
          <a:p>
            <a:r>
              <a:rPr lang="ru-RU" sz="3600" dirty="0" smtClean="0">
                <a:latin typeface="Times New Roman" pitchFamily="18" charset="0"/>
                <a:cs typeface="Times New Roman" pitchFamily="18" charset="0"/>
              </a:rPr>
              <a:t>Восьмой класс – период перехода от зависимого, опекаемого детства к самостоятельной жизни</a:t>
            </a:r>
            <a:endParaRPr lang="ru-RU"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4000" dirty="0" smtClean="0">
                <a:latin typeface="Times New Roman" pitchFamily="18" charset="0"/>
                <a:cs typeface="Times New Roman" pitchFamily="18" charset="0"/>
              </a:rPr>
              <a:t>Особенности</a:t>
            </a:r>
            <a:endParaRPr lang="ru-RU" sz="4000"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a:bodyPr>
          <a:lstStyle/>
          <a:p>
            <a:r>
              <a:rPr lang="ru-RU" sz="3600" dirty="0" smtClean="0">
                <a:latin typeface="Times New Roman" pitchFamily="18" charset="0"/>
                <a:cs typeface="Times New Roman" pitchFamily="18" charset="0"/>
              </a:rPr>
              <a:t>Меняется система ценностей и интересов </a:t>
            </a:r>
          </a:p>
          <a:p>
            <a:r>
              <a:rPr lang="ru-RU" sz="3600" dirty="0" smtClean="0">
                <a:latin typeface="Times New Roman" pitchFamily="18" charset="0"/>
                <a:cs typeface="Times New Roman" pitchFamily="18" charset="0"/>
              </a:rPr>
              <a:t>Снижается интерес к учебе </a:t>
            </a:r>
          </a:p>
          <a:p>
            <a:r>
              <a:rPr lang="ru-RU" sz="3600" dirty="0" smtClean="0">
                <a:latin typeface="Times New Roman" pitchFamily="18" charset="0"/>
                <a:cs typeface="Times New Roman" pitchFamily="18" charset="0"/>
              </a:rPr>
              <a:t>Происходит половое созревание</a:t>
            </a:r>
            <a:endParaRPr lang="ru-RU"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4000" dirty="0" smtClean="0">
                <a:latin typeface="Times New Roman" pitchFamily="18" charset="0"/>
                <a:cs typeface="Times New Roman" pitchFamily="18" charset="0"/>
              </a:rPr>
              <a:t>Половое созревание</a:t>
            </a:r>
            <a:endParaRPr lang="ru-RU" sz="4000" dirty="0"/>
          </a:p>
        </p:txBody>
      </p:sp>
      <p:sp>
        <p:nvSpPr>
          <p:cNvPr id="3" name="Содержимое 2"/>
          <p:cNvSpPr>
            <a:spLocks noGrp="1"/>
          </p:cNvSpPr>
          <p:nvPr>
            <p:ph idx="1"/>
          </p:nvPr>
        </p:nvSpPr>
        <p:spPr/>
        <p:txBody>
          <a:bodyPr>
            <a:normAutofit fontScale="77500" lnSpcReduction="20000"/>
          </a:bodyPr>
          <a:lstStyle/>
          <a:p>
            <a:r>
              <a:rPr lang="ru-RU" dirty="0" smtClean="0">
                <a:latin typeface="Times New Roman" pitchFamily="18" charset="0"/>
                <a:cs typeface="Times New Roman" pitchFamily="18" charset="0"/>
              </a:rPr>
              <a:t>Самый главный вопрос подросткового возраста – половое созревание. В это время формируются психосексуальные установки и ориентации. Подросток переживает первую любовь, у него возникают эротические фантазии и переживания. Он меняется настолько, что этот период называют «гормональной бурей или эндокринным штормом».  Необходимы такт и терпение взрослых, их признание личной жизни сына или дочери как самостоятельно существующей сферы. Тогда возникает (или сохраняется) доверие, желание поговорить о трудностях, поделиться радостью, получить совет от близких людей, а не от друзей с улицы.</a:t>
            </a:r>
            <a:r>
              <a:rPr lang="ru-RU" b="1" dirty="0" smtClean="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atin typeface="Times New Roman" pitchFamily="18" charset="0"/>
                <a:cs typeface="Times New Roman" pitchFamily="18" charset="0"/>
              </a:rPr>
              <a:t>Подростки</a:t>
            </a:r>
            <a:endParaRPr lang="ru-RU" dirty="0"/>
          </a:p>
        </p:txBody>
      </p:sp>
      <p:sp>
        <p:nvSpPr>
          <p:cNvPr id="3" name="Содержимое 2"/>
          <p:cNvSpPr>
            <a:spLocks noGrp="1"/>
          </p:cNvSpPr>
          <p:nvPr>
            <p:ph idx="1"/>
          </p:nvPr>
        </p:nvSpPr>
        <p:spPr/>
        <p:txBody>
          <a:bodyPr>
            <a:normAutofit/>
          </a:bodyPr>
          <a:lstStyle/>
          <a:p>
            <a:r>
              <a:rPr lang="ru-RU" sz="3600" dirty="0" smtClean="0">
                <a:latin typeface="Times New Roman" pitchFamily="18" charset="0"/>
                <a:cs typeface="Times New Roman" pitchFamily="18" charset="0"/>
              </a:rPr>
              <a:t>Подростки:</a:t>
            </a:r>
          </a:p>
          <a:p>
            <a:pPr>
              <a:buNone/>
            </a:pPr>
            <a:r>
              <a:rPr lang="ru-RU" sz="3600" dirty="0" smtClean="0">
                <a:latin typeface="Times New Roman" pitchFamily="18" charset="0"/>
                <a:cs typeface="Times New Roman" pitchFamily="18" charset="0"/>
              </a:rPr>
              <a:t>  1. Гармонично развивающиеся (благополучно переживающие процесс взросления)</a:t>
            </a:r>
          </a:p>
          <a:p>
            <a:pPr>
              <a:buNone/>
            </a:pPr>
            <a:r>
              <a:rPr lang="ru-RU" sz="3600" dirty="0" smtClean="0">
                <a:latin typeface="Times New Roman" pitchFamily="18" charset="0"/>
                <a:cs typeface="Times New Roman" pitchFamily="18" charset="0"/>
              </a:rPr>
              <a:t>   2. Конфликтные ( имеющие множество проблем)</a:t>
            </a:r>
            <a:endParaRPr lang="ru-RU"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atin typeface="Times New Roman" pitchFamily="18" charset="0"/>
                <a:cs typeface="Times New Roman" pitchFamily="18" charset="0"/>
              </a:rPr>
              <a:t>Проблемы</a:t>
            </a:r>
            <a:endParaRPr lang="ru-RU" dirty="0"/>
          </a:p>
        </p:txBody>
      </p:sp>
      <p:sp>
        <p:nvSpPr>
          <p:cNvPr id="3" name="Содержимое 2"/>
          <p:cNvSpPr>
            <a:spLocks noGrp="1"/>
          </p:cNvSpPr>
          <p:nvPr>
            <p:ph idx="1"/>
          </p:nvPr>
        </p:nvSpPr>
        <p:spPr/>
        <p:txBody>
          <a:bodyPr>
            <a:normAutofit/>
          </a:bodyPr>
          <a:lstStyle/>
          <a:p>
            <a:r>
              <a:rPr lang="ru-RU" sz="3600" dirty="0" smtClean="0">
                <a:latin typeface="Times New Roman" pitchFamily="18" charset="0"/>
                <a:cs typeface="Times New Roman" pitchFamily="18" charset="0"/>
              </a:rPr>
              <a:t>Пренебрежительное отношение к учебе </a:t>
            </a:r>
          </a:p>
          <a:p>
            <a:r>
              <a:rPr lang="ru-RU" sz="3600" dirty="0" smtClean="0">
                <a:latin typeface="Times New Roman" pitchFamily="18" charset="0"/>
                <a:cs typeface="Times New Roman" pitchFamily="18" charset="0"/>
              </a:rPr>
              <a:t>Бесцельное времяпрепровождение </a:t>
            </a:r>
          </a:p>
          <a:p>
            <a:r>
              <a:rPr lang="ru-RU" sz="3600" dirty="0" smtClean="0">
                <a:latin typeface="Times New Roman" pitchFamily="18" charset="0"/>
                <a:cs typeface="Times New Roman" pitchFamily="18" charset="0"/>
              </a:rPr>
              <a:t>Поиски «острых ощущений» </a:t>
            </a:r>
          </a:p>
          <a:p>
            <a:r>
              <a:rPr lang="ru-RU" sz="3600" dirty="0" smtClean="0">
                <a:latin typeface="Times New Roman" pitchFamily="18" charset="0"/>
                <a:cs typeface="Times New Roman" pitchFamily="18" charset="0"/>
              </a:rPr>
              <a:t>Повышение уровня агрессивности </a:t>
            </a:r>
          </a:p>
          <a:p>
            <a:r>
              <a:rPr lang="ru-RU" sz="3600" dirty="0" smtClean="0">
                <a:latin typeface="Times New Roman" pitchFamily="18" charset="0"/>
                <a:cs typeface="Times New Roman" pitchFamily="18" charset="0"/>
              </a:rPr>
              <a:t>Неадекватное поведение</a:t>
            </a:r>
            <a:endParaRPr lang="ru-RU"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4000" dirty="0" smtClean="0">
                <a:latin typeface="Times New Roman" pitchFamily="18" charset="0"/>
                <a:cs typeface="Times New Roman" pitchFamily="18" charset="0"/>
              </a:rPr>
              <a:t>Результаты</a:t>
            </a:r>
            <a:endParaRPr lang="ru-RU" sz="4000"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a:bodyPr>
          <a:lstStyle/>
          <a:p>
            <a:r>
              <a:rPr lang="ru-RU" sz="3600" dirty="0" smtClean="0">
                <a:latin typeface="Times New Roman" pitchFamily="18" charset="0"/>
                <a:cs typeface="Times New Roman" pitchFamily="18" charset="0"/>
              </a:rPr>
              <a:t>Снижение самооценки </a:t>
            </a:r>
          </a:p>
          <a:p>
            <a:r>
              <a:rPr lang="ru-RU" sz="3600" dirty="0" smtClean="0">
                <a:latin typeface="Times New Roman" pitchFamily="18" charset="0"/>
                <a:cs typeface="Times New Roman" pitchFamily="18" charset="0"/>
              </a:rPr>
              <a:t>Приобретение «низменных» интересов </a:t>
            </a:r>
          </a:p>
          <a:p>
            <a:r>
              <a:rPr lang="ru-RU" sz="3600" dirty="0" smtClean="0">
                <a:latin typeface="Times New Roman" pitchFamily="18" charset="0"/>
                <a:cs typeface="Times New Roman" pitchFamily="18" charset="0"/>
              </a:rPr>
              <a:t>Конфликты с окружающими </a:t>
            </a:r>
          </a:p>
          <a:p>
            <a:r>
              <a:rPr lang="ru-RU" sz="3600" dirty="0" smtClean="0">
                <a:latin typeface="Times New Roman" pitchFamily="18" charset="0"/>
                <a:cs typeface="Times New Roman" pitchFamily="18" charset="0"/>
              </a:rPr>
              <a:t>Конфликты с обществом</a:t>
            </a:r>
          </a:p>
          <a:p>
            <a:r>
              <a:rPr lang="ru-RU" sz="3600" dirty="0" smtClean="0">
                <a:latin typeface="Times New Roman" pitchFamily="18" charset="0"/>
                <a:cs typeface="Times New Roman" pitchFamily="18" charset="0"/>
              </a:rPr>
              <a:t> Появление депрессии</a:t>
            </a:r>
            <a:endParaRPr lang="ru-RU"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4000" dirty="0" smtClean="0">
                <a:latin typeface="Times New Roman" pitchFamily="18" charset="0"/>
                <a:cs typeface="Times New Roman" pitchFamily="18" charset="0"/>
              </a:rPr>
              <a:t>Воздействие на воспитание</a:t>
            </a:r>
            <a:endParaRPr lang="ru-RU" sz="4000" dirty="0"/>
          </a:p>
        </p:txBody>
      </p:sp>
      <p:sp>
        <p:nvSpPr>
          <p:cNvPr id="3" name="Содержимое 2"/>
          <p:cNvSpPr>
            <a:spLocks noGrp="1"/>
          </p:cNvSpPr>
          <p:nvPr>
            <p:ph idx="1"/>
          </p:nvPr>
        </p:nvSpPr>
        <p:spPr/>
        <p:txBody>
          <a:bodyPr/>
          <a:lstStyle/>
          <a:p>
            <a:r>
              <a:rPr lang="ru-RU" sz="3600" dirty="0" smtClean="0">
                <a:latin typeface="Times New Roman" pitchFamily="18" charset="0"/>
                <a:cs typeface="Times New Roman" pitchFamily="18" charset="0"/>
              </a:rPr>
              <a:t>Школа – 15% </a:t>
            </a:r>
          </a:p>
          <a:p>
            <a:r>
              <a:rPr lang="ru-RU" sz="3600" dirty="0" smtClean="0">
                <a:latin typeface="Times New Roman" pitchFamily="18" charset="0"/>
                <a:cs typeface="Times New Roman" pitchFamily="18" charset="0"/>
              </a:rPr>
              <a:t>Микросреда – 15% </a:t>
            </a:r>
          </a:p>
          <a:p>
            <a:r>
              <a:rPr lang="ru-RU" sz="3600" dirty="0" smtClean="0">
                <a:latin typeface="Times New Roman" pitchFamily="18" charset="0"/>
                <a:cs typeface="Times New Roman" pitchFamily="18" charset="0"/>
              </a:rPr>
              <a:t>Семья- 70 %</a:t>
            </a: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Яркая">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177</TotalTime>
  <Words>729</Words>
  <Application>Microsoft Office PowerPoint</Application>
  <PresentationFormat>Экран (4:3)</PresentationFormat>
  <Paragraphs>82</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Тема Office</vt:lpstr>
      <vt:lpstr>Родительское собрание 8а классе</vt:lpstr>
      <vt:lpstr>Слайд 2</vt:lpstr>
      <vt:lpstr>Подростковый возраст</vt:lpstr>
      <vt:lpstr>Особенности</vt:lpstr>
      <vt:lpstr>Половое созревание</vt:lpstr>
      <vt:lpstr>Подростки</vt:lpstr>
      <vt:lpstr>Проблемы</vt:lpstr>
      <vt:lpstr>Результаты</vt:lpstr>
      <vt:lpstr>Воздействие на воспитание</vt:lpstr>
      <vt:lpstr>Семья- 70 %</vt:lpstr>
      <vt:lpstr>Пути решения проблем</vt:lpstr>
      <vt:lpstr>Пути решения проблем</vt:lpstr>
      <vt:lpstr>Советы родителям</vt:lpstr>
      <vt:lpstr>Советы родителям</vt:lpstr>
      <vt:lpstr> Анкета «Хорошие ли вы родители?»</vt:lpstr>
      <vt:lpstr>Анкета</vt:lpstr>
      <vt:lpstr>Подсчет результатов.</vt:lpstr>
      <vt:lpstr>Подсчет результатов.</vt:lpstr>
      <vt:lpstr>Подсчет результатов.</vt:lpstr>
      <vt:lpstr>Решение собрания</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Инша язуга әзерлек</dc:title>
  <dc:creator>user</dc:creator>
  <cp:lastModifiedBy>Admin</cp:lastModifiedBy>
  <cp:revision>22</cp:revision>
  <dcterms:created xsi:type="dcterms:W3CDTF">2014-10-13T10:50:57Z</dcterms:created>
  <dcterms:modified xsi:type="dcterms:W3CDTF">2014-10-22T13:03:16Z</dcterms:modified>
</cp:coreProperties>
</file>