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1" r:id="rId4"/>
    <p:sldId id="305" r:id="rId5"/>
    <p:sldId id="307" r:id="rId6"/>
    <p:sldId id="308" r:id="rId7"/>
    <p:sldId id="309" r:id="rId8"/>
    <p:sldId id="310" r:id="rId9"/>
    <p:sldId id="311" r:id="rId10"/>
    <p:sldId id="286" r:id="rId11"/>
    <p:sldId id="313" r:id="rId12"/>
    <p:sldId id="257" r:id="rId13"/>
    <p:sldId id="312" r:id="rId14"/>
    <p:sldId id="299" r:id="rId15"/>
    <p:sldId id="297" r:id="rId16"/>
    <p:sldId id="316" r:id="rId17"/>
    <p:sldId id="315" r:id="rId18"/>
    <p:sldId id="314" r:id="rId19"/>
    <p:sldId id="317" r:id="rId20"/>
    <p:sldId id="291" r:id="rId21"/>
    <p:sldId id="260" r:id="rId22"/>
    <p:sldId id="259" r:id="rId23"/>
    <p:sldId id="320" r:id="rId24"/>
    <p:sldId id="321" r:id="rId25"/>
    <p:sldId id="322" r:id="rId26"/>
    <p:sldId id="323" r:id="rId27"/>
    <p:sldId id="324" r:id="rId28"/>
    <p:sldId id="292" r:id="rId29"/>
    <p:sldId id="272" r:id="rId30"/>
    <p:sldId id="270" r:id="rId31"/>
    <p:sldId id="271" r:id="rId32"/>
    <p:sldId id="273" r:id="rId33"/>
    <p:sldId id="274" r:id="rId34"/>
    <p:sldId id="318" r:id="rId35"/>
    <p:sldId id="30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00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0FACB6A-BDFE-434F-AF4F-D8F3B6B30A3E}"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208A76A-76C3-4B79-9C19-7415D6DA153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721FF3-711C-40D8-BD4F-B7C8840CD954}" type="datetimeFigureOut">
              <a:rPr lang="ru-RU" smtClean="0"/>
              <a:pPr/>
              <a:t>21.04.2014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61B649-615E-413A-8250-DC880F1B258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21FF3-711C-40D8-BD4F-B7C8840CD954}" type="datetimeFigureOut">
              <a:rPr lang="ru-RU" smtClean="0"/>
              <a:pPr/>
              <a:t>21.04.2014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1B649-615E-413A-8250-DC880F1B258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nova.rambler.ru/pic_cache?url=http://www.danaeco.ru/addinfo/catalog/show.php?id=66&amp;bi=http://www.danaeco.ru/addinfo/img/new-york_big.jpg&amp;i=http://media3.picsearch.com/is?RxYk5ZtYItRD5CwzzDoxhDX0EXtbMgYyXqaNWxcuris&amp;w=99&amp;h=128&amp;f=6&amp;q=%D0%BC%D1%83%D1%81%D0%BE%D1%80%D0%BD%D0%B0%D1%8F%20%D0%BA%D0%BE%D1%80%D0%B7%D0%B8%D0%BD%D0%B0&amp;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2.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solidFill>
                  <a:srgbClr val="CC0099"/>
                </a:solidFill>
                <a:effectLst>
                  <a:outerShdw blurRad="38100" dist="38100" dir="2700000" algn="tl">
                    <a:srgbClr val="000000">
                      <a:alpha val="43137"/>
                    </a:srgbClr>
                  </a:outerShdw>
                </a:effectLst>
              </a:rPr>
              <a:t>Мой ребенок </a:t>
            </a:r>
            <a:r>
              <a:rPr lang="ru-RU" b="1" dirty="0" smtClean="0">
                <a:solidFill>
                  <a:srgbClr val="CC0099"/>
                </a:solidFill>
                <a:effectLst>
                  <a:outerShdw blurRad="38100" dist="38100" dir="2700000" algn="tl">
                    <a:srgbClr val="000000">
                      <a:alpha val="43137"/>
                    </a:srgbClr>
                  </a:outerShdw>
                </a:effectLst>
              </a:rPr>
              <a:t>– подросток! </a:t>
            </a:r>
            <a:br>
              <a:rPr lang="ru-RU" b="1" dirty="0" smtClean="0">
                <a:solidFill>
                  <a:srgbClr val="CC0099"/>
                </a:solidFill>
                <a:effectLst>
                  <a:outerShdw blurRad="38100" dist="38100" dir="2700000" algn="tl">
                    <a:srgbClr val="000000">
                      <a:alpha val="43137"/>
                    </a:srgbClr>
                  </a:outerShdw>
                </a:effectLst>
              </a:rPr>
            </a:br>
            <a:r>
              <a:rPr lang="ru-RU" b="1" dirty="0" smtClean="0">
                <a:solidFill>
                  <a:srgbClr val="CC0099"/>
                </a:solidFill>
                <a:effectLst>
                  <a:outerShdw blurRad="38100" dist="38100" dir="2700000" algn="tl">
                    <a:srgbClr val="000000">
                      <a:alpha val="43137"/>
                    </a:srgbClr>
                  </a:outerShdw>
                </a:effectLst>
              </a:rPr>
              <a:t/>
            </a:r>
            <a:br>
              <a:rPr lang="ru-RU" b="1" dirty="0" smtClean="0">
                <a:solidFill>
                  <a:srgbClr val="CC0099"/>
                </a:solidFill>
                <a:effectLst>
                  <a:outerShdw blurRad="38100" dist="38100" dir="2700000" algn="tl">
                    <a:srgbClr val="000000">
                      <a:alpha val="43137"/>
                    </a:srgbClr>
                  </a:outerShdw>
                </a:effectLst>
              </a:rPr>
            </a:br>
            <a:r>
              <a:rPr lang="ru-RU" b="1" dirty="0" smtClean="0">
                <a:solidFill>
                  <a:srgbClr val="CC0099"/>
                </a:solidFill>
                <a:effectLst>
                  <a:outerShdw blurRad="38100" dist="38100" dir="2700000" algn="tl">
                    <a:srgbClr val="000000">
                      <a:alpha val="43137"/>
                    </a:srgbClr>
                  </a:outerShdw>
                </a:effectLst>
              </a:rPr>
              <a:t>Учимся договариваться</a:t>
            </a:r>
            <a:r>
              <a:rPr lang="ru-RU" b="1" dirty="0">
                <a:solidFill>
                  <a:srgbClr val="CC0099"/>
                </a:solidFill>
                <a:effectLst>
                  <a:outerShdw blurRad="38100" dist="38100" dir="2700000" algn="tl">
                    <a:srgbClr val="000000">
                      <a:alpha val="43137"/>
                    </a:srgbClr>
                  </a:outerShdw>
                </a:effectLst>
              </a:rPr>
              <a:t> </a:t>
            </a:r>
            <a:r>
              <a:rPr lang="ru-RU" b="1" dirty="0" smtClean="0">
                <a:solidFill>
                  <a:srgbClr val="CC0099"/>
                </a:solidFill>
                <a:effectLst>
                  <a:outerShdw blurRad="38100" dist="38100" dir="2700000" algn="tl">
                    <a:srgbClr val="000000">
                      <a:alpha val="43137"/>
                    </a:srgbClr>
                  </a:outerShdw>
                </a:effectLst>
              </a:rPr>
              <a:t/>
            </a:r>
            <a:br>
              <a:rPr lang="ru-RU" b="1" dirty="0" smtClean="0">
                <a:solidFill>
                  <a:srgbClr val="CC0099"/>
                </a:solidFill>
                <a:effectLst>
                  <a:outerShdw blurRad="38100" dist="38100" dir="2700000" algn="tl">
                    <a:srgbClr val="000000">
                      <a:alpha val="43137"/>
                    </a:srgbClr>
                  </a:outerShdw>
                </a:effectLst>
              </a:rPr>
            </a:br>
            <a:r>
              <a:rPr lang="ru-RU" b="1" dirty="0" smtClean="0">
                <a:solidFill>
                  <a:srgbClr val="CC0099"/>
                </a:solidFill>
                <a:effectLst>
                  <a:outerShdw blurRad="38100" dist="38100" dir="2700000" algn="tl">
                    <a:srgbClr val="000000">
                      <a:alpha val="43137"/>
                    </a:srgbClr>
                  </a:outerShdw>
                </a:effectLst>
              </a:rPr>
              <a:t>в период </a:t>
            </a:r>
            <a:r>
              <a:rPr lang="ru-RU" b="1" dirty="0">
                <a:solidFill>
                  <a:srgbClr val="CC0099"/>
                </a:solidFill>
                <a:effectLst>
                  <a:outerShdw blurRad="38100" dist="38100" dir="2700000" algn="tl">
                    <a:srgbClr val="000000">
                      <a:alpha val="43137"/>
                    </a:srgbClr>
                  </a:outerShdw>
                </a:effectLst>
              </a:rPr>
              <a:t>г</a:t>
            </a:r>
            <a:r>
              <a:rPr lang="ru-RU" b="1" dirty="0" smtClean="0">
                <a:solidFill>
                  <a:srgbClr val="CC0099"/>
                </a:solidFill>
                <a:effectLst>
                  <a:outerShdw blurRad="38100" dist="38100" dir="2700000" algn="tl">
                    <a:srgbClr val="000000">
                      <a:alpha val="43137"/>
                    </a:srgbClr>
                  </a:outerShdw>
                </a:effectLst>
              </a:rPr>
              <a:t>ормональной </a:t>
            </a:r>
            <a:r>
              <a:rPr lang="ru-RU" b="1" dirty="0">
                <a:solidFill>
                  <a:srgbClr val="CC0099"/>
                </a:solidFill>
                <a:effectLst>
                  <a:outerShdw blurRad="38100" dist="38100" dir="2700000" algn="tl">
                    <a:srgbClr val="000000">
                      <a:alpha val="43137"/>
                    </a:srgbClr>
                  </a:outerShdw>
                </a:effectLst>
              </a:rPr>
              <a:t>Дури.</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4" descr="CPEPL051"/>
          <p:cNvPicPr>
            <a:picLocks noChangeAspect="1" noChangeArrowheads="1"/>
          </p:cNvPicPr>
          <p:nvPr/>
        </p:nvPicPr>
        <p:blipFill>
          <a:blip r:embed="rId2"/>
          <a:srcRect/>
          <a:stretch>
            <a:fillRect/>
          </a:stretch>
        </p:blipFill>
        <p:spPr bwMode="auto">
          <a:xfrm>
            <a:off x="2771775" y="3789363"/>
            <a:ext cx="338455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3429000"/>
            <a:ext cx="8229600" cy="1143000"/>
          </a:xfrm>
        </p:spPr>
        <p:txBody>
          <a:bodyPr>
            <a:noAutofit/>
          </a:bodyPr>
          <a:lstStyle/>
          <a:p>
            <a:pPr algn="l"/>
            <a:r>
              <a:rPr lang="ru-RU" sz="3200" b="1" dirty="0"/>
              <a:t>Считаешь, что родители, как всегда:</a:t>
            </a:r>
            <a:br>
              <a:rPr lang="ru-RU" sz="3200" b="1" dirty="0"/>
            </a:br>
            <a:r>
              <a:rPr lang="ru-RU" sz="3200" b="1" dirty="0">
                <a:solidFill>
                  <a:srgbClr val="00CC00"/>
                </a:solidFill>
              </a:rPr>
              <a:t>Правы, потому что…</a:t>
            </a:r>
            <a:r>
              <a:rPr lang="ru-RU" sz="3200" dirty="0"/>
              <a:t/>
            </a:r>
            <a:br>
              <a:rPr lang="ru-RU" sz="3200" dirty="0"/>
            </a:br>
            <a:r>
              <a:rPr lang="ru-RU" sz="3200" dirty="0"/>
              <a:t>Они знают, что </a:t>
            </a:r>
            <a:r>
              <a:rPr lang="ru-RU" sz="3200" dirty="0" smtClean="0"/>
              <a:t>делают, </a:t>
            </a:r>
            <a:r>
              <a:rPr lang="ru-RU" sz="3200" u="sng" dirty="0" smtClean="0"/>
              <a:t>они опытные</a:t>
            </a:r>
            <a:r>
              <a:rPr lang="ru-RU" sz="3200" dirty="0" smtClean="0"/>
              <a:t>, знают больше, чем мы – 11</a:t>
            </a:r>
            <a:r>
              <a:rPr lang="ru-RU" sz="3200" dirty="0"/>
              <a:t/>
            </a:r>
            <a:br>
              <a:rPr lang="ru-RU" sz="3200" dirty="0"/>
            </a:br>
            <a:r>
              <a:rPr lang="ru-RU" sz="3200" dirty="0" smtClean="0"/>
              <a:t>Оберегают, </a:t>
            </a:r>
            <a:r>
              <a:rPr lang="ru-RU" sz="3200" u="sng" dirty="0" smtClean="0"/>
              <a:t>желают хорошего</a:t>
            </a:r>
            <a:r>
              <a:rPr lang="ru-RU" sz="3200" dirty="0" smtClean="0"/>
              <a:t>, счастья, никогда не делают нам плохого, стараются нам делать лучше – 7</a:t>
            </a:r>
            <a:br>
              <a:rPr lang="ru-RU" sz="3200" dirty="0" smtClean="0"/>
            </a:br>
            <a:r>
              <a:rPr lang="ru-RU" sz="3200" dirty="0" smtClean="0"/>
              <a:t>Они </a:t>
            </a:r>
            <a:r>
              <a:rPr lang="ru-RU" sz="3200" dirty="0"/>
              <a:t>нам помогают, </a:t>
            </a:r>
            <a:r>
              <a:rPr lang="ru-RU" sz="3200" u="sng" dirty="0"/>
              <a:t>направляют на истинный путь</a:t>
            </a:r>
            <a:r>
              <a:rPr lang="ru-RU" sz="3200" dirty="0"/>
              <a:t> </a:t>
            </a:r>
            <a:r>
              <a:rPr lang="ru-RU" sz="3200" dirty="0" smtClean="0"/>
              <a:t>– </a:t>
            </a:r>
            <a:r>
              <a:rPr lang="ru-RU" sz="3200" dirty="0"/>
              <a:t>3</a:t>
            </a:r>
            <a:br>
              <a:rPr lang="ru-RU" sz="3200" dirty="0"/>
            </a:br>
            <a:r>
              <a:rPr lang="ru-RU" sz="3200" b="1" dirty="0" smtClean="0"/>
              <a:t>Кто </a:t>
            </a:r>
            <a:r>
              <a:rPr lang="ru-RU" sz="3200" b="1" dirty="0"/>
              <a:t>старше, тот и прав! </a:t>
            </a:r>
            <a:r>
              <a:rPr lang="ru-RU" sz="3200" dirty="0">
                <a:sym typeface="Wingdings"/>
              </a:rPr>
              <a:t></a:t>
            </a:r>
            <a:r>
              <a:rPr lang="ru-RU" sz="3200" dirty="0"/>
              <a:t> </a:t>
            </a:r>
            <a:br>
              <a:rPr lang="ru-RU" sz="3200" dirty="0"/>
            </a:br>
            <a:r>
              <a:rPr lang="ru-RU" sz="3200" dirty="0"/>
              <a:t>Всегда скажут, что надо правильно </a:t>
            </a:r>
            <a:r>
              <a:rPr lang="ru-RU" sz="3200" dirty="0" smtClean="0"/>
              <a:t>сделать- 1</a:t>
            </a:r>
            <a:r>
              <a:rPr lang="ru-RU" sz="3200" dirty="0"/>
              <a:t/>
            </a:r>
            <a:br>
              <a:rPr lang="ru-RU" sz="3200" dirty="0"/>
            </a:br>
            <a:r>
              <a:rPr lang="ru-RU" sz="3200" dirty="0"/>
              <a:t>Потому что они меня любят </a:t>
            </a:r>
            <a:r>
              <a:rPr lang="ru-RU" sz="3200" dirty="0" smtClean="0"/>
              <a:t>- 1</a:t>
            </a:r>
            <a:r>
              <a:rPr lang="ru-RU" sz="3200" dirty="0"/>
              <a:t/>
            </a:r>
            <a:br>
              <a:rPr lang="ru-RU" sz="3200" dirty="0"/>
            </a:br>
            <a:r>
              <a:rPr lang="ru-RU" sz="3200" dirty="0"/>
              <a:t>Любимое слово «я же говорила» </a:t>
            </a:r>
            <a:r>
              <a:rPr lang="ru-RU" sz="3200" dirty="0" smtClean="0"/>
              <a:t>- 1 </a:t>
            </a:r>
            <a:r>
              <a:rPr lang="ru-RU" sz="3200" dirty="0" smtClean="0">
                <a:sym typeface="Wingdings" pitchFamily="2" charset="2"/>
              </a:rPr>
              <a:t></a:t>
            </a:r>
            <a:r>
              <a:rPr lang="ru-RU" sz="3200" dirty="0"/>
              <a:t/>
            </a:r>
            <a:br>
              <a:rPr lang="ru-RU" sz="3200" dirty="0"/>
            </a:br>
            <a:r>
              <a:rPr lang="ru-RU" sz="3200" dirty="0"/>
              <a:t> </a:t>
            </a:r>
            <a:br>
              <a:rPr lang="ru-RU" sz="3200" dirty="0"/>
            </a:br>
            <a:r>
              <a:rPr lang="ru-RU" sz="3200" b="1" dirty="0"/>
              <a:t> </a:t>
            </a:r>
            <a:r>
              <a:rPr lang="ru-RU" sz="3200" dirty="0"/>
              <a:t/>
            </a:r>
            <a:br>
              <a:rPr lang="ru-RU" sz="3200" dirty="0"/>
            </a:br>
            <a:endParaRPr lang="ru-RU" sz="3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496"/>
            <a:ext cx="9144000" cy="1143000"/>
          </a:xfrm>
        </p:spPr>
        <p:txBody>
          <a:bodyPr>
            <a:noAutofit/>
          </a:bodyPr>
          <a:lstStyle/>
          <a:p>
            <a:pPr algn="l"/>
            <a:r>
              <a:rPr lang="ru-RU" sz="3200" b="1" dirty="0" smtClean="0"/>
              <a:t/>
            </a:r>
            <a:br>
              <a:rPr lang="ru-RU" sz="3200" b="1" dirty="0" smtClean="0"/>
            </a:br>
            <a:r>
              <a:rPr lang="ru-RU" sz="3200" b="1" dirty="0" smtClean="0">
                <a:solidFill>
                  <a:srgbClr val="FF0000"/>
                </a:solidFill>
              </a:rPr>
              <a:t>Не </a:t>
            </a:r>
            <a:r>
              <a:rPr lang="ru-RU" sz="3200" b="1" dirty="0">
                <a:solidFill>
                  <a:srgbClr val="FF0000"/>
                </a:solidFill>
              </a:rPr>
              <a:t>правы, потому что…</a:t>
            </a:r>
            <a:r>
              <a:rPr lang="ru-RU" sz="3200" dirty="0"/>
              <a:t/>
            </a:r>
            <a:br>
              <a:rPr lang="ru-RU" sz="3200" dirty="0"/>
            </a:br>
            <a:r>
              <a:rPr lang="ru-RU" sz="3200" dirty="0" smtClean="0"/>
              <a:t>* У </a:t>
            </a:r>
            <a:r>
              <a:rPr lang="ru-RU" sz="3200" dirty="0"/>
              <a:t>меня такой возраст, когда я некоторое </a:t>
            </a:r>
            <a:r>
              <a:rPr lang="ru-RU" sz="3200" dirty="0" smtClean="0"/>
              <a:t>отвергаю- 1</a:t>
            </a:r>
            <a:r>
              <a:rPr lang="ru-RU" sz="3200" dirty="0"/>
              <a:t/>
            </a:r>
            <a:br>
              <a:rPr lang="ru-RU" sz="3200" dirty="0"/>
            </a:br>
            <a:r>
              <a:rPr lang="ru-RU" sz="3200" dirty="0" smtClean="0"/>
              <a:t>* </a:t>
            </a:r>
            <a:r>
              <a:rPr lang="ru-RU" sz="3200" u="sng" dirty="0" smtClean="0"/>
              <a:t>Трудно признать свою неправоту </a:t>
            </a:r>
            <a:r>
              <a:rPr lang="ru-RU" sz="3200" dirty="0" smtClean="0"/>
              <a:t>перед ребенком – 1</a:t>
            </a:r>
            <a:br>
              <a:rPr lang="ru-RU" sz="3200" dirty="0" smtClean="0"/>
            </a:br>
            <a:r>
              <a:rPr lang="ru-RU" sz="3200" dirty="0" smtClean="0"/>
              <a:t>* Не </a:t>
            </a:r>
            <a:r>
              <a:rPr lang="ru-RU" sz="3200" dirty="0"/>
              <a:t>понимают нас, что мы чувствуем </a:t>
            </a:r>
            <a:r>
              <a:rPr lang="ru-RU" sz="3200" dirty="0" smtClean="0"/>
              <a:t>– </a:t>
            </a:r>
            <a:r>
              <a:rPr lang="ru-RU" sz="3200" dirty="0"/>
              <a:t>2</a:t>
            </a:r>
            <a:br>
              <a:rPr lang="ru-RU" sz="3200" dirty="0"/>
            </a:br>
            <a:r>
              <a:rPr lang="ru-RU" sz="3200" dirty="0" smtClean="0"/>
              <a:t>* Они </a:t>
            </a:r>
            <a:r>
              <a:rPr lang="ru-RU" sz="3200" dirty="0"/>
              <a:t>не знают, что у нас произошло - 2</a:t>
            </a:r>
            <a:br>
              <a:rPr lang="ru-RU" sz="3200" dirty="0"/>
            </a:br>
            <a:r>
              <a:rPr lang="ru-RU" sz="3200" dirty="0" smtClean="0"/>
              <a:t>*</a:t>
            </a:r>
            <a:r>
              <a:rPr lang="ru-RU" sz="3200" u="sng" dirty="0" smtClean="0"/>
              <a:t>Забывают</a:t>
            </a:r>
            <a:r>
              <a:rPr lang="ru-RU" sz="3200" u="sng" dirty="0"/>
              <a:t>, что тоже были детьми </a:t>
            </a:r>
            <a:r>
              <a:rPr lang="ru-RU" sz="3200" dirty="0"/>
              <a:t>- 2</a:t>
            </a:r>
            <a:br>
              <a:rPr lang="ru-RU" sz="3200" dirty="0"/>
            </a:br>
            <a:r>
              <a:rPr lang="ru-RU" sz="3200" dirty="0" smtClean="0"/>
              <a:t>* Так </a:t>
            </a:r>
            <a:r>
              <a:rPr lang="ru-RU" sz="3200" dirty="0"/>
              <a:t>не бывает, я так не считаю – 2</a:t>
            </a:r>
            <a:br>
              <a:rPr lang="ru-RU" sz="3200" dirty="0"/>
            </a:br>
            <a:r>
              <a:rPr lang="ru-RU" sz="3200" dirty="0" smtClean="0"/>
              <a:t>* Бывают </a:t>
            </a:r>
            <a:r>
              <a:rPr lang="ru-RU" sz="3200" dirty="0"/>
              <a:t>строгими и даже </a:t>
            </a:r>
            <a:r>
              <a:rPr lang="ru-RU" sz="3200" dirty="0" smtClean="0"/>
              <a:t>нервозными - 1</a:t>
            </a:r>
            <a:r>
              <a:rPr lang="ru-RU" sz="3200" dirty="0"/>
              <a:t/>
            </a:r>
            <a:br>
              <a:rPr lang="ru-RU" sz="3200" dirty="0"/>
            </a:br>
            <a:r>
              <a:rPr lang="ru-RU" sz="3200" dirty="0" smtClean="0"/>
              <a:t>* Всегда </a:t>
            </a:r>
            <a:r>
              <a:rPr lang="ru-RU" sz="3200" dirty="0"/>
              <a:t>обвиняют  </a:t>
            </a:r>
            <a:r>
              <a:rPr lang="ru-RU" sz="3200" dirty="0" smtClean="0"/>
              <a:t>в том</a:t>
            </a:r>
            <a:r>
              <a:rPr lang="ru-RU" sz="3200" dirty="0"/>
              <a:t>, что бы я ни сделал, </a:t>
            </a:r>
            <a:r>
              <a:rPr lang="ru-RU" sz="3200" dirty="0" smtClean="0"/>
              <a:t>наказывают, кажется иногда, что наказывают ни за что - 2</a:t>
            </a:r>
            <a:r>
              <a:rPr lang="ru-RU" sz="3200" dirty="0"/>
              <a:t/>
            </a:r>
            <a:br>
              <a:rPr lang="ru-RU" sz="3200" dirty="0"/>
            </a:br>
            <a:endParaRPr lang="ru-RU" sz="3200" dirty="0"/>
          </a:p>
        </p:txBody>
      </p:sp>
      <p:cxnSp>
        <p:nvCxnSpPr>
          <p:cNvPr id="5" name="Прямая соединительная линия 4"/>
          <p:cNvCxnSpPr/>
          <p:nvPr/>
        </p:nvCxnSpPr>
        <p:spPr>
          <a:xfrm>
            <a:off x="357158" y="3143248"/>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ru-RU" sz="4000" b="1" i="1" dirty="0" smtClean="0">
                <a:solidFill>
                  <a:srgbClr val="CC00CC"/>
                </a:solidFill>
                <a:effectLst>
                  <a:outerShdw blurRad="38100" dist="38100" dir="2700000" algn="tl">
                    <a:srgbClr val="C0C0C0"/>
                  </a:outerShdw>
                </a:effectLst>
              </a:rPr>
              <a:t>Я – учитель. </a:t>
            </a:r>
            <a:br>
              <a:rPr lang="ru-RU" sz="4000" b="1" i="1" dirty="0" smtClean="0">
                <a:solidFill>
                  <a:srgbClr val="CC00CC"/>
                </a:solidFill>
                <a:effectLst>
                  <a:outerShdw blurRad="38100" dist="38100" dir="2700000" algn="tl">
                    <a:srgbClr val="C0C0C0"/>
                  </a:outerShdw>
                </a:effectLst>
              </a:rPr>
            </a:br>
            <a:r>
              <a:rPr lang="ru-RU" sz="4000" b="1" i="1" dirty="0" smtClean="0">
                <a:solidFill>
                  <a:srgbClr val="CC00CC"/>
                </a:solidFill>
                <a:effectLst>
                  <a:outerShdw blurRad="38100" dist="38100" dir="2700000" algn="tl">
                    <a:srgbClr val="C0C0C0"/>
                  </a:outerShdw>
                </a:effectLst>
              </a:rPr>
              <a:t>Учу в основном чувствам.</a:t>
            </a:r>
            <a:endParaRPr lang="ru-RU" sz="4000" b="1" dirty="0" smtClean="0">
              <a:solidFill>
                <a:srgbClr val="CC00CC"/>
              </a:solidFill>
              <a:effectLst>
                <a:outerShdw blurRad="38100" dist="38100" dir="2700000" algn="tl">
                  <a:srgbClr val="C0C0C0"/>
                </a:outerShdw>
              </a:effectLst>
            </a:endParaRPr>
          </a:p>
        </p:txBody>
      </p:sp>
      <p:pic>
        <p:nvPicPr>
          <p:cNvPr id="5123" name="Picture 6" descr="4-1"/>
          <p:cNvPicPr>
            <a:picLocks noChangeAspect="1" noChangeArrowheads="1"/>
          </p:cNvPicPr>
          <p:nvPr/>
        </p:nvPicPr>
        <p:blipFill>
          <a:blip r:embed="rId2"/>
          <a:srcRect/>
          <a:stretch>
            <a:fillRect/>
          </a:stretch>
        </p:blipFill>
        <p:spPr bwMode="auto">
          <a:xfrm>
            <a:off x="3348038" y="1557338"/>
            <a:ext cx="2257425"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общение содержит в себе </a:t>
            </a:r>
            <a:br>
              <a:rPr lang="ru-RU" b="1" dirty="0" smtClean="0"/>
            </a:br>
            <a:r>
              <a:rPr lang="ru-RU" b="1" dirty="0" smtClean="0"/>
              <a:t>… разных смыслов</a:t>
            </a:r>
            <a:endParaRPr lang="ru-RU" dirty="0"/>
          </a:p>
        </p:txBody>
      </p:sp>
      <p:sp>
        <p:nvSpPr>
          <p:cNvPr id="3" name="Содержимое 2"/>
          <p:cNvSpPr>
            <a:spLocks noGrp="1"/>
          </p:cNvSpPr>
          <p:nvPr>
            <p:ph idx="1"/>
          </p:nvPr>
        </p:nvSpPr>
        <p:spPr>
          <a:xfrm>
            <a:off x="428596" y="1643050"/>
            <a:ext cx="8229600" cy="4929222"/>
          </a:xfrm>
        </p:spPr>
        <p:txBody>
          <a:bodyPr>
            <a:normAutofit fontScale="92500" lnSpcReduction="10000"/>
          </a:bodyPr>
          <a:lstStyle/>
          <a:p>
            <a:pPr>
              <a:buNone/>
            </a:pPr>
            <a:r>
              <a:rPr lang="ru-RU" dirty="0" smtClean="0"/>
              <a:t>то</a:t>
            </a:r>
            <a:r>
              <a:rPr lang="ru-RU" dirty="0"/>
              <a:t>, </a:t>
            </a:r>
            <a:endParaRPr lang="ru-RU" dirty="0" smtClean="0"/>
          </a:p>
          <a:p>
            <a:pPr>
              <a:buNone/>
            </a:pPr>
            <a:r>
              <a:rPr lang="ru-RU" i="1" dirty="0" smtClean="0"/>
              <a:t>что </a:t>
            </a:r>
            <a:r>
              <a:rPr lang="ru-RU" i="1" dirty="0"/>
              <a:t>мы хотели сказать, </a:t>
            </a:r>
            <a:endParaRPr lang="ru-RU" i="1" dirty="0" smtClean="0"/>
          </a:p>
          <a:p>
            <a:pPr>
              <a:buNone/>
            </a:pPr>
            <a:r>
              <a:rPr lang="ru-RU" i="1" dirty="0" smtClean="0"/>
              <a:t>что </a:t>
            </a:r>
            <a:r>
              <a:rPr lang="ru-RU" i="1" dirty="0"/>
              <a:t>сказали, </a:t>
            </a:r>
            <a:endParaRPr lang="ru-RU" i="1" dirty="0" smtClean="0"/>
          </a:p>
          <a:p>
            <a:pPr>
              <a:buNone/>
            </a:pPr>
            <a:r>
              <a:rPr lang="ru-RU" i="1" dirty="0" smtClean="0"/>
              <a:t>что </a:t>
            </a:r>
            <a:r>
              <a:rPr lang="ru-RU" i="1" dirty="0"/>
              <a:t>услышал собеседник, </a:t>
            </a:r>
            <a:endParaRPr lang="ru-RU" i="1" dirty="0" smtClean="0"/>
          </a:p>
          <a:p>
            <a:pPr>
              <a:buNone/>
            </a:pPr>
            <a:r>
              <a:rPr lang="ru-RU" i="1" dirty="0" smtClean="0"/>
              <a:t>что </a:t>
            </a:r>
            <a:r>
              <a:rPr lang="ru-RU" i="1" dirty="0"/>
              <a:t>он понял, </a:t>
            </a:r>
            <a:endParaRPr lang="ru-RU" i="1" dirty="0" smtClean="0"/>
          </a:p>
          <a:p>
            <a:pPr>
              <a:buNone/>
            </a:pPr>
            <a:r>
              <a:rPr lang="ru-RU" i="1" dirty="0" smtClean="0"/>
              <a:t>что </a:t>
            </a:r>
            <a:r>
              <a:rPr lang="ru-RU" i="1" dirty="0"/>
              <a:t>хотел сказать в ответ, </a:t>
            </a:r>
            <a:endParaRPr lang="ru-RU" i="1" dirty="0" smtClean="0"/>
          </a:p>
          <a:p>
            <a:pPr>
              <a:buNone/>
            </a:pPr>
            <a:r>
              <a:rPr lang="ru-RU" i="1" dirty="0" smtClean="0"/>
              <a:t>что </a:t>
            </a:r>
            <a:r>
              <a:rPr lang="ru-RU" i="1" dirty="0"/>
              <a:t>сказал, </a:t>
            </a:r>
            <a:endParaRPr lang="ru-RU" i="1" dirty="0" smtClean="0"/>
          </a:p>
          <a:p>
            <a:pPr>
              <a:buNone/>
            </a:pPr>
            <a:r>
              <a:rPr lang="ru-RU" i="1" dirty="0" smtClean="0"/>
              <a:t>что </a:t>
            </a:r>
            <a:r>
              <a:rPr lang="ru-RU" i="1" dirty="0"/>
              <a:t>мы </a:t>
            </a:r>
            <a:r>
              <a:rPr lang="ru-RU" i="1" dirty="0" smtClean="0"/>
              <a:t>услышали,</a:t>
            </a:r>
          </a:p>
          <a:p>
            <a:pPr>
              <a:buNone/>
            </a:pPr>
            <a:r>
              <a:rPr lang="ru-RU" i="1" dirty="0" smtClean="0"/>
              <a:t>как </a:t>
            </a:r>
            <a:r>
              <a:rPr lang="ru-RU" i="1" dirty="0"/>
              <a:t>его </a:t>
            </a:r>
            <a:r>
              <a:rPr lang="ru-RU" i="1" dirty="0" smtClean="0"/>
              <a:t>поняли.</a:t>
            </a:r>
            <a:endParaRPr lang="ru-RU" dirty="0"/>
          </a:p>
        </p:txBody>
      </p:sp>
      <p:sp>
        <p:nvSpPr>
          <p:cNvPr id="4" name="TextBox 3"/>
          <p:cNvSpPr txBox="1"/>
          <p:nvPr/>
        </p:nvSpPr>
        <p:spPr>
          <a:xfrm>
            <a:off x="2071670" y="785794"/>
            <a:ext cx="801752" cy="769441"/>
          </a:xfrm>
          <a:prstGeom prst="rect">
            <a:avLst/>
          </a:prstGeom>
          <a:solidFill>
            <a:schemeClr val="bg1"/>
          </a:solidFill>
        </p:spPr>
        <p:txBody>
          <a:bodyPr wrap="square" rtlCol="0">
            <a:spAutoFit/>
          </a:bodyPr>
          <a:lstStyle/>
          <a:p>
            <a:r>
              <a:rPr lang="ru-RU" sz="4400" b="1" dirty="0" smtClean="0">
                <a:solidFill>
                  <a:srgbClr val="CC0099"/>
                </a:solidFill>
              </a:rPr>
              <a:t>8!</a:t>
            </a:r>
            <a:endParaRPr lang="ru-RU" sz="4400" b="1" dirty="0">
              <a:solidFill>
                <a:srgbClr val="CC0099"/>
              </a:solidFill>
            </a:endParaRPr>
          </a:p>
        </p:txBody>
      </p:sp>
      <p:pic>
        <p:nvPicPr>
          <p:cNvPr id="5" name="Picture 5" descr="CCHLD075"/>
          <p:cNvPicPr>
            <a:picLocks noChangeAspect="1" noChangeArrowheads="1"/>
          </p:cNvPicPr>
          <p:nvPr/>
        </p:nvPicPr>
        <p:blipFill>
          <a:blip r:embed="rId2"/>
          <a:srcRect/>
          <a:stretch>
            <a:fillRect/>
          </a:stretch>
        </p:blipFill>
        <p:spPr bwMode="auto">
          <a:xfrm>
            <a:off x="5357818" y="3000372"/>
            <a:ext cx="3260447" cy="2143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8" presetClass="entr" presetSubtype="0" accel="10000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0" dur="500"/>
                                        <p:tgtEl>
                                          <p:spTgt spid="3">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p:cTn id="85"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6"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8"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b="1" smtClean="0">
                <a:solidFill>
                  <a:srgbClr val="FF0066"/>
                </a:solidFill>
              </a:rPr>
              <a:t>Вот несколько советов:</a:t>
            </a:r>
            <a:r>
              <a:rPr lang="ru-RU" smtClean="0"/>
              <a:t> </a:t>
            </a:r>
          </a:p>
        </p:txBody>
      </p:sp>
      <p:sp>
        <p:nvSpPr>
          <p:cNvPr id="11267" name="Rectangle 3"/>
          <p:cNvSpPr>
            <a:spLocks noGrp="1" noChangeArrowheads="1"/>
          </p:cNvSpPr>
          <p:nvPr>
            <p:ph type="body" idx="1"/>
          </p:nvPr>
        </p:nvSpPr>
        <p:spPr>
          <a:xfrm>
            <a:off x="457200" y="1295400"/>
            <a:ext cx="8229600" cy="5105400"/>
          </a:xfrm>
        </p:spPr>
        <p:txBody>
          <a:bodyPr/>
          <a:lstStyle/>
          <a:p>
            <a:pPr eaLnBrk="1" hangingPunct="1">
              <a:lnSpc>
                <a:spcPct val="80000"/>
              </a:lnSpc>
            </a:pPr>
            <a:r>
              <a:rPr lang="ru-RU" sz="2800" smtClean="0"/>
              <a:t>Не надо стараться прочесть мысли ребенка.</a:t>
            </a:r>
          </a:p>
          <a:p>
            <a:pPr eaLnBrk="1" hangingPunct="1">
              <a:lnSpc>
                <a:spcPct val="80000"/>
              </a:lnSpc>
              <a:buFontTx/>
              <a:buNone/>
            </a:pPr>
            <a:endParaRPr lang="ru-RU" sz="2800" smtClean="0"/>
          </a:p>
          <a:p>
            <a:pPr eaLnBrk="1" hangingPunct="1">
              <a:lnSpc>
                <a:spcPct val="80000"/>
              </a:lnSpc>
            </a:pPr>
            <a:r>
              <a:rPr lang="ru-RU" sz="2800" smtClean="0"/>
              <a:t>Думать, что ребенок способен понять нас без слов – ошибка.</a:t>
            </a:r>
            <a:br>
              <a:rPr lang="ru-RU" sz="2800" smtClean="0"/>
            </a:br>
            <a:endParaRPr lang="ru-RU" sz="2800" smtClean="0"/>
          </a:p>
          <a:p>
            <a:pPr eaLnBrk="1" hangingPunct="1">
              <a:lnSpc>
                <a:spcPct val="80000"/>
              </a:lnSpc>
            </a:pPr>
            <a:r>
              <a:rPr lang="ru-RU" sz="2800" smtClean="0"/>
              <a:t>Не стоит подменять мысли детей своими.</a:t>
            </a:r>
            <a:br>
              <a:rPr lang="ru-RU" sz="2800" smtClean="0"/>
            </a:br>
            <a:endParaRPr lang="ru-RU" sz="2800" smtClean="0"/>
          </a:p>
          <a:p>
            <a:pPr eaLnBrk="1" hangingPunct="1">
              <a:lnSpc>
                <a:spcPct val="80000"/>
              </a:lnSpc>
            </a:pPr>
            <a:r>
              <a:rPr lang="ru-RU" sz="2800" smtClean="0"/>
              <a:t>Нужно изо всех сил сопротивляться хронической занятости и усталости.</a:t>
            </a:r>
            <a:br>
              <a:rPr lang="ru-RU" sz="2800" smtClean="0"/>
            </a:br>
            <a:endParaRPr lang="ru-RU" sz="2800" smtClean="0"/>
          </a:p>
          <a:p>
            <a:pPr eaLnBrk="1" hangingPunct="1">
              <a:lnSpc>
                <a:spcPct val="80000"/>
              </a:lnSpc>
            </a:pPr>
            <a:r>
              <a:rPr lang="ru-RU" sz="2800" smtClean="0"/>
              <a:t>И обращать внимание на свой язык, выбирать слова, понятные детям.</a:t>
            </a:r>
          </a:p>
        </p:txBody>
      </p:sp>
      <p:pic>
        <p:nvPicPr>
          <p:cNvPr id="11268" name="Picture 4" descr="CWMNO015"/>
          <p:cNvPicPr>
            <a:picLocks noChangeAspect="1" noChangeArrowheads="1"/>
          </p:cNvPicPr>
          <p:nvPr/>
        </p:nvPicPr>
        <p:blipFill>
          <a:blip r:embed="rId2"/>
          <a:srcRect/>
          <a:stretch>
            <a:fillRect/>
          </a:stretch>
        </p:blipFill>
        <p:spPr bwMode="auto">
          <a:xfrm>
            <a:off x="7010400" y="3733800"/>
            <a:ext cx="19812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2"/>
          <p:cNvSpPr>
            <a:spLocks noGrp="1" noChangeArrowheads="1"/>
          </p:cNvSpPr>
          <p:nvPr>
            <p:ph type="title"/>
          </p:nvPr>
        </p:nvSpPr>
        <p:spPr>
          <a:xfrm>
            <a:off x="357158" y="0"/>
            <a:ext cx="8229600" cy="500042"/>
          </a:xfrm>
        </p:spPr>
        <p:txBody>
          <a:bodyPr/>
          <a:lstStyle/>
          <a:p>
            <a:pPr eaLnBrk="1" hangingPunct="1"/>
            <a:r>
              <a:rPr lang="ru-RU" sz="2000" b="1" dirty="0" smtClean="0">
                <a:solidFill>
                  <a:schemeClr val="accent2"/>
                </a:solidFill>
              </a:rPr>
              <a:t>Упражнение «В чем ошибка?» </a:t>
            </a:r>
            <a:endParaRPr lang="ru-RU" sz="2000" b="1" i="1" dirty="0" smtClean="0">
              <a:solidFill>
                <a:schemeClr val="accent2"/>
              </a:solidFill>
            </a:endParaRPr>
          </a:p>
        </p:txBody>
      </p:sp>
      <p:graphicFrame>
        <p:nvGraphicFramePr>
          <p:cNvPr id="5" name="Group 42"/>
          <p:cNvGraphicFramePr>
            <a:graphicFrameLocks/>
          </p:cNvGraphicFramePr>
          <p:nvPr/>
        </p:nvGraphicFramePr>
        <p:xfrm>
          <a:off x="0" y="483552"/>
          <a:ext cx="9144000" cy="6194743"/>
        </p:xfrm>
        <a:graphic>
          <a:graphicData uri="http://schemas.openxmlformats.org/drawingml/2006/table">
            <a:tbl>
              <a:tblPr/>
              <a:tblGrid>
                <a:gridCol w="4572000"/>
                <a:gridCol w="45720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Высказывание родителей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с ошибкой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Действенное высказывание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9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rPr>
                        <a:t>1. «Обед готов. Когда ты собираешься накрывать на стол?»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Не надо задавать вопрос, необходимо поставить задачу. Лучше сказать: «Обед почти готов. Иди накрывать стол».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2. «Я хочу, чтобы через пять минут ванная была убрана. Приступай!»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Слишком большой объем работы за короткое время. Лучше сказать: «К нам приходят гости; помоги мне сейчас убраться в ванной».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0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3. «Нет, я не разрешаю тебе идти на лыжах. Ты сломаешь ногу».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Слишком критично. Предполагает неудачу. Лучше: «Ты сможешь пойти кататься на лыжах, когда научишься ездить как следует».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4. «Тебе нельзя идти играть на улицу, пока не уберешь в комнате».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rPr>
                        <a:t>Неясно, какую работу нужно сделать. Лучше: «После того как ты уберешь кровать, повесишь в шкаф одежду и подметешь пол, можешь идти играть».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Прямоугольник 5"/>
          <p:cNvSpPr/>
          <p:nvPr/>
        </p:nvSpPr>
        <p:spPr>
          <a:xfrm>
            <a:off x="4643438" y="1285860"/>
            <a:ext cx="4500562"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643438" y="2357430"/>
            <a:ext cx="4500562"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643438" y="3714752"/>
            <a:ext cx="4500562"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643438" y="5072074"/>
            <a:ext cx="4500562"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Упражнение </a:t>
            </a:r>
            <a:r>
              <a:rPr lang="ru-RU" b="1" dirty="0" smtClean="0"/>
              <a:t/>
            </a:r>
            <a:br>
              <a:rPr lang="ru-RU" b="1" dirty="0" smtClean="0"/>
            </a:br>
            <a:r>
              <a:rPr lang="ru-RU" b="1" dirty="0" smtClean="0"/>
              <a:t>«Выбери </a:t>
            </a:r>
            <a:r>
              <a:rPr lang="ru-RU" b="1" dirty="0"/>
              <a:t>правильный ответ»</a:t>
            </a:r>
            <a:r>
              <a:rPr lang="ru-RU" dirty="0"/>
              <a:t/>
            </a:r>
            <a:br>
              <a:rPr lang="ru-RU" dirty="0"/>
            </a:br>
            <a:endParaRPr lang="ru-RU" dirty="0"/>
          </a:p>
        </p:txBody>
      </p:sp>
      <p:sp>
        <p:nvSpPr>
          <p:cNvPr id="64513" name="Rectangle 1"/>
          <p:cNvSpPr>
            <a:spLocks noChangeArrowheads="1"/>
          </p:cNvSpPr>
          <p:nvPr/>
        </p:nvSpPr>
        <p:spPr bwMode="auto">
          <a:xfrm>
            <a:off x="428596" y="1595021"/>
            <a:ext cx="821537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Вы зовете дочь обедать. </a:t>
            </a: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Она отвечает: «Сейчас» — и продолжает заниматься своими делами. </a:t>
            </a: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Вы начинаете сердиться.</a:t>
            </a:r>
            <a:b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br>
            <a:endPar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endParaRPr>
          </a:p>
          <a:p>
            <a:pPr lvl="0" fontAlgn="base">
              <a:spcBef>
                <a:spcPct val="0"/>
              </a:spcBef>
              <a:spcAft>
                <a:spcPct val="0"/>
              </a:spcAft>
              <a:tabLst>
                <a:tab pos="2609850" algn="l"/>
              </a:tabLst>
            </a:pP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tabLst>
                <a:tab pos="2609850" algn="l"/>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rPr>
              <a:t>Ваши слова</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 сколько же раз тебе надо говорить!»</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 начинаю сердиться, когда приходится повторять одно и то же».</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«Меня сердит, когда ты не слушаешься».</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Упражнение </a:t>
            </a:r>
            <a:r>
              <a:rPr lang="ru-RU" b="1" dirty="0" smtClean="0"/>
              <a:t/>
            </a:r>
            <a:br>
              <a:rPr lang="ru-RU" b="1" dirty="0" smtClean="0"/>
            </a:br>
            <a:r>
              <a:rPr lang="ru-RU" b="1" dirty="0" smtClean="0"/>
              <a:t>«Выбери </a:t>
            </a:r>
            <a:r>
              <a:rPr lang="ru-RU" b="1" dirty="0"/>
              <a:t>правильный ответ»</a:t>
            </a:r>
            <a:r>
              <a:rPr lang="ru-RU" dirty="0"/>
              <a:t/>
            </a:r>
            <a:br>
              <a:rPr lang="ru-RU" dirty="0"/>
            </a:br>
            <a:endParaRPr lang="ru-RU" dirty="0"/>
          </a:p>
        </p:txBody>
      </p:sp>
      <p:sp>
        <p:nvSpPr>
          <p:cNvPr id="64513" name="Rectangle 1"/>
          <p:cNvSpPr>
            <a:spLocks noChangeArrowheads="1"/>
          </p:cNvSpPr>
          <p:nvPr/>
        </p:nvSpPr>
        <p:spPr bwMode="auto">
          <a:xfrm>
            <a:off x="214283" y="1214422"/>
            <a:ext cx="85725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У вас важный разговор с другом. </a:t>
            </a: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Ребенок то и дело его прерывает.</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rPr>
              <a:t>Ваши слова</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«Мне трудно беседовать, когда меня прерывают».</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мешай!»</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 не можешь заняться чем-то другим?»</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tab pos="2609850" algn="l"/>
              </a:tabLst>
            </a:pP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Упражнение </a:t>
            </a:r>
            <a:r>
              <a:rPr lang="ru-RU" b="1" dirty="0" smtClean="0"/>
              <a:t/>
            </a:r>
            <a:br>
              <a:rPr lang="ru-RU" b="1" dirty="0" smtClean="0"/>
            </a:br>
            <a:r>
              <a:rPr lang="ru-RU" b="1" dirty="0" smtClean="0"/>
              <a:t>«Выбери </a:t>
            </a:r>
            <a:r>
              <a:rPr lang="ru-RU" b="1" dirty="0"/>
              <a:t>правильный ответ»</a:t>
            </a:r>
            <a:r>
              <a:rPr lang="ru-RU" dirty="0"/>
              <a:t/>
            </a:r>
            <a:br>
              <a:rPr lang="ru-RU" dirty="0"/>
            </a:br>
            <a:endParaRPr lang="ru-RU" dirty="0"/>
          </a:p>
        </p:txBody>
      </p:sp>
      <p:sp>
        <p:nvSpPr>
          <p:cNvPr id="64513" name="Rectangle 1"/>
          <p:cNvSpPr>
            <a:spLocks noChangeArrowheads="1"/>
          </p:cNvSpPr>
          <p:nvPr/>
        </p:nvSpPr>
        <p:spPr bwMode="auto">
          <a:xfrm>
            <a:off x="285721" y="1500174"/>
            <a:ext cx="8572559"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Вы приходите домой усталая. </a:t>
            </a: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У сына друзья, музыка, веселье. </a:t>
            </a: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r>
              <a:rPr kumimoji="0" lang="ru-RU" sz="28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Вы испытываете смешанное чувство обиды и раздражения.</a:t>
            </a:r>
            <a:endParaRPr kumimoji="0" lang="ru-RU" sz="2800" b="1" i="1" u="none" strike="noStrike" cap="none" normalizeH="0" baseline="0" dirty="0" smtClean="0">
              <a:ln>
                <a:noFill/>
              </a:ln>
              <a:solidFill>
                <a:srgbClr val="0000FF"/>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rPr>
              <a:t>Ваши слова</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«Тебе не пришло в голову, что я могу быть усталой?»</a:t>
            </a:r>
            <a:b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«Уберите за собой посуду».</a:t>
            </a:r>
            <a:b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«Меня обижает и сердит, когда я устала и вижу дома беспорядок».</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582594"/>
          </a:xfrm>
        </p:spPr>
        <p:txBody>
          <a:bodyPr>
            <a:normAutofit fontScale="90000"/>
          </a:bodyPr>
          <a:lstStyle/>
          <a:p>
            <a:r>
              <a:rPr lang="ru-RU" b="1" dirty="0" smtClean="0">
                <a:solidFill>
                  <a:srgbClr val="CC0099"/>
                </a:solidFill>
              </a:rPr>
              <a:t>Детей учит всё, что их окружает!</a:t>
            </a:r>
            <a:endParaRPr lang="ru-RU" b="1" dirty="0">
              <a:solidFill>
                <a:srgbClr val="CC0099"/>
              </a:solidFill>
            </a:endParaRPr>
          </a:p>
        </p:txBody>
      </p:sp>
      <p:sp>
        <p:nvSpPr>
          <p:cNvPr id="3" name="Содержимое 2"/>
          <p:cNvSpPr>
            <a:spLocks noGrp="1"/>
          </p:cNvSpPr>
          <p:nvPr>
            <p:ph idx="1"/>
          </p:nvPr>
        </p:nvSpPr>
        <p:spPr>
          <a:xfrm>
            <a:off x="0" y="1000108"/>
            <a:ext cx="9144000" cy="4525963"/>
          </a:xfrm>
        </p:spPr>
        <p:txBody>
          <a:bodyPr>
            <a:noAutofit/>
          </a:bodyPr>
          <a:lstStyle/>
          <a:p>
            <a:pPr lvl="0"/>
            <a:r>
              <a:rPr lang="ru-RU" sz="2600" dirty="0"/>
              <a:t>Если </a:t>
            </a:r>
            <a:r>
              <a:rPr lang="ru-RU" sz="2600" b="1" dirty="0" smtClean="0">
                <a:solidFill>
                  <a:srgbClr val="FF0000"/>
                </a:solidFill>
              </a:rPr>
              <a:t>критикуют</a:t>
            </a:r>
            <a:r>
              <a:rPr lang="ru-RU" sz="2600" dirty="0" smtClean="0">
                <a:solidFill>
                  <a:srgbClr val="FF0000"/>
                </a:solidFill>
              </a:rPr>
              <a:t> </a:t>
            </a:r>
            <a:r>
              <a:rPr lang="ru-RU" sz="2600" dirty="0"/>
              <a:t>— </a:t>
            </a:r>
            <a:r>
              <a:rPr lang="ru-RU" sz="2600" dirty="0" smtClean="0"/>
              <a:t>учится </a:t>
            </a:r>
            <a:r>
              <a:rPr lang="ru-RU" sz="2600" b="1" dirty="0">
                <a:effectLst>
                  <a:outerShdw blurRad="38100" dist="38100" dir="2700000" algn="tl">
                    <a:srgbClr val="000000">
                      <a:alpha val="43137"/>
                    </a:srgbClr>
                  </a:outerShdw>
                </a:effectLst>
              </a:rPr>
              <a:t>осуждать</a:t>
            </a:r>
            <a:r>
              <a:rPr lang="ru-RU" sz="2600" dirty="0"/>
              <a:t>.</a:t>
            </a:r>
          </a:p>
          <a:p>
            <a:pPr lvl="0"/>
            <a:r>
              <a:rPr lang="ru-RU" sz="2600" dirty="0"/>
              <a:t>Если </a:t>
            </a:r>
            <a:r>
              <a:rPr lang="ru-RU" sz="2600" b="1" dirty="0" smtClean="0">
                <a:solidFill>
                  <a:srgbClr val="FF0000"/>
                </a:solidFill>
              </a:rPr>
              <a:t>высмеивают</a:t>
            </a:r>
            <a:r>
              <a:rPr lang="ru-RU" sz="2600" dirty="0" smtClean="0"/>
              <a:t> </a:t>
            </a:r>
            <a:r>
              <a:rPr lang="ru-RU" sz="2600" dirty="0"/>
              <a:t>— </a:t>
            </a:r>
            <a:r>
              <a:rPr lang="ru-RU" sz="2600" dirty="0" smtClean="0"/>
              <a:t>учится </a:t>
            </a:r>
            <a:r>
              <a:rPr lang="ru-RU" sz="2600" dirty="0"/>
              <a:t>быть </a:t>
            </a:r>
            <a:r>
              <a:rPr lang="ru-RU" sz="2600" b="1" dirty="0">
                <a:effectLst>
                  <a:outerShdw blurRad="38100" dist="38100" dir="2700000" algn="tl">
                    <a:srgbClr val="000000">
                      <a:alpha val="43137"/>
                    </a:srgbClr>
                  </a:outerShdw>
                </a:effectLst>
              </a:rPr>
              <a:t>робким.</a:t>
            </a:r>
          </a:p>
          <a:p>
            <a:pPr lvl="0"/>
            <a:r>
              <a:rPr lang="ru-RU" sz="2600" dirty="0" smtClean="0"/>
              <a:t>Если демонстрируют </a:t>
            </a:r>
            <a:r>
              <a:rPr lang="ru-RU" sz="2600" b="1" dirty="0" smtClean="0">
                <a:solidFill>
                  <a:srgbClr val="FF0000"/>
                </a:solidFill>
              </a:rPr>
              <a:t>враждебность</a:t>
            </a:r>
            <a:r>
              <a:rPr lang="ru-RU" sz="2600" dirty="0" smtClean="0"/>
              <a:t> — учится </a:t>
            </a:r>
            <a:r>
              <a:rPr lang="ru-RU" sz="2600" b="1" dirty="0" smtClean="0">
                <a:effectLst>
                  <a:outerShdw blurRad="38100" dist="38100" dir="2700000" algn="tl">
                    <a:srgbClr val="000000">
                      <a:alpha val="43137"/>
                    </a:srgbClr>
                  </a:outerShdw>
                </a:effectLst>
              </a:rPr>
              <a:t>драться</a:t>
            </a:r>
            <a:r>
              <a:rPr lang="ru-RU" sz="2600" dirty="0" smtClean="0"/>
              <a:t>.</a:t>
            </a:r>
          </a:p>
          <a:p>
            <a:pPr lvl="0"/>
            <a:r>
              <a:rPr lang="ru-RU" sz="2600" dirty="0" smtClean="0"/>
              <a:t>Если </a:t>
            </a:r>
            <a:r>
              <a:rPr lang="ru-RU" sz="2600" b="1" dirty="0" smtClean="0">
                <a:solidFill>
                  <a:srgbClr val="FF0000"/>
                </a:solidFill>
              </a:rPr>
              <a:t>позорят</a:t>
            </a:r>
            <a:r>
              <a:rPr lang="ru-RU" sz="2600" dirty="0" smtClean="0"/>
              <a:t> — учится чувствовать себя </a:t>
            </a:r>
            <a:r>
              <a:rPr lang="ru-RU" sz="2600" b="1" dirty="0" smtClean="0">
                <a:effectLst>
                  <a:outerShdw blurRad="38100" dist="38100" dir="2700000" algn="tl">
                    <a:srgbClr val="000000">
                      <a:alpha val="43137"/>
                    </a:srgbClr>
                  </a:outerShdw>
                </a:effectLst>
              </a:rPr>
              <a:t>виноватым.</a:t>
            </a:r>
          </a:p>
          <a:p>
            <a:pPr lvl="0"/>
            <a:r>
              <a:rPr lang="ru-RU" sz="2600" dirty="0" smtClean="0"/>
              <a:t>Если </a:t>
            </a:r>
            <a:r>
              <a:rPr lang="ru-RU" sz="2600" b="1" dirty="0" smtClean="0">
                <a:solidFill>
                  <a:srgbClr val="00CC00"/>
                </a:solidFill>
              </a:rPr>
              <a:t>хвалят</a:t>
            </a:r>
            <a:r>
              <a:rPr lang="ru-RU" sz="2600" dirty="0" smtClean="0"/>
              <a:t> </a:t>
            </a:r>
            <a:r>
              <a:rPr lang="ru-RU" sz="2600" dirty="0"/>
              <a:t>— </a:t>
            </a:r>
            <a:r>
              <a:rPr lang="ru-RU" sz="2600" dirty="0" smtClean="0"/>
              <a:t>учится </a:t>
            </a:r>
            <a:r>
              <a:rPr lang="ru-RU" sz="2600" b="1" dirty="0">
                <a:solidFill>
                  <a:srgbClr val="0000FF"/>
                </a:solidFill>
              </a:rPr>
              <a:t>оценивать.</a:t>
            </a:r>
          </a:p>
          <a:p>
            <a:pPr lvl="0"/>
            <a:r>
              <a:rPr lang="ru-RU" sz="2600" dirty="0"/>
              <a:t>Если </a:t>
            </a:r>
            <a:r>
              <a:rPr lang="ru-RU" sz="2600" dirty="0" smtClean="0"/>
              <a:t>живет </a:t>
            </a:r>
            <a:r>
              <a:rPr lang="ru-RU" sz="2600" dirty="0"/>
              <a:t>с </a:t>
            </a:r>
            <a:r>
              <a:rPr lang="ru-RU" sz="2600" b="1" dirty="0">
                <a:solidFill>
                  <a:srgbClr val="00CC00"/>
                </a:solidFill>
              </a:rPr>
              <a:t>чувством безопасности </a:t>
            </a:r>
            <a:r>
              <a:rPr lang="ru-RU" sz="2600" dirty="0"/>
              <a:t>— </a:t>
            </a:r>
            <a:r>
              <a:rPr lang="ru-RU" sz="2600" dirty="0" smtClean="0"/>
              <a:t> </a:t>
            </a:r>
            <a:r>
              <a:rPr lang="ru-RU" sz="2600" dirty="0"/>
              <a:t>учится </a:t>
            </a:r>
            <a:r>
              <a:rPr lang="ru-RU" sz="2600" b="1" dirty="0">
                <a:solidFill>
                  <a:srgbClr val="0000FF"/>
                </a:solidFill>
              </a:rPr>
              <a:t>верить.</a:t>
            </a:r>
          </a:p>
          <a:p>
            <a:pPr lvl="0"/>
            <a:r>
              <a:rPr lang="ru-RU" sz="2600" dirty="0" smtClean="0"/>
              <a:t>Если </a:t>
            </a:r>
            <a:r>
              <a:rPr lang="ru-RU" sz="2600" b="1" dirty="0" smtClean="0">
                <a:solidFill>
                  <a:srgbClr val="00CC00"/>
                </a:solidFill>
              </a:rPr>
              <a:t>подбадривают</a:t>
            </a:r>
            <a:r>
              <a:rPr lang="ru-RU" sz="2600" dirty="0" smtClean="0"/>
              <a:t> </a:t>
            </a:r>
            <a:r>
              <a:rPr lang="ru-RU" sz="2600" dirty="0"/>
              <a:t>— </a:t>
            </a:r>
            <a:r>
              <a:rPr lang="ru-RU" sz="2600" dirty="0" smtClean="0"/>
              <a:t>учится </a:t>
            </a:r>
            <a:r>
              <a:rPr lang="ru-RU" sz="2600" b="1" dirty="0">
                <a:solidFill>
                  <a:srgbClr val="0000FF"/>
                </a:solidFill>
              </a:rPr>
              <a:t>уверенности</a:t>
            </a:r>
            <a:r>
              <a:rPr lang="ru-RU" sz="2600" dirty="0"/>
              <a:t> в себе.</a:t>
            </a:r>
          </a:p>
          <a:p>
            <a:pPr lvl="0"/>
            <a:r>
              <a:rPr lang="ru-RU" sz="2600" dirty="0"/>
              <a:t>Если </a:t>
            </a:r>
            <a:r>
              <a:rPr lang="ru-RU" sz="2600" dirty="0" smtClean="0"/>
              <a:t>обычно </a:t>
            </a:r>
            <a:r>
              <a:rPr lang="ru-RU" sz="2600" b="1" dirty="0">
                <a:solidFill>
                  <a:srgbClr val="00CC00"/>
                </a:solidFill>
              </a:rPr>
              <a:t>честны </a:t>
            </a:r>
            <a:r>
              <a:rPr lang="ru-RU" sz="2600" dirty="0"/>
              <a:t>— </a:t>
            </a:r>
            <a:r>
              <a:rPr lang="ru-RU" sz="2600" dirty="0" smtClean="0"/>
              <a:t>учится </a:t>
            </a:r>
            <a:r>
              <a:rPr lang="ru-RU" sz="2600" b="1" dirty="0">
                <a:solidFill>
                  <a:srgbClr val="0000FF"/>
                </a:solidFill>
              </a:rPr>
              <a:t>справедливости</a:t>
            </a:r>
            <a:r>
              <a:rPr lang="ru-RU" sz="2600" dirty="0"/>
              <a:t>.</a:t>
            </a:r>
          </a:p>
          <a:p>
            <a:pPr lvl="0"/>
            <a:r>
              <a:rPr lang="ru-RU" sz="2600" dirty="0"/>
              <a:t>Если </a:t>
            </a:r>
            <a:r>
              <a:rPr lang="ru-RU" sz="2600" b="1" dirty="0" smtClean="0">
                <a:solidFill>
                  <a:srgbClr val="00CC00"/>
                </a:solidFill>
              </a:rPr>
              <a:t>одобряют</a:t>
            </a:r>
            <a:r>
              <a:rPr lang="ru-RU" sz="2600" dirty="0" smtClean="0"/>
              <a:t> </a:t>
            </a:r>
            <a:r>
              <a:rPr lang="ru-RU" sz="2600" dirty="0"/>
              <a:t>— </a:t>
            </a:r>
            <a:r>
              <a:rPr lang="ru-RU" sz="2600" dirty="0" smtClean="0"/>
              <a:t>учится </a:t>
            </a:r>
            <a:r>
              <a:rPr lang="ru-RU" sz="2600" b="1" dirty="0">
                <a:solidFill>
                  <a:srgbClr val="0000FF"/>
                </a:solidFill>
              </a:rPr>
              <a:t>хорошо к себе </a:t>
            </a:r>
            <a:r>
              <a:rPr lang="ru-RU" sz="2600" dirty="0"/>
              <a:t>относиться.</a:t>
            </a:r>
          </a:p>
          <a:p>
            <a:pPr lvl="0"/>
            <a:r>
              <a:rPr lang="ru-RU" sz="2600" dirty="0"/>
              <a:t>Если </a:t>
            </a:r>
            <a:r>
              <a:rPr lang="ru-RU" sz="2600" dirty="0" smtClean="0"/>
              <a:t>живет </a:t>
            </a:r>
            <a:r>
              <a:rPr lang="ru-RU" sz="2600" dirty="0"/>
              <a:t>в </a:t>
            </a:r>
            <a:r>
              <a:rPr lang="ru-RU" sz="2600" b="1" dirty="0">
                <a:solidFill>
                  <a:srgbClr val="00CC00"/>
                </a:solidFill>
              </a:rPr>
              <a:t>атмосфере дружбы </a:t>
            </a:r>
            <a:r>
              <a:rPr lang="ru-RU" sz="2600" dirty="0"/>
              <a:t>и чувствует себя нужным — </a:t>
            </a:r>
            <a:r>
              <a:rPr lang="ru-RU" sz="2600" dirty="0" smtClean="0"/>
              <a:t>учится </a:t>
            </a:r>
            <a:r>
              <a:rPr lang="ru-RU" sz="2600" b="1" dirty="0">
                <a:solidFill>
                  <a:srgbClr val="0000FF"/>
                </a:solidFill>
              </a:rPr>
              <a:t>находить</a:t>
            </a:r>
            <a:r>
              <a:rPr lang="ru-RU" sz="2600" dirty="0"/>
              <a:t> в этом мире </a:t>
            </a:r>
            <a:r>
              <a:rPr lang="ru-RU" sz="2600" b="1" dirty="0">
                <a:solidFill>
                  <a:srgbClr val="0000FF"/>
                </a:solidFill>
              </a:rPr>
              <a:t>любовь.</a:t>
            </a:r>
          </a:p>
          <a:p>
            <a:endParaRPr lang="ru-RU"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57158" y="117693"/>
            <a:ext cx="857256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CC0099"/>
                </a:solidFill>
                <a:effectLst/>
                <a:latin typeface="Times New Roman" pitchFamily="18" charset="0"/>
                <a:ea typeface="Calibri" pitchFamily="34" charset="0"/>
                <a:cs typeface="Times New Roman" pitchFamily="18" charset="0"/>
              </a:rPr>
              <a:t>Пессимистическое стихотворение подростка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Мне так грустно и плохо,</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мерзко.</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Ведь подростка никто не поймет…</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Лишь ругают, ругают за мелочь,</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тоска меня скоро доймет…</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для взрослых закрытая книга,</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подростка лишь сможет понять</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Тот, кто помнит,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сам был подростком,</a:t>
            </a:r>
            <a:endParaRPr kumimoji="0" lang="ru-RU"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Чтобы книги секрет той узнать.</a:t>
            </a:r>
            <a:endParaRPr kumimoji="0" lang="ru-RU" sz="3600" b="1" i="0" u="none" strike="noStrike" cap="none" normalizeH="0" baseline="0" dirty="0" smtClean="0">
              <a:ln>
                <a:noFill/>
              </a:ln>
              <a:solidFill>
                <a:schemeClr val="tx1"/>
              </a:solidFill>
              <a:effectLst/>
              <a:latin typeface="Arial" pitchFamily="34" charset="0"/>
            </a:endParaRPr>
          </a:p>
        </p:txBody>
      </p:sp>
      <p:sp>
        <p:nvSpPr>
          <p:cNvPr id="6146" name="WordArt 2"/>
          <p:cNvSpPr>
            <a:spLocks noChangeArrowheads="1" noChangeShapeType="1" noTextEdit="1"/>
          </p:cNvSpPr>
          <p:nvPr/>
        </p:nvSpPr>
        <p:spPr bwMode="auto">
          <a:xfrm>
            <a:off x="971550" y="981075"/>
            <a:ext cx="7056438" cy="4176713"/>
          </a:xfrm>
          <a:prstGeom prst="rect">
            <a:avLst/>
          </a:prstGeom>
        </p:spPr>
        <p:txBody>
          <a:bodyPr wrap="none" fromWordArt="1">
            <a:prstTxWarp prst="textSlantUp">
              <a:avLst>
                <a:gd name="adj" fmla="val 32056"/>
              </a:avLst>
            </a:prstTxWarp>
          </a:bodyPr>
          <a:lstStyle/>
          <a:p>
            <a:pPr algn="ctr"/>
            <a:r>
              <a:rPr lang="ru-RU"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Эпиграф </a:t>
            </a:r>
          </a:p>
          <a:p>
            <a:pPr algn="ctr"/>
            <a:r>
              <a:rPr lang="ru-RU"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всему </a:t>
            </a:r>
            <a:r>
              <a:rPr lang="ru-RU"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голова?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6146"/>
                                        </p:tgtEl>
                                        <p:attrNameLst>
                                          <p:attrName>ppt_w</p:attrName>
                                        </p:attrNameLst>
                                      </p:cBhvr>
                                      <p:tavLst>
                                        <p:tav tm="0">
                                          <p:val>
                                            <p:strVal val="ppt_w"/>
                                          </p:val>
                                        </p:tav>
                                        <p:tav tm="100000">
                                          <p:val>
                                            <p:strVal val="ppt_w*0.70"/>
                                          </p:val>
                                        </p:tav>
                                      </p:tavLst>
                                    </p:anim>
                                    <p:anim calcmode="lin" valueType="num">
                                      <p:cBhvr>
                                        <p:cTn id="7" dur="1000"/>
                                        <p:tgtEl>
                                          <p:spTgt spid="6146"/>
                                        </p:tgtEl>
                                        <p:attrNameLst>
                                          <p:attrName>ppt_h</p:attrName>
                                        </p:attrNameLst>
                                      </p:cBhvr>
                                      <p:tavLst>
                                        <p:tav tm="0">
                                          <p:val>
                                            <p:strVal val="ppt_h"/>
                                          </p:val>
                                        </p:tav>
                                        <p:tav tm="100000">
                                          <p:val>
                                            <p:strVal val="ppt_h"/>
                                          </p:val>
                                        </p:tav>
                                      </p:tavLst>
                                    </p:anim>
                                    <p:animEffect transition="out" filter="fade">
                                      <p:cBhvr>
                                        <p:cTn id="8" dur="1000"/>
                                        <p:tgtEl>
                                          <p:spTgt spid="6146"/>
                                        </p:tgtEl>
                                      </p:cBhvr>
                                    </p:animEffect>
                                    <p:set>
                                      <p:cBhvr>
                                        <p:cTn id="9" dur="1" fill="hold">
                                          <p:stCondLst>
                                            <p:cond delay="999"/>
                                          </p:stCondLst>
                                        </p:cTn>
                                        <p:tgtEl>
                                          <p:spTgt spid="6146"/>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55297"/>
                                        </p:tgtEl>
                                        <p:attrNameLst>
                                          <p:attrName>style.visibility</p:attrName>
                                        </p:attrNameLst>
                                      </p:cBhvr>
                                      <p:to>
                                        <p:strVal val="visible"/>
                                      </p:to>
                                    </p:set>
                                    <p:animEffect transition="in" filter="fade">
                                      <p:cBhvr>
                                        <p:cTn id="12" dur="20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is?RxYk5ZtYItRD5CwzzDoxhDX0EXtbMgYyXqaNWxcuris">
            <a:hlinkClick r:id="rId2"/>
          </p:cNvPr>
          <p:cNvPicPr>
            <a:picLocks noGrp="1" noChangeAspect="1" noChangeArrowheads="1"/>
          </p:cNvPicPr>
          <p:nvPr>
            <p:ph type="body" idx="1"/>
          </p:nvPr>
        </p:nvPicPr>
        <p:blipFill>
          <a:blip r:embed="rId3"/>
          <a:srcRect/>
          <a:stretch>
            <a:fillRect/>
          </a:stretch>
        </p:blipFill>
        <p:spPr>
          <a:xfrm>
            <a:off x="7023100" y="4114800"/>
            <a:ext cx="2120900" cy="2743200"/>
          </a:xfrm>
        </p:spPr>
      </p:pic>
      <p:sp>
        <p:nvSpPr>
          <p:cNvPr id="131075" name="Rectangle 3"/>
          <p:cNvSpPr>
            <a:spLocks noGrp="1" noChangeArrowheads="1"/>
          </p:cNvSpPr>
          <p:nvPr>
            <p:ph type="title"/>
          </p:nvPr>
        </p:nvSpPr>
        <p:spPr>
          <a:xfrm>
            <a:off x="250825" y="1557338"/>
            <a:ext cx="8229600" cy="1143000"/>
          </a:xfrm>
        </p:spPr>
        <p:txBody>
          <a:bodyPr>
            <a:normAutofit fontScale="90000"/>
          </a:bodyPr>
          <a:lstStyle/>
          <a:p>
            <a:pPr marL="838200" indent="-838200" algn="l" eaLnBrk="1" hangingPunct="1"/>
            <a:r>
              <a:rPr lang="ru-RU" sz="2000" b="1" i="1" smtClean="0">
                <a:solidFill>
                  <a:srgbClr val="FF0066"/>
                </a:solidFill>
              </a:rPr>
              <a:t>             </a:t>
            </a:r>
            <a:r>
              <a:rPr lang="en-US" sz="2000" b="1" i="1" smtClean="0">
                <a:solidFill>
                  <a:srgbClr val="FF0066"/>
                </a:solidFill>
              </a:rPr>
              <a:t>1</a:t>
            </a:r>
            <a:r>
              <a:rPr lang="ru-RU" sz="2000" b="1" i="1" smtClean="0">
                <a:solidFill>
                  <a:srgbClr val="FF0066"/>
                </a:solidFill>
              </a:rPr>
              <a:t>. Неcправедливые наказания.</a:t>
            </a:r>
            <a:r>
              <a:rPr lang="ru-RU" sz="2000" b="1" smtClean="0">
                <a:solidFill>
                  <a:srgbClr val="FF0066"/>
                </a:solidFill>
              </a:rPr>
              <a:t> </a:t>
            </a:r>
            <a:br>
              <a:rPr lang="ru-RU" sz="2000" b="1" smtClean="0">
                <a:solidFill>
                  <a:srgbClr val="FF0066"/>
                </a:solidFill>
              </a:rPr>
            </a:br>
            <a:r>
              <a:rPr lang="ru-RU" sz="2000" b="1" i="1" smtClean="0">
                <a:solidFill>
                  <a:srgbClr val="FF0066"/>
                </a:solidFill>
              </a:rPr>
              <a:t>2. Когда родители срывают на детях свое плохое настроение.</a:t>
            </a:r>
            <a:r>
              <a:rPr lang="ru-RU" sz="2000" b="1" smtClean="0">
                <a:solidFill>
                  <a:srgbClr val="FF0066"/>
                </a:solidFill>
              </a:rPr>
              <a:t> </a:t>
            </a:r>
            <a:r>
              <a:rPr lang="en-US" sz="2000" b="1" smtClean="0">
                <a:solidFill>
                  <a:srgbClr val="FF0066"/>
                </a:solidFill>
              </a:rPr>
              <a:t/>
            </a:r>
            <a:br>
              <a:rPr lang="en-US" sz="2000" b="1" smtClean="0">
                <a:solidFill>
                  <a:srgbClr val="FF0066"/>
                </a:solidFill>
              </a:rPr>
            </a:br>
            <a:r>
              <a:rPr lang="ru-RU" sz="2000" b="1" i="1" smtClean="0">
                <a:solidFill>
                  <a:srgbClr val="FF0066"/>
                </a:solidFill>
              </a:rPr>
              <a:t>3. Подкуп.</a:t>
            </a:r>
            <a:r>
              <a:rPr lang="ru-RU" sz="2000" b="1" smtClean="0">
                <a:solidFill>
                  <a:srgbClr val="FF0066"/>
                </a:solidFill>
              </a:rPr>
              <a:t> </a:t>
            </a:r>
            <a:br>
              <a:rPr lang="ru-RU" sz="2000" b="1" smtClean="0">
                <a:solidFill>
                  <a:srgbClr val="FF0066"/>
                </a:solidFill>
              </a:rPr>
            </a:br>
            <a:r>
              <a:rPr lang="ru-RU" sz="2000" b="1" i="1" smtClean="0">
                <a:solidFill>
                  <a:srgbClr val="FF0066"/>
                </a:solidFill>
              </a:rPr>
              <a:t>4. Разглашение детских тайн.</a:t>
            </a:r>
            <a:r>
              <a:rPr lang="ru-RU" sz="2000" b="1" smtClean="0">
                <a:solidFill>
                  <a:srgbClr val="FF0066"/>
                </a:solidFill>
              </a:rPr>
              <a:t/>
            </a:r>
            <a:br>
              <a:rPr lang="ru-RU" sz="2000" b="1" smtClean="0">
                <a:solidFill>
                  <a:srgbClr val="FF0066"/>
                </a:solidFill>
              </a:rPr>
            </a:br>
            <a:r>
              <a:rPr lang="ru-RU" sz="2000" b="1" i="1" smtClean="0">
                <a:solidFill>
                  <a:srgbClr val="FF0066"/>
                </a:solidFill>
              </a:rPr>
              <a:t>5. Подмена правил на ходу.</a:t>
            </a:r>
            <a:r>
              <a:rPr lang="ru-RU" sz="2000" b="1" smtClean="0">
                <a:solidFill>
                  <a:srgbClr val="FF0066"/>
                </a:solidFill>
              </a:rPr>
              <a:t> </a:t>
            </a:r>
            <a:br>
              <a:rPr lang="ru-RU" sz="2000" b="1" smtClean="0">
                <a:solidFill>
                  <a:srgbClr val="FF0066"/>
                </a:solidFill>
              </a:rPr>
            </a:br>
            <a:r>
              <a:rPr lang="ru-RU" sz="2000" b="1" i="1" smtClean="0">
                <a:solidFill>
                  <a:srgbClr val="FF0066"/>
                </a:solidFill>
              </a:rPr>
              <a:t>6. Неумение хранить собственные тайны.</a:t>
            </a:r>
            <a:r>
              <a:rPr lang="ru-RU" sz="2000" b="1" smtClean="0">
                <a:solidFill>
                  <a:srgbClr val="FF0066"/>
                </a:solidFill>
              </a:rPr>
              <a:t> </a:t>
            </a:r>
            <a:r>
              <a:rPr lang="en-US" sz="2000" b="1" smtClean="0">
                <a:solidFill>
                  <a:srgbClr val="FF0066"/>
                </a:solidFill>
              </a:rPr>
              <a:t/>
            </a:r>
            <a:br>
              <a:rPr lang="en-US" sz="2000" b="1" smtClean="0">
                <a:solidFill>
                  <a:srgbClr val="FF0066"/>
                </a:solidFill>
              </a:rPr>
            </a:br>
            <a:r>
              <a:rPr lang="ru-RU" sz="2000" b="1" i="1" smtClean="0">
                <a:solidFill>
                  <a:srgbClr val="FF0066"/>
                </a:solidFill>
              </a:rPr>
              <a:t>7. Сравнения.</a:t>
            </a:r>
            <a:r>
              <a:rPr lang="ru-RU" sz="2000" b="1" smtClean="0">
                <a:solidFill>
                  <a:srgbClr val="FF0066"/>
                </a:solidFill>
              </a:rPr>
              <a:t> </a:t>
            </a:r>
            <a:br>
              <a:rPr lang="ru-RU" sz="2000" b="1" smtClean="0">
                <a:solidFill>
                  <a:srgbClr val="FF0066"/>
                </a:solidFill>
              </a:rPr>
            </a:br>
            <a:r>
              <a:rPr lang="ru-RU" sz="2000" b="1" i="1" smtClean="0">
                <a:solidFill>
                  <a:srgbClr val="FF0066"/>
                </a:solidFill>
              </a:rPr>
              <a:t>8. Обвинения.</a:t>
            </a:r>
            <a:r>
              <a:rPr lang="ru-RU" sz="2000" b="1" smtClean="0">
                <a:solidFill>
                  <a:srgbClr val="FF0066"/>
                </a:solidFill>
              </a:rPr>
              <a:t> </a:t>
            </a:r>
            <a:r>
              <a:rPr lang="en-US" sz="2000" b="1" smtClean="0">
                <a:solidFill>
                  <a:srgbClr val="FF0066"/>
                </a:solidFill>
              </a:rPr>
              <a:t/>
            </a:r>
            <a:br>
              <a:rPr lang="en-US" sz="2000" b="1" smtClean="0">
                <a:solidFill>
                  <a:srgbClr val="FF0066"/>
                </a:solidFill>
              </a:rPr>
            </a:br>
            <a:r>
              <a:rPr lang="ru-RU" sz="2000" b="1" i="1" smtClean="0">
                <a:solidFill>
                  <a:srgbClr val="FF0066"/>
                </a:solidFill>
              </a:rPr>
              <a:t>9. Деление на любимчиков.</a:t>
            </a:r>
            <a:r>
              <a:rPr lang="ru-RU" sz="2000" b="1" smtClean="0">
                <a:solidFill>
                  <a:srgbClr val="FF0066"/>
                </a:solidFill>
              </a:rPr>
              <a:t>  </a:t>
            </a:r>
            <a:br>
              <a:rPr lang="ru-RU" sz="2000" b="1" smtClean="0">
                <a:solidFill>
                  <a:srgbClr val="FF0066"/>
                </a:solidFill>
              </a:rPr>
            </a:br>
            <a:r>
              <a:rPr lang="ru-RU" sz="2000" b="1" i="1" smtClean="0">
                <a:solidFill>
                  <a:srgbClr val="FF0066"/>
                </a:solidFill>
              </a:rPr>
              <a:t>10. Молчание как обида.</a:t>
            </a:r>
            <a:endParaRPr lang="ru-RU" sz="2000" b="1" smtClean="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 presetClass="path" presetSubtype="0" accel="50000" decel="50000" fill="hold" grpId="0" nodeType="clickEffect">
                                  <p:stCondLst>
                                    <p:cond delay="0"/>
                                  </p:stCondLst>
                                  <p:childTnLst>
                                    <p:animMotion origin="layout" path="M -0.09549 -0.09388 L -0.02483 -0.09388 L -0.02483 -0.01919 L 0.04601 -0.01919 L 0.04601 0.05572 L 0.11684 0.05572 L 0.11684 0.13063 L 0.18767 0.13063 L 0.18767 0.20532 L 0.25851 0.20532 L 0.25851 0.28046 L 0.32934 0.28046 L 0.32934 0.35537 L 0.40052 0.35537 L 0.40052 0.43052 " pathEditMode="relative" rAng="0" ptsTypes="FFFFFFFFFFFFFFF">
                                      <p:cBhvr>
                                        <p:cTn id="6" dur="3000" fill="hold"/>
                                        <p:tgtEl>
                                          <p:spTgt spid="131075"/>
                                        </p:tgtEl>
                                        <p:attrNameLst>
                                          <p:attrName>ppt_x</p:attrName>
                                          <p:attrName>ppt_y</p:attrName>
                                        </p:attrNameLst>
                                      </p:cBhvr>
                                      <p:rCtr x="248" y="262"/>
                                    </p:animMotion>
                                  </p:childTnLst>
                                  <p:subTnLst>
                                    <p:set>
                                      <p:cBhvr override="childStyle">
                                        <p:cTn dur="1" fill="hold" display="0" masterRel="sameClick" afterEffect="1">
                                          <p:stCondLst>
                                            <p:cond evt="end" delay="0">
                                              <p:tn val="5"/>
                                            </p:cond>
                                          </p:stCondLst>
                                        </p:cTn>
                                        <p:tgtEl>
                                          <p:spTgt spid="1310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692150"/>
            <a:ext cx="8229600" cy="1143000"/>
          </a:xfrm>
        </p:spPr>
        <p:txBody>
          <a:bodyPr>
            <a:normAutofit fontScale="90000"/>
          </a:bodyPr>
          <a:lstStyle/>
          <a:p>
            <a:pPr eaLnBrk="1" hangingPunct="1"/>
            <a:r>
              <a:rPr lang="ru-RU" sz="4000" b="1" i="1" dirty="0" smtClean="0">
                <a:solidFill>
                  <a:srgbClr val="CC00CC"/>
                </a:solidFill>
              </a:rPr>
              <a:t>Я – переводчик </a:t>
            </a:r>
            <a:br>
              <a:rPr lang="ru-RU" sz="4000" b="1" i="1" dirty="0" smtClean="0">
                <a:solidFill>
                  <a:srgbClr val="CC00CC"/>
                </a:solidFill>
              </a:rPr>
            </a:br>
            <a:r>
              <a:rPr lang="ru-RU" sz="4000" b="1" i="1" dirty="0" smtClean="0">
                <a:solidFill>
                  <a:srgbClr val="CC00CC"/>
                </a:solidFill>
              </a:rPr>
              <a:t>с детского языка на взрослый, </a:t>
            </a:r>
            <a:br>
              <a:rPr lang="ru-RU" sz="4000" b="1" i="1" dirty="0" smtClean="0">
                <a:solidFill>
                  <a:srgbClr val="CC00CC"/>
                </a:solidFill>
              </a:rPr>
            </a:br>
            <a:r>
              <a:rPr lang="ru-RU" sz="4000" b="1" i="1" dirty="0" smtClean="0">
                <a:solidFill>
                  <a:srgbClr val="CC00CC"/>
                </a:solidFill>
              </a:rPr>
              <a:t>и наоборот</a:t>
            </a:r>
          </a:p>
        </p:txBody>
      </p:sp>
      <p:pic>
        <p:nvPicPr>
          <p:cNvPr id="14339" name="Picture 4" descr="15-1"/>
          <p:cNvPicPr>
            <a:picLocks noGrp="1" noChangeAspect="1" noChangeArrowheads="1"/>
          </p:cNvPicPr>
          <p:nvPr>
            <p:ph type="body" idx="1"/>
          </p:nvPr>
        </p:nvPicPr>
        <p:blipFill>
          <a:blip r:embed="rId2"/>
          <a:srcRect/>
          <a:stretch>
            <a:fillRect/>
          </a:stretch>
        </p:blipFill>
        <p:spPr>
          <a:xfrm>
            <a:off x="1763713" y="2565400"/>
            <a:ext cx="5616575" cy="37861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ru-RU" sz="4000" b="1" i="1" smtClean="0">
                <a:solidFill>
                  <a:srgbClr val="6600CC"/>
                </a:solidFill>
              </a:rPr>
              <a:t>Перевод языка тела детей </a:t>
            </a:r>
            <a:br>
              <a:rPr lang="ru-RU" sz="4000" b="1" i="1" smtClean="0">
                <a:solidFill>
                  <a:srgbClr val="6600CC"/>
                </a:solidFill>
              </a:rPr>
            </a:br>
            <a:r>
              <a:rPr lang="ru-RU" sz="4000" b="1" i="1" smtClean="0">
                <a:solidFill>
                  <a:srgbClr val="6600CC"/>
                </a:solidFill>
              </a:rPr>
              <a:t>на язык взрослых</a:t>
            </a:r>
          </a:p>
        </p:txBody>
      </p:sp>
      <p:sp>
        <p:nvSpPr>
          <p:cNvPr id="13320" name="Text Box 9"/>
          <p:cNvSpPr txBox="1">
            <a:spLocks noChangeArrowheads="1"/>
          </p:cNvSpPr>
          <p:nvPr/>
        </p:nvSpPr>
        <p:spPr bwMode="auto">
          <a:xfrm>
            <a:off x="6572264" y="1500174"/>
            <a:ext cx="2428892" cy="2123658"/>
          </a:xfrm>
          <a:prstGeom prst="rect">
            <a:avLst/>
          </a:prstGeom>
          <a:noFill/>
          <a:ln w="9525">
            <a:noFill/>
            <a:miter lim="800000"/>
            <a:headEnd/>
            <a:tailEnd/>
          </a:ln>
        </p:spPr>
        <p:txBody>
          <a:bodyPr wrap="square">
            <a:spAutoFit/>
          </a:bodyPr>
          <a:lstStyle/>
          <a:p>
            <a:pPr>
              <a:spcBef>
                <a:spcPct val="50000"/>
              </a:spcBef>
            </a:pPr>
            <a:r>
              <a:rPr lang="ru-RU" sz="2400" dirty="0"/>
              <a:t>В какой ситуации возникло состояние?</a:t>
            </a:r>
          </a:p>
          <a:p>
            <a:pPr>
              <a:spcBef>
                <a:spcPct val="50000"/>
              </a:spcBef>
            </a:pPr>
            <a:r>
              <a:rPr lang="ru-RU" sz="2400" dirty="0"/>
              <a:t>Какие чувства испытывает? </a:t>
            </a:r>
          </a:p>
        </p:txBody>
      </p:sp>
      <p:pic>
        <p:nvPicPr>
          <p:cNvPr id="9" name="Picture 2" descr="C:\Documents and Settings\Ирина\Рабочий стол\2012-2013 учебный год\классное руководство 6 А 12-13 год\6 А\DSC05627.JPG"/>
          <p:cNvPicPr>
            <a:picLocks noChangeAspect="1" noChangeArrowheads="1"/>
          </p:cNvPicPr>
          <p:nvPr/>
        </p:nvPicPr>
        <p:blipFill>
          <a:blip r:embed="rId2" cstate="email"/>
          <a:srcRect/>
          <a:stretch>
            <a:fillRect/>
          </a:stretch>
        </p:blipFill>
        <p:spPr bwMode="auto">
          <a:xfrm>
            <a:off x="500034" y="1428736"/>
            <a:ext cx="2407653" cy="2071702"/>
          </a:xfrm>
          <a:prstGeom prst="rect">
            <a:avLst/>
          </a:prstGeom>
          <a:noFill/>
        </p:spPr>
      </p:pic>
      <p:pic>
        <p:nvPicPr>
          <p:cNvPr id="10" name="Picture 2" descr="C:\Documents and Settings\Ирина\Рабочий стол\2012-2013 учебный год\классное руководство 6 А 12-13 год\6 А\DSC05642.JPG"/>
          <p:cNvPicPr>
            <a:picLocks noChangeAspect="1" noChangeArrowheads="1"/>
          </p:cNvPicPr>
          <p:nvPr/>
        </p:nvPicPr>
        <p:blipFill>
          <a:blip r:embed="rId3" cstate="email"/>
          <a:srcRect/>
          <a:stretch>
            <a:fillRect/>
          </a:stretch>
        </p:blipFill>
        <p:spPr bwMode="auto">
          <a:xfrm>
            <a:off x="571472" y="3857628"/>
            <a:ext cx="2214578" cy="2425491"/>
          </a:xfrm>
          <a:prstGeom prst="rect">
            <a:avLst/>
          </a:prstGeom>
          <a:noFill/>
        </p:spPr>
      </p:pic>
      <p:pic>
        <p:nvPicPr>
          <p:cNvPr id="11" name="Picture 2" descr="C:\Documents and Settings\Ирина\Рабочий стол\2012-2013 учебный год\классное руководство 6 А 12-13 год\6 А\DSC05810.JPG"/>
          <p:cNvPicPr>
            <a:picLocks noChangeAspect="1" noChangeArrowheads="1"/>
          </p:cNvPicPr>
          <p:nvPr/>
        </p:nvPicPr>
        <p:blipFill>
          <a:blip r:embed="rId4" cstate="email"/>
          <a:srcRect/>
          <a:stretch>
            <a:fillRect/>
          </a:stretch>
        </p:blipFill>
        <p:spPr bwMode="auto">
          <a:xfrm>
            <a:off x="3214678" y="1428736"/>
            <a:ext cx="3187234" cy="2071702"/>
          </a:xfrm>
          <a:prstGeom prst="rect">
            <a:avLst/>
          </a:prstGeom>
          <a:noFill/>
        </p:spPr>
      </p:pic>
      <p:pic>
        <p:nvPicPr>
          <p:cNvPr id="12" name="Picture 2" descr="C:\Documents and Settings\Ирина\Рабочий стол\2012-2013 учебный год\классное руководство 6 А 12-13 год\6 А\DSC06002.JPG"/>
          <p:cNvPicPr>
            <a:picLocks noChangeAspect="1" noChangeArrowheads="1"/>
          </p:cNvPicPr>
          <p:nvPr/>
        </p:nvPicPr>
        <p:blipFill>
          <a:blip r:embed="rId5" cstate="email"/>
          <a:srcRect/>
          <a:stretch>
            <a:fillRect/>
          </a:stretch>
        </p:blipFill>
        <p:spPr bwMode="auto">
          <a:xfrm>
            <a:off x="3071802" y="3857628"/>
            <a:ext cx="1928826" cy="2431998"/>
          </a:xfrm>
          <a:prstGeom prst="rect">
            <a:avLst/>
          </a:prstGeom>
          <a:noFill/>
        </p:spPr>
      </p:pic>
      <p:pic>
        <p:nvPicPr>
          <p:cNvPr id="13" name="Picture 3" descr="C:\Documents and Settings\Ирина\Рабочий стол\2012-2013 учебный год\классное руководство 6 А 12-13 год\6 А\IMG_3030.JPG"/>
          <p:cNvPicPr>
            <a:picLocks noChangeAspect="1" noChangeArrowheads="1"/>
          </p:cNvPicPr>
          <p:nvPr/>
        </p:nvPicPr>
        <p:blipFill>
          <a:blip r:embed="rId6" cstate="email"/>
          <a:srcRect/>
          <a:stretch>
            <a:fillRect/>
          </a:stretch>
        </p:blipFill>
        <p:spPr bwMode="auto">
          <a:xfrm>
            <a:off x="5286380" y="3857628"/>
            <a:ext cx="2071702" cy="241698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22" name="Picture 2" descr="C:\Documents and Settings\Ирина\Рабочий стол\2012-2013 учебный год\классное руководство 6 А 12-13 год\6 А\DSC05627.JPG"/>
          <p:cNvPicPr>
            <a:picLocks noGrp="1" noChangeAspect="1" noChangeArrowheads="1"/>
          </p:cNvPicPr>
          <p:nvPr>
            <p:ph idx="1"/>
          </p:nvPr>
        </p:nvPicPr>
        <p:blipFill>
          <a:blip r:embed="rId2" cstate="email"/>
          <a:srcRect/>
          <a:stretch>
            <a:fillRect/>
          </a:stretch>
        </p:blipFill>
        <p:spPr bwMode="auto">
          <a:xfrm>
            <a:off x="0" y="0"/>
            <a:ext cx="9358346" cy="7018760"/>
          </a:xfrm>
          <a:prstGeom prst="rect">
            <a:avLst/>
          </a:prstGeom>
          <a:noFill/>
        </p:spPr>
      </p:pic>
      <p:pic>
        <p:nvPicPr>
          <p:cNvPr id="5" name="Picture 2" descr="C:\Documents and Settings\Ирина\Рабочий стол\2012-2013 учебный год\классное руководство 6 А 12-13 год\6 А\DSC05627.JPG"/>
          <p:cNvPicPr>
            <a:picLocks noChangeAspect="1" noChangeArrowheads="1"/>
          </p:cNvPicPr>
          <p:nvPr/>
        </p:nvPicPr>
        <p:blipFill>
          <a:blip r:embed="rId3"/>
          <a:srcRect/>
          <a:stretch>
            <a:fillRect/>
          </a:stretch>
        </p:blipFill>
        <p:spPr bwMode="auto">
          <a:xfrm>
            <a:off x="642910" y="0"/>
            <a:ext cx="8286776" cy="71304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1922"/>
                                        </p:tgtEl>
                                        <p:attrNameLst>
                                          <p:attrName>style.visibility</p:attrName>
                                        </p:attrNameLst>
                                      </p:cBhvr>
                                      <p:to>
                                        <p:strVal val="visible"/>
                                      </p:to>
                                    </p:set>
                                    <p:animEffect transition="in" filter="fade">
                                      <p:cBhvr>
                                        <p:cTn id="10"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2946" name="Picture 2" descr="C:\Documents and Settings\Ирина\Рабочий стол\2012-2013 учебный год\классное руководство 6 А 12-13 год\6 А\DSC05642.JPG"/>
          <p:cNvPicPr>
            <a:picLocks noGrp="1" noChangeAspect="1" noChangeArrowheads="1"/>
          </p:cNvPicPr>
          <p:nvPr>
            <p:ph idx="1"/>
          </p:nvPr>
        </p:nvPicPr>
        <p:blipFill>
          <a:blip r:embed="rId2" cstate="email"/>
          <a:srcRect/>
          <a:stretch>
            <a:fillRect/>
          </a:stretch>
        </p:blipFill>
        <p:spPr bwMode="auto">
          <a:xfrm>
            <a:off x="0" y="0"/>
            <a:ext cx="9144000" cy="6858000"/>
          </a:xfrm>
          <a:prstGeom prst="rect">
            <a:avLst/>
          </a:prstGeom>
          <a:noFill/>
        </p:spPr>
      </p:pic>
      <p:pic>
        <p:nvPicPr>
          <p:cNvPr id="5" name="Picture 2" descr="C:\Documents and Settings\Ирина\Рабочий стол\2012-2013 учебный год\классное руководство 6 А 12-13 год\6 А\DSC05642.JPG"/>
          <p:cNvPicPr>
            <a:picLocks noChangeAspect="1" noChangeArrowheads="1"/>
          </p:cNvPicPr>
          <p:nvPr/>
        </p:nvPicPr>
        <p:blipFill>
          <a:blip r:embed="rId3"/>
          <a:srcRect/>
          <a:stretch>
            <a:fillRect/>
          </a:stretch>
        </p:blipFill>
        <p:spPr bwMode="auto">
          <a:xfrm>
            <a:off x="1643042" y="0"/>
            <a:ext cx="6286544" cy="6885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2946"/>
                                        </p:tgtEl>
                                        <p:attrNameLst>
                                          <p:attrName>style.visibility</p:attrName>
                                        </p:attrNameLst>
                                      </p:cBhvr>
                                      <p:to>
                                        <p:strVal val="visible"/>
                                      </p:to>
                                    </p:set>
                                    <p:animEffect transition="in" filter="fade">
                                      <p:cBhvr>
                                        <p:cTn id="10" dur="2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3970" name="Picture 2" descr="C:\Documents and Settings\Ирина\Рабочий стол\2012-2013 учебный год\классное руководство 6 А 12-13 год\6 А\DSC05810.JPG"/>
          <p:cNvPicPr>
            <a:picLocks noGrp="1" noChangeAspect="1" noChangeArrowheads="1"/>
          </p:cNvPicPr>
          <p:nvPr>
            <p:ph idx="1"/>
          </p:nvPr>
        </p:nvPicPr>
        <p:blipFill>
          <a:blip r:embed="rId2" cstate="email"/>
          <a:srcRect/>
          <a:stretch>
            <a:fillRect/>
          </a:stretch>
        </p:blipFill>
        <p:spPr bwMode="auto">
          <a:xfrm>
            <a:off x="0" y="0"/>
            <a:ext cx="9144000" cy="6858000"/>
          </a:xfrm>
          <a:prstGeom prst="rect">
            <a:avLst/>
          </a:prstGeom>
          <a:noFill/>
        </p:spPr>
      </p:pic>
      <p:pic>
        <p:nvPicPr>
          <p:cNvPr id="5" name="Picture 2" descr="C:\Documents and Settings\Ирина\Рабочий стол\2012-2013 учебный год\классное руководство 6 А 12-13 год\6 А\DSC05810.JPG"/>
          <p:cNvPicPr>
            <a:picLocks noChangeAspect="1" noChangeArrowheads="1"/>
          </p:cNvPicPr>
          <p:nvPr/>
        </p:nvPicPr>
        <p:blipFill>
          <a:blip r:embed="rId3"/>
          <a:srcRect/>
          <a:stretch>
            <a:fillRect/>
          </a:stretch>
        </p:blipFill>
        <p:spPr bwMode="auto">
          <a:xfrm>
            <a:off x="0" y="642918"/>
            <a:ext cx="9231951" cy="6000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3970"/>
                                        </p:tgtEl>
                                        <p:attrNameLst>
                                          <p:attrName>style.visibility</p:attrName>
                                        </p:attrNameLst>
                                      </p:cBhvr>
                                      <p:to>
                                        <p:strVal val="visible"/>
                                      </p:to>
                                    </p:set>
                                    <p:animEffect transition="in" filter="fade">
                                      <p:cBhvr>
                                        <p:cTn id="10"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4994" name="Picture 2" descr="C:\Documents and Settings\Ирина\Рабочий стол\2012-2013 учебный год\классное руководство 6 А 12-13 год\6 А\DSC06002.JPG"/>
          <p:cNvPicPr>
            <a:picLocks noGrp="1" noChangeAspect="1" noChangeArrowheads="1"/>
          </p:cNvPicPr>
          <p:nvPr>
            <p:ph idx="1"/>
          </p:nvPr>
        </p:nvPicPr>
        <p:blipFill>
          <a:blip r:embed="rId2" cstate="email"/>
          <a:srcRect/>
          <a:stretch>
            <a:fillRect/>
          </a:stretch>
        </p:blipFill>
        <p:spPr bwMode="auto">
          <a:xfrm>
            <a:off x="0" y="0"/>
            <a:ext cx="9144000" cy="6858000"/>
          </a:xfrm>
          <a:prstGeom prst="rect">
            <a:avLst/>
          </a:prstGeom>
          <a:noFill/>
        </p:spPr>
      </p:pic>
      <p:pic>
        <p:nvPicPr>
          <p:cNvPr id="5" name="Picture 2" descr="C:\Documents and Settings\Ирина\Рабочий стол\2012-2013 учебный год\классное руководство 6 А 12-13 год\6 А\DSC06002.JPG"/>
          <p:cNvPicPr>
            <a:picLocks noChangeAspect="1" noChangeArrowheads="1"/>
          </p:cNvPicPr>
          <p:nvPr/>
        </p:nvPicPr>
        <p:blipFill>
          <a:blip r:embed="rId3"/>
          <a:srcRect/>
          <a:stretch>
            <a:fillRect/>
          </a:stretch>
        </p:blipFill>
        <p:spPr bwMode="auto">
          <a:xfrm>
            <a:off x="1928794" y="0"/>
            <a:ext cx="5429256" cy="68455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4994"/>
                                        </p:tgtEl>
                                        <p:attrNameLst>
                                          <p:attrName>style.visibility</p:attrName>
                                        </p:attrNameLst>
                                      </p:cBhvr>
                                      <p:to>
                                        <p:strVal val="visible"/>
                                      </p:to>
                                    </p:set>
                                    <p:animEffect transition="in" filter="fade">
                                      <p:cBhvr>
                                        <p:cTn id="10"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6019" name="Picture 3" descr="C:\Documents and Settings\Ирина\Рабочий стол\2012-2013 учебный год\классное руководство 6 А 12-13 год\6 А\IMG_3030.JPG"/>
          <p:cNvPicPr>
            <a:picLocks noGrp="1" noChangeAspect="1" noChangeArrowheads="1"/>
          </p:cNvPicPr>
          <p:nvPr>
            <p:ph idx="1"/>
          </p:nvPr>
        </p:nvPicPr>
        <p:blipFill>
          <a:blip r:embed="rId2" cstate="email"/>
          <a:srcRect/>
          <a:stretch>
            <a:fillRect/>
          </a:stretch>
        </p:blipFill>
        <p:spPr bwMode="auto">
          <a:xfrm>
            <a:off x="0" y="0"/>
            <a:ext cx="9286908" cy="6858000"/>
          </a:xfrm>
          <a:prstGeom prst="rect">
            <a:avLst/>
          </a:prstGeom>
          <a:noFill/>
        </p:spPr>
      </p:pic>
      <p:pic>
        <p:nvPicPr>
          <p:cNvPr id="7" name="Picture 3" descr="C:\Documents and Settings\Ирина\Рабочий стол\2012-2013 учебный год\классное руководство 6 А 12-13 год\6 А\IMG_3030.JPG"/>
          <p:cNvPicPr>
            <a:picLocks noChangeAspect="1" noChangeArrowheads="1"/>
          </p:cNvPicPr>
          <p:nvPr/>
        </p:nvPicPr>
        <p:blipFill>
          <a:blip r:embed="rId3"/>
          <a:srcRect/>
          <a:stretch>
            <a:fillRect/>
          </a:stretch>
        </p:blipFill>
        <p:spPr bwMode="auto">
          <a:xfrm>
            <a:off x="1428728" y="23765"/>
            <a:ext cx="5857916" cy="68342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6019"/>
                                        </p:tgtEl>
                                        <p:attrNameLst>
                                          <p:attrName>style.visibility</p:attrName>
                                        </p:attrNameLst>
                                      </p:cBhvr>
                                      <p:to>
                                        <p:strVal val="visible"/>
                                      </p:to>
                                    </p:set>
                                    <p:animEffect transition="in" filter="fade">
                                      <p:cBhvr>
                                        <p:cTn id="10" dur="2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ctr" eaLnBrk="1" hangingPunct="1"/>
            <a:r>
              <a:rPr lang="ru-RU" sz="3800" b="1" smtClean="0"/>
              <a:t>ПРАВИЛА БЕСКОНФЛИКТНЫХ ОТНОШЕНИЙ</a:t>
            </a:r>
          </a:p>
        </p:txBody>
      </p:sp>
      <p:sp>
        <p:nvSpPr>
          <p:cNvPr id="6147" name="Rectangle 3"/>
          <p:cNvSpPr>
            <a:spLocks noGrp="1" noChangeArrowheads="1"/>
          </p:cNvSpPr>
          <p:nvPr>
            <p:ph type="body" idx="1"/>
          </p:nvPr>
        </p:nvSpPr>
        <p:spPr/>
        <p:txBody>
          <a:bodyPr/>
          <a:lstStyle/>
          <a:p>
            <a:pPr eaLnBrk="1" hangingPunct="1">
              <a:lnSpc>
                <a:spcPct val="90000"/>
              </a:lnSpc>
            </a:pPr>
            <a:r>
              <a:rPr lang="ru-RU" sz="2600" b="1" u="sng" smtClean="0">
                <a:solidFill>
                  <a:srgbClr val="0000FF"/>
                </a:solidFill>
              </a:rPr>
              <a:t>Правила</a:t>
            </a:r>
            <a:r>
              <a:rPr lang="ru-RU" sz="2600" b="1" smtClean="0">
                <a:solidFill>
                  <a:srgbClr val="0000FF"/>
                </a:solidFill>
              </a:rPr>
              <a:t> должны быть обязательно в жизни каждого ребенка.</a:t>
            </a:r>
          </a:p>
          <a:p>
            <a:pPr eaLnBrk="1" hangingPunct="1">
              <a:lnSpc>
                <a:spcPct val="90000"/>
              </a:lnSpc>
            </a:pPr>
            <a:r>
              <a:rPr lang="ru-RU" sz="2600" b="1" smtClean="0">
                <a:solidFill>
                  <a:srgbClr val="0000FF"/>
                </a:solidFill>
              </a:rPr>
              <a:t>Взрослые должны </a:t>
            </a:r>
            <a:r>
              <a:rPr lang="ru-RU" sz="2600" b="1" u="sng" smtClean="0">
                <a:solidFill>
                  <a:srgbClr val="0000FF"/>
                </a:solidFill>
              </a:rPr>
              <a:t>согласовать</a:t>
            </a:r>
            <a:r>
              <a:rPr lang="ru-RU" sz="2600" b="1" smtClean="0">
                <a:solidFill>
                  <a:srgbClr val="0000FF"/>
                </a:solidFill>
              </a:rPr>
              <a:t> правила между собой. </a:t>
            </a:r>
          </a:p>
          <a:p>
            <a:pPr eaLnBrk="1" hangingPunct="1">
              <a:lnSpc>
                <a:spcPct val="90000"/>
              </a:lnSpc>
            </a:pPr>
            <a:r>
              <a:rPr lang="ru-RU" sz="2600" b="1" smtClean="0">
                <a:solidFill>
                  <a:srgbClr val="0000FF"/>
                </a:solidFill>
              </a:rPr>
              <a:t>При наказании ребенка лучше </a:t>
            </a:r>
            <a:r>
              <a:rPr lang="ru-RU" sz="2600" b="1" u="sng" smtClean="0">
                <a:solidFill>
                  <a:srgbClr val="0000FF"/>
                </a:solidFill>
              </a:rPr>
              <a:t>лишать его хорошего, чем делать ему плохое.</a:t>
            </a:r>
          </a:p>
          <a:p>
            <a:pPr eaLnBrk="1" hangingPunct="1">
              <a:lnSpc>
                <a:spcPct val="90000"/>
              </a:lnSpc>
            </a:pPr>
            <a:r>
              <a:rPr lang="ru-RU" sz="2600" b="1" smtClean="0">
                <a:solidFill>
                  <a:srgbClr val="0000FF"/>
                </a:solidFill>
              </a:rPr>
              <a:t>Дайте </a:t>
            </a:r>
            <a:r>
              <a:rPr lang="ru-RU" sz="2600" b="1" u="sng" smtClean="0">
                <a:solidFill>
                  <a:srgbClr val="0000FF"/>
                </a:solidFill>
              </a:rPr>
              <a:t>свободу.</a:t>
            </a:r>
          </a:p>
          <a:p>
            <a:pPr eaLnBrk="1" hangingPunct="1">
              <a:lnSpc>
                <a:spcPct val="90000"/>
              </a:lnSpc>
            </a:pPr>
            <a:r>
              <a:rPr lang="ru-RU" sz="2600" b="1" smtClean="0">
                <a:solidFill>
                  <a:srgbClr val="0000FF"/>
                </a:solidFill>
              </a:rPr>
              <a:t>Никаких </a:t>
            </a:r>
            <a:r>
              <a:rPr lang="ru-RU" sz="2600" b="1" u="sng" smtClean="0">
                <a:solidFill>
                  <a:srgbClr val="0000FF"/>
                </a:solidFill>
              </a:rPr>
              <a:t>нотаций</a:t>
            </a:r>
            <a:r>
              <a:rPr lang="ru-RU" sz="2600" b="1" smtClean="0">
                <a:solidFill>
                  <a:srgbClr val="0000FF"/>
                </a:solidFill>
              </a:rPr>
              <a:t>.</a:t>
            </a:r>
          </a:p>
          <a:p>
            <a:pPr eaLnBrk="1" hangingPunct="1">
              <a:lnSpc>
                <a:spcPct val="90000"/>
              </a:lnSpc>
            </a:pPr>
            <a:r>
              <a:rPr lang="ru-RU" sz="2600" b="1" u="sng" smtClean="0">
                <a:solidFill>
                  <a:srgbClr val="0000FF"/>
                </a:solidFill>
              </a:rPr>
              <a:t>Уступает тот, кто умнее</a:t>
            </a:r>
            <a:r>
              <a:rPr lang="ru-RU" sz="2600" b="1" smtClean="0">
                <a:solidFill>
                  <a:srgbClr val="0000FF"/>
                </a:solidFill>
              </a:rPr>
              <a:t>.</a:t>
            </a:r>
          </a:p>
          <a:p>
            <a:pPr eaLnBrk="1" hangingPunct="1">
              <a:lnSpc>
                <a:spcPct val="90000"/>
              </a:lnSpc>
            </a:pPr>
            <a:r>
              <a:rPr lang="ru-RU" sz="2600" b="1" u="sng" smtClean="0">
                <a:solidFill>
                  <a:srgbClr val="0000FF"/>
                </a:solidFill>
              </a:rPr>
              <a:t>Не надо обижать</a:t>
            </a:r>
            <a:r>
              <a:rPr lang="ru-RU" sz="2600" b="1" smtClean="0">
                <a:solidFill>
                  <a:srgbClr val="0000FF"/>
                </a:solidFill>
              </a:rPr>
              <a:t>.</a:t>
            </a:r>
          </a:p>
        </p:txBody>
      </p:sp>
      <p:pic>
        <p:nvPicPr>
          <p:cNvPr id="7172" name="Picture 6" descr="bd07213_"/>
          <p:cNvPicPr>
            <a:picLocks noChangeAspect="1" noChangeArrowheads="1"/>
          </p:cNvPicPr>
          <p:nvPr/>
        </p:nvPicPr>
        <p:blipFill>
          <a:blip r:embed="rId2"/>
          <a:srcRect/>
          <a:stretch>
            <a:fillRect/>
          </a:stretch>
        </p:blipFill>
        <p:spPr bwMode="auto">
          <a:xfrm>
            <a:off x="5791200" y="4648200"/>
            <a:ext cx="2971800" cy="1995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1000"/>
                                        <p:tgtEl>
                                          <p:spTgt spid="6147">
                                            <p:txEl>
                                              <p:pRg st="2" end="2"/>
                                            </p:txEl>
                                          </p:spTgt>
                                        </p:tgtEl>
                                      </p:cBhvr>
                                    </p:animEffect>
                                    <p:anim calcmode="lin" valueType="num">
                                      <p:cBhvr>
                                        <p:cTn id="2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fade">
                                      <p:cBhvr>
                                        <p:cTn id="28" dur="1000"/>
                                        <p:tgtEl>
                                          <p:spTgt spid="6147">
                                            <p:txEl>
                                              <p:pRg st="3" end="3"/>
                                            </p:txEl>
                                          </p:spTgt>
                                        </p:tgtEl>
                                      </p:cBhvr>
                                    </p:animEffect>
                                    <p:anim calcmode="lin" valueType="num">
                                      <p:cBhvr>
                                        <p:cTn id="29"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1000"/>
                                        <p:tgtEl>
                                          <p:spTgt spid="6147">
                                            <p:txEl>
                                              <p:pRg st="4" end="4"/>
                                            </p:txEl>
                                          </p:spTgt>
                                        </p:tgtEl>
                                      </p:cBhvr>
                                    </p:animEffect>
                                    <p:anim calcmode="lin" valueType="num">
                                      <p:cBhvr>
                                        <p:cTn id="36"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Effect transition="in" filter="fade">
                                      <p:cBhvr>
                                        <p:cTn id="42" dur="1000"/>
                                        <p:tgtEl>
                                          <p:spTgt spid="6147">
                                            <p:txEl>
                                              <p:pRg st="5" end="5"/>
                                            </p:txEl>
                                          </p:spTgt>
                                        </p:tgtEl>
                                      </p:cBhvr>
                                    </p:animEffect>
                                    <p:anim calcmode="lin" valueType="num">
                                      <p:cBhvr>
                                        <p:cTn id="43"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Effect transition="in" filter="fade">
                                      <p:cBhvr>
                                        <p:cTn id="49" dur="1000"/>
                                        <p:tgtEl>
                                          <p:spTgt spid="6147">
                                            <p:txEl>
                                              <p:pRg st="6" end="6"/>
                                            </p:txEl>
                                          </p:spTgt>
                                        </p:tgtEl>
                                      </p:cBhvr>
                                    </p:animEffect>
                                    <p:anim calcmode="lin" valueType="num">
                                      <p:cBhvr>
                                        <p:cTn id="50"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88913"/>
            <a:ext cx="8229600" cy="908050"/>
          </a:xfrm>
        </p:spPr>
        <p:txBody>
          <a:bodyPr/>
          <a:lstStyle/>
          <a:p>
            <a:pPr eaLnBrk="1" hangingPunct="1">
              <a:defRPr/>
            </a:pPr>
            <a:r>
              <a:rPr lang="ru-RU" sz="4000" b="1" i="1" dirty="0" smtClean="0">
                <a:solidFill>
                  <a:srgbClr val="CC00CC"/>
                </a:solidFill>
                <a:effectLst>
                  <a:outerShdw blurRad="38100" dist="38100" dir="2700000" algn="tl">
                    <a:srgbClr val="C0C0C0"/>
                  </a:outerShdw>
                </a:effectLst>
              </a:rPr>
              <a:t>Мы - продавцы крыльев</a:t>
            </a:r>
            <a:r>
              <a:rPr lang="ru-RU" sz="4000" b="1" dirty="0" smtClean="0">
                <a:solidFill>
                  <a:srgbClr val="CC00CC"/>
                </a:solidFill>
                <a:effectLst>
                  <a:outerShdw blurRad="38100" dist="38100" dir="2700000" algn="tl">
                    <a:srgbClr val="C0C0C0"/>
                  </a:outerShdw>
                </a:effectLst>
              </a:rPr>
              <a:t> </a:t>
            </a:r>
          </a:p>
        </p:txBody>
      </p:sp>
      <p:pic>
        <p:nvPicPr>
          <p:cNvPr id="32771" name="Picture 4" descr="38-1"/>
          <p:cNvPicPr>
            <a:picLocks noChangeAspect="1" noChangeArrowheads="1"/>
          </p:cNvPicPr>
          <p:nvPr/>
        </p:nvPicPr>
        <p:blipFill>
          <a:blip r:embed="rId2"/>
          <a:srcRect/>
          <a:stretch>
            <a:fillRect/>
          </a:stretch>
        </p:blipFill>
        <p:spPr bwMode="auto">
          <a:xfrm>
            <a:off x="1403350" y="1244600"/>
            <a:ext cx="6264275" cy="521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3708400" y="1916113"/>
            <a:ext cx="1584325" cy="2447925"/>
          </a:xfrm>
          <a:prstGeom prst="rect">
            <a:avLst/>
          </a:prstGeom>
        </p:spPr>
        <p:txBody>
          <a:bodyPr wrap="none" fromWordArt="1">
            <a:prstTxWarp prst="textPlain">
              <a:avLst>
                <a:gd name="adj" fmla="val 50000"/>
              </a:avLst>
            </a:prstTxWarp>
          </a:bodyPr>
          <a:lstStyle/>
          <a:p>
            <a:pPr algn="ctr"/>
            <a:r>
              <a:rPr lang="ru-RU" sz="3600" kern="10">
                <a:ln w="19050">
                  <a:solidFill>
                    <a:schemeClr val="tx1"/>
                  </a:solidFill>
                  <a:round/>
                  <a:headEnd/>
                  <a:tailEnd/>
                </a:ln>
                <a:solidFill>
                  <a:srgbClr val="3366FF"/>
                </a:solidFill>
                <a:effectLst>
                  <a:outerShdw dist="35921" dir="2700000" algn="ctr" rotWithShape="0">
                    <a:srgbClr val="990000"/>
                  </a:outerShdw>
                </a:effectLst>
                <a:latin typeface="Impact"/>
              </a:rPr>
              <a:t>П</a:t>
            </a:r>
          </a:p>
        </p:txBody>
      </p:sp>
      <p:pic>
        <p:nvPicPr>
          <p:cNvPr id="119811" name="Picture 3" descr="CA000106"/>
          <p:cNvPicPr>
            <a:picLocks noChangeAspect="1" noChangeArrowheads="1"/>
          </p:cNvPicPr>
          <p:nvPr/>
        </p:nvPicPr>
        <p:blipFill>
          <a:blip r:embed="rId2"/>
          <a:srcRect/>
          <a:stretch>
            <a:fillRect/>
          </a:stretch>
        </p:blipFill>
        <p:spPr bwMode="auto">
          <a:xfrm>
            <a:off x="2700338" y="4005263"/>
            <a:ext cx="1069975" cy="1182687"/>
          </a:xfrm>
          <a:prstGeom prst="rect">
            <a:avLst/>
          </a:prstGeom>
          <a:noFill/>
          <a:ln w="9525">
            <a:noFill/>
            <a:miter lim="800000"/>
            <a:headEnd/>
            <a:tailEnd/>
          </a:ln>
        </p:spPr>
      </p:pic>
      <p:pic>
        <p:nvPicPr>
          <p:cNvPr id="119812" name="Picture 4" descr="CA000111"/>
          <p:cNvPicPr>
            <a:picLocks noChangeAspect="1" noChangeArrowheads="1"/>
          </p:cNvPicPr>
          <p:nvPr/>
        </p:nvPicPr>
        <p:blipFill>
          <a:blip r:embed="rId3"/>
          <a:srcRect/>
          <a:stretch>
            <a:fillRect/>
          </a:stretch>
        </p:blipFill>
        <p:spPr bwMode="auto">
          <a:xfrm>
            <a:off x="5148263" y="4076700"/>
            <a:ext cx="1295400" cy="1108075"/>
          </a:xfrm>
          <a:prstGeom prst="rect">
            <a:avLst/>
          </a:prstGeom>
          <a:noFill/>
          <a:ln w="9525">
            <a:noFill/>
            <a:miter lim="800000"/>
            <a:headEnd/>
            <a:tailEnd/>
          </a:ln>
        </p:spPr>
      </p:pic>
      <p:pic>
        <p:nvPicPr>
          <p:cNvPr id="5" name="Picture 5" descr="GRADSILH"/>
          <p:cNvPicPr>
            <a:picLocks noChangeAspect="1" noChangeArrowheads="1"/>
          </p:cNvPicPr>
          <p:nvPr/>
        </p:nvPicPr>
        <p:blipFill>
          <a:blip r:embed="rId4"/>
          <a:srcRect/>
          <a:stretch>
            <a:fillRect/>
          </a:stretch>
        </p:blipFill>
        <p:spPr bwMode="auto">
          <a:xfrm>
            <a:off x="3563938" y="4724400"/>
            <a:ext cx="2020887" cy="1808163"/>
          </a:xfrm>
          <a:prstGeom prst="rect">
            <a:avLst/>
          </a:prstGeom>
          <a:noFill/>
          <a:ln w="9525">
            <a:noFill/>
            <a:miter lim="800000"/>
            <a:headEnd/>
            <a:tailEnd/>
          </a:ln>
        </p:spPr>
      </p:pic>
      <p:sp>
        <p:nvSpPr>
          <p:cNvPr id="6" name="AutoShape 5"/>
          <p:cNvSpPr>
            <a:spLocks noChangeArrowheads="1"/>
          </p:cNvSpPr>
          <p:nvPr/>
        </p:nvSpPr>
        <p:spPr bwMode="auto">
          <a:xfrm>
            <a:off x="5580063" y="2636838"/>
            <a:ext cx="1511300" cy="215900"/>
          </a:xfrm>
          <a:prstGeom prst="leftArrow">
            <a:avLst>
              <a:gd name="adj1" fmla="val 50000"/>
              <a:gd name="adj2" fmla="val 175000"/>
            </a:avLst>
          </a:prstGeom>
          <a:solidFill>
            <a:schemeClr val="accent1"/>
          </a:solidFill>
          <a:ln w="9525">
            <a:solidFill>
              <a:srgbClr val="FF0066"/>
            </a:solidFill>
            <a:miter lim="800000"/>
            <a:headEnd/>
            <a:tailEnd/>
          </a:ln>
        </p:spPr>
        <p:txBody>
          <a:bodyPr wrap="none" anchor="ctr"/>
          <a:lstStyle/>
          <a:p>
            <a:endParaRPr lang="ru-RU"/>
          </a:p>
        </p:txBody>
      </p:sp>
      <p:sp>
        <p:nvSpPr>
          <p:cNvPr id="7" name="AutoShape 6"/>
          <p:cNvSpPr>
            <a:spLocks noChangeArrowheads="1"/>
          </p:cNvSpPr>
          <p:nvPr/>
        </p:nvSpPr>
        <p:spPr bwMode="auto">
          <a:xfrm rot="10800000">
            <a:off x="5651500" y="3068638"/>
            <a:ext cx="1511300" cy="215900"/>
          </a:xfrm>
          <a:prstGeom prst="leftArrow">
            <a:avLst>
              <a:gd name="adj1" fmla="val 50000"/>
              <a:gd name="adj2" fmla="val 175000"/>
            </a:avLst>
          </a:prstGeom>
          <a:solidFill>
            <a:schemeClr val="accent1"/>
          </a:solidFill>
          <a:ln w="9525">
            <a:solidFill>
              <a:srgbClr val="FF0066"/>
            </a:solidFill>
            <a:miter lim="800000"/>
            <a:headEnd/>
            <a:tailEnd/>
          </a:ln>
        </p:spPr>
        <p:txBody>
          <a:bodyPr wrap="none" anchor="ctr"/>
          <a:lstStyle/>
          <a:p>
            <a:endParaRPr lang="ru-RU"/>
          </a:p>
        </p:txBody>
      </p:sp>
      <p:sp>
        <p:nvSpPr>
          <p:cNvPr id="8" name="WordArt 7"/>
          <p:cNvSpPr>
            <a:spLocks noChangeArrowheads="1" noChangeShapeType="1" noTextEdit="1"/>
          </p:cNvSpPr>
          <p:nvPr/>
        </p:nvSpPr>
        <p:spPr bwMode="auto">
          <a:xfrm>
            <a:off x="7308850" y="1844675"/>
            <a:ext cx="1584325" cy="2447925"/>
          </a:xfrm>
          <a:prstGeom prst="rect">
            <a:avLst/>
          </a:prstGeom>
        </p:spPr>
        <p:txBody>
          <a:bodyPr wrap="none" fromWordArt="1">
            <a:prstTxWarp prst="textPlain">
              <a:avLst>
                <a:gd name="adj" fmla="val 50000"/>
              </a:avLst>
            </a:prstTxWarp>
          </a:bodyPr>
          <a:lstStyle/>
          <a:p>
            <a:pPr algn="ctr"/>
            <a:r>
              <a:rPr lang="ru-RU" sz="3600" kern="10">
                <a:ln w="19050">
                  <a:solidFill>
                    <a:srgbClr val="800080"/>
                  </a:solidFill>
                  <a:round/>
                  <a:headEnd/>
                  <a:tailEnd/>
                </a:ln>
                <a:solidFill>
                  <a:srgbClr val="CC99FF"/>
                </a:solidFill>
                <a:effectLst>
                  <a:outerShdw dist="35921" dir="2700000" algn="ctr" rotWithShape="0">
                    <a:srgbClr val="990000"/>
                  </a:outerShdw>
                </a:effectLst>
                <a:latin typeface="Impact"/>
              </a:rPr>
              <a:t>С</a:t>
            </a:r>
          </a:p>
        </p:txBody>
      </p:sp>
      <p:pic>
        <p:nvPicPr>
          <p:cNvPr id="9" name="Picture 9" descr="Bs01080_"/>
          <p:cNvPicPr>
            <a:picLocks noChangeAspect="1" noChangeArrowheads="1"/>
          </p:cNvPicPr>
          <p:nvPr/>
        </p:nvPicPr>
        <p:blipFill>
          <a:blip r:embed="rId5"/>
          <a:srcRect/>
          <a:stretch>
            <a:fillRect/>
          </a:stretch>
        </p:blipFill>
        <p:spPr bwMode="auto">
          <a:xfrm>
            <a:off x="7235825" y="1052513"/>
            <a:ext cx="1692275" cy="1152525"/>
          </a:xfrm>
          <a:prstGeom prst="rect">
            <a:avLst/>
          </a:prstGeom>
          <a:noFill/>
          <a:ln w="9525">
            <a:noFill/>
            <a:miter lim="800000"/>
            <a:headEnd/>
            <a:tailEnd/>
          </a:ln>
        </p:spPr>
      </p:pic>
      <p:sp>
        <p:nvSpPr>
          <p:cNvPr id="10" name="WordArt 10"/>
          <p:cNvSpPr>
            <a:spLocks noChangeArrowheads="1" noChangeShapeType="1" noTextEdit="1"/>
          </p:cNvSpPr>
          <p:nvPr/>
        </p:nvSpPr>
        <p:spPr bwMode="auto">
          <a:xfrm>
            <a:off x="395288" y="1916113"/>
            <a:ext cx="1584325" cy="2447925"/>
          </a:xfrm>
          <a:prstGeom prst="rect">
            <a:avLst/>
          </a:prstGeom>
        </p:spPr>
        <p:txBody>
          <a:bodyPr wrap="none" fromWordArt="1">
            <a:prstTxWarp prst="textPlain">
              <a:avLst>
                <a:gd name="adj" fmla="val 50000"/>
              </a:avLst>
            </a:prstTxWarp>
          </a:bodyPr>
          <a:lstStyle/>
          <a:p>
            <a:pPr algn="ctr"/>
            <a:r>
              <a:rPr lang="ru-RU" sz="3600" kern="10" dirty="0">
                <a:ln w="19050">
                  <a:solidFill>
                    <a:srgbClr val="800080"/>
                  </a:solidFill>
                  <a:round/>
                  <a:headEnd/>
                  <a:tailEnd/>
                </a:ln>
                <a:solidFill>
                  <a:srgbClr val="CC99FF"/>
                </a:solidFill>
                <a:effectLst>
                  <a:outerShdw dist="35921" dir="2700000" algn="ctr" rotWithShape="0">
                    <a:srgbClr val="990000"/>
                  </a:outerShdw>
                </a:effectLst>
                <a:latin typeface="Impact"/>
              </a:rPr>
              <a:t>Р</a:t>
            </a:r>
          </a:p>
        </p:txBody>
      </p:sp>
      <p:sp>
        <p:nvSpPr>
          <p:cNvPr id="11" name="AutoShape 11"/>
          <p:cNvSpPr>
            <a:spLocks noChangeArrowheads="1"/>
          </p:cNvSpPr>
          <p:nvPr/>
        </p:nvSpPr>
        <p:spPr bwMode="auto">
          <a:xfrm>
            <a:off x="2124075" y="2781300"/>
            <a:ext cx="1439863" cy="215900"/>
          </a:xfrm>
          <a:prstGeom prst="leftRightArrow">
            <a:avLst>
              <a:gd name="adj1" fmla="val 50000"/>
              <a:gd name="adj2" fmla="val 133382"/>
            </a:avLst>
          </a:prstGeom>
          <a:solidFill>
            <a:schemeClr val="accent1"/>
          </a:solidFill>
          <a:ln w="9525">
            <a:solidFill>
              <a:srgbClr val="FF0066"/>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barn(inHorizontal)">
                                      <p:cBhvr>
                                        <p:cTn id="7" dur="500"/>
                                        <p:tgtEl>
                                          <p:spTgt spid="1198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barn(inHorizontal)">
                                      <p:cBhvr>
                                        <p:cTn id="12" dur="500"/>
                                        <p:tgtEl>
                                          <p:spTgt spid="1198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900113" y="549275"/>
            <a:ext cx="7056437" cy="417671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Письмо </a:t>
            </a:r>
          </a:p>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моему ребенку...</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95288" y="188913"/>
            <a:ext cx="8229600" cy="4525962"/>
          </a:xfrm>
        </p:spPr>
        <p:txBody>
          <a:bodyPr/>
          <a:lstStyle/>
          <a:p>
            <a:pPr eaLnBrk="1" hangingPunct="1">
              <a:lnSpc>
                <a:spcPct val="90000"/>
              </a:lnSpc>
            </a:pPr>
            <a:r>
              <a:rPr lang="ru-RU" sz="2400" smtClean="0">
                <a:latin typeface="Monotype Corsiva" pitchFamily="66" charset="0"/>
              </a:rPr>
              <a:t>Дорогой (ая) </a:t>
            </a:r>
            <a:r>
              <a:rPr lang="ru-RU" sz="2800" smtClean="0">
                <a:latin typeface="Monotype Corsiva" pitchFamily="66" charset="0"/>
              </a:rPr>
              <a:t>……………….…………………………....</a:t>
            </a:r>
          </a:p>
          <a:p>
            <a:pPr eaLnBrk="1" hangingPunct="1">
              <a:lnSpc>
                <a:spcPct val="90000"/>
              </a:lnSpc>
            </a:pPr>
            <a:r>
              <a:rPr lang="ru-RU" sz="2400" smtClean="0">
                <a:latin typeface="Monotype Corsiva" pitchFamily="66" charset="0"/>
              </a:rPr>
              <a:t>Я давно хотел(а) тебе сказать ...........................................................................................……………………………………………………………………………………………………………….………………….……………..</a:t>
            </a:r>
          </a:p>
          <a:p>
            <a:pPr eaLnBrk="1" hangingPunct="1">
              <a:lnSpc>
                <a:spcPct val="90000"/>
              </a:lnSpc>
            </a:pPr>
            <a:r>
              <a:rPr lang="ru-RU" sz="2400" smtClean="0">
                <a:latin typeface="Monotype Corsiva" pitchFamily="66" charset="0"/>
              </a:rPr>
              <a:t>Я не всегда……………………………………………………….</a:t>
            </a:r>
          </a:p>
          <a:p>
            <a:pPr eaLnBrk="1" hangingPunct="1">
              <a:lnSpc>
                <a:spcPct val="90000"/>
              </a:lnSpc>
              <a:buFontTx/>
              <a:buNone/>
            </a:pPr>
            <a:r>
              <a:rPr lang="ru-RU" sz="2400" smtClean="0">
                <a:latin typeface="Monotype Corsiva" pitchFamily="66" charset="0"/>
              </a:rPr>
              <a:t>     ………………………………………………………………….</a:t>
            </a:r>
          </a:p>
          <a:p>
            <a:pPr eaLnBrk="1" hangingPunct="1">
              <a:lnSpc>
                <a:spcPct val="90000"/>
              </a:lnSpc>
            </a:pPr>
            <a:r>
              <a:rPr lang="ru-RU" sz="2400" smtClean="0">
                <a:latin typeface="Monotype Corsiva" pitchFamily="66" charset="0"/>
              </a:rPr>
              <a:t>Спасибо тебе за то, что……..............................................................</a:t>
            </a:r>
          </a:p>
          <a:p>
            <a:pPr eaLnBrk="1" hangingPunct="1">
              <a:lnSpc>
                <a:spcPct val="90000"/>
              </a:lnSpc>
            </a:pPr>
            <a:r>
              <a:rPr lang="ru-RU" sz="2400" smtClean="0">
                <a:latin typeface="Monotype Corsiva" pitchFamily="66" charset="0"/>
              </a:rPr>
              <a:t>………………………………………………………………..</a:t>
            </a:r>
          </a:p>
          <a:p>
            <a:pPr eaLnBrk="1" hangingPunct="1">
              <a:lnSpc>
                <a:spcPct val="90000"/>
              </a:lnSpc>
              <a:buFontTx/>
              <a:buNone/>
            </a:pPr>
            <a:r>
              <a:rPr lang="ru-RU" sz="2400" smtClean="0">
                <a:latin typeface="Monotype Corsiva" pitchFamily="66" charset="0"/>
              </a:rPr>
              <a:t>     …………………………………………………………………</a:t>
            </a:r>
          </a:p>
        </p:txBody>
      </p:sp>
      <p:pic>
        <p:nvPicPr>
          <p:cNvPr id="31747" name="Picture 4" descr="47-1"/>
          <p:cNvPicPr>
            <a:picLocks noChangeAspect="1" noChangeArrowheads="1"/>
          </p:cNvPicPr>
          <p:nvPr/>
        </p:nvPicPr>
        <p:blipFill>
          <a:blip r:embed="rId2"/>
          <a:srcRect/>
          <a:stretch>
            <a:fillRect/>
          </a:stretch>
        </p:blipFill>
        <p:spPr bwMode="auto">
          <a:xfrm>
            <a:off x="2843213" y="4076700"/>
            <a:ext cx="2735262" cy="257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10-1"/>
          <p:cNvPicPr>
            <a:picLocks noChangeAspect="1" noChangeArrowheads="1"/>
          </p:cNvPicPr>
          <p:nvPr/>
        </p:nvPicPr>
        <p:blipFill>
          <a:blip r:embed="rId2"/>
          <a:srcRect/>
          <a:stretch>
            <a:fillRect/>
          </a:stretch>
        </p:blipFill>
        <p:spPr bwMode="auto">
          <a:xfrm>
            <a:off x="900113" y="0"/>
            <a:ext cx="7380287" cy="686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900113" y="549275"/>
            <a:ext cx="7056437" cy="417671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Спасибо за то, </a:t>
            </a:r>
          </a:p>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что вы были сегодня здесь!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143000"/>
          </a:xfrm>
        </p:spPr>
        <p:txBody>
          <a:bodyPr>
            <a:normAutofit fontScale="90000"/>
          </a:bodyPr>
          <a:lstStyle/>
          <a:p>
            <a:r>
              <a:rPr lang="ru-RU" b="1" i="1" dirty="0" smtClean="0">
                <a:solidFill>
                  <a:srgbClr val="7030A0"/>
                </a:solidFill>
              </a:rPr>
              <a:t>Не забывайте обнимать </a:t>
            </a:r>
            <a:br>
              <a:rPr lang="ru-RU" b="1" i="1" dirty="0" smtClean="0">
                <a:solidFill>
                  <a:srgbClr val="7030A0"/>
                </a:solidFill>
              </a:rPr>
            </a:br>
            <a:r>
              <a:rPr lang="ru-RU" b="1" i="1" dirty="0" smtClean="0">
                <a:solidFill>
                  <a:srgbClr val="7030A0"/>
                </a:solidFill>
              </a:rPr>
              <a:t>своих близких </a:t>
            </a:r>
            <a:br>
              <a:rPr lang="ru-RU" b="1" i="1" dirty="0" smtClean="0">
                <a:solidFill>
                  <a:srgbClr val="7030A0"/>
                </a:solidFill>
              </a:rPr>
            </a:br>
            <a:r>
              <a:rPr lang="ru-RU" b="1" i="1" dirty="0" smtClean="0">
                <a:solidFill>
                  <a:srgbClr val="7030A0"/>
                </a:solidFill>
              </a:rPr>
              <a:t>и говорить им слова любви!!! </a:t>
            </a:r>
            <a:r>
              <a:rPr lang="ru-RU" dirty="0" smtClean="0">
                <a:solidFill>
                  <a:srgbClr val="7030A0"/>
                </a:solidFill>
              </a:rPr>
              <a:t/>
            </a:r>
            <a:br>
              <a:rPr lang="ru-RU" dirty="0" smtClean="0">
                <a:solidFill>
                  <a:srgbClr val="7030A0"/>
                </a:solidFill>
              </a:rPr>
            </a:br>
            <a:endParaRPr lang="ru-RU" dirty="0">
              <a:solidFill>
                <a:srgbClr val="7030A0"/>
              </a:solidFill>
            </a:endParaRPr>
          </a:p>
        </p:txBody>
      </p:sp>
      <p:sp>
        <p:nvSpPr>
          <p:cNvPr id="3" name="Содержимое 2"/>
          <p:cNvSpPr>
            <a:spLocks noGrp="1"/>
          </p:cNvSpPr>
          <p:nvPr>
            <p:ph idx="1"/>
          </p:nvPr>
        </p:nvSpPr>
        <p:spPr>
          <a:xfrm>
            <a:off x="428596" y="2332037"/>
            <a:ext cx="8229600" cy="3811607"/>
          </a:xfrm>
        </p:spPr>
        <p:txBody>
          <a:bodyPr/>
          <a:lstStyle/>
          <a:p>
            <a:pPr lvl="0"/>
            <a:r>
              <a:rPr lang="ru-RU" dirty="0" smtClean="0"/>
              <a:t>Для </a:t>
            </a:r>
            <a:r>
              <a:rPr lang="ru-RU" dirty="0"/>
              <a:t>того, </a:t>
            </a:r>
            <a:r>
              <a:rPr lang="ru-RU" b="1" dirty="0">
                <a:solidFill>
                  <a:srgbClr val="0000FF"/>
                </a:solidFill>
              </a:rPr>
              <a:t>чтобы выживать </a:t>
            </a:r>
            <a:r>
              <a:rPr lang="ru-RU" dirty="0" smtClean="0"/>
              <a:t>ребёнку в этом мире необходимо </a:t>
            </a:r>
            <a:r>
              <a:rPr lang="ru-RU" b="1" dirty="0" smtClean="0">
                <a:solidFill>
                  <a:srgbClr val="CC0099"/>
                </a:solidFill>
              </a:rPr>
              <a:t>4 объятия </a:t>
            </a:r>
            <a:r>
              <a:rPr lang="ru-RU" dirty="0"/>
              <a:t>в день. </a:t>
            </a:r>
          </a:p>
          <a:p>
            <a:pPr lvl="0"/>
            <a:r>
              <a:rPr lang="ru-RU" dirty="0"/>
              <a:t>Для того, </a:t>
            </a:r>
            <a:r>
              <a:rPr lang="ru-RU" b="1" dirty="0">
                <a:solidFill>
                  <a:srgbClr val="0000FF"/>
                </a:solidFill>
              </a:rPr>
              <a:t>чтобы</a:t>
            </a:r>
            <a:r>
              <a:rPr lang="ru-RU" dirty="0"/>
              <a:t> ребёнок </a:t>
            </a:r>
            <a:r>
              <a:rPr lang="ru-RU" b="1" dirty="0">
                <a:solidFill>
                  <a:srgbClr val="0000FF"/>
                </a:solidFill>
              </a:rPr>
              <a:t>хорошо себя чувствовал</a:t>
            </a:r>
            <a:r>
              <a:rPr lang="ru-RU" dirty="0"/>
              <a:t> </a:t>
            </a:r>
            <a:r>
              <a:rPr lang="ru-RU" dirty="0" smtClean="0"/>
              <a:t> </a:t>
            </a:r>
            <a:r>
              <a:rPr lang="ru-RU" b="1" dirty="0">
                <a:solidFill>
                  <a:srgbClr val="CC0099"/>
                </a:solidFill>
              </a:rPr>
              <a:t>8 объятий </a:t>
            </a:r>
            <a:r>
              <a:rPr lang="ru-RU" dirty="0"/>
              <a:t>в день. </a:t>
            </a:r>
          </a:p>
          <a:p>
            <a:pPr lvl="0"/>
            <a:r>
              <a:rPr lang="ru-RU" dirty="0"/>
              <a:t>Для того, </a:t>
            </a:r>
            <a:r>
              <a:rPr lang="ru-RU" b="1" dirty="0">
                <a:solidFill>
                  <a:srgbClr val="0000FF"/>
                </a:solidFill>
              </a:rPr>
              <a:t>чтобы интеллектуально </a:t>
            </a:r>
            <a:r>
              <a:rPr lang="ru-RU" b="1">
                <a:solidFill>
                  <a:srgbClr val="0000FF"/>
                </a:solidFill>
              </a:rPr>
              <a:t>развивался </a:t>
            </a:r>
            <a:r>
              <a:rPr lang="ru-RU" b="1" smtClean="0">
                <a:solidFill>
                  <a:srgbClr val="CC0099"/>
                </a:solidFill>
              </a:rPr>
              <a:t>12 </a:t>
            </a:r>
            <a:r>
              <a:rPr lang="ru-RU" b="1" dirty="0">
                <a:solidFill>
                  <a:srgbClr val="CC0099"/>
                </a:solidFill>
              </a:rPr>
              <a:t>объятий </a:t>
            </a:r>
            <a:r>
              <a:rPr lang="ru-RU" dirty="0"/>
              <a:t>в день. </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ru-RU" sz="4000" b="1" i="1" smtClean="0"/>
              <a:t/>
            </a:r>
            <a:br>
              <a:rPr lang="ru-RU" sz="4000" b="1" i="1" smtClean="0"/>
            </a:br>
            <a:r>
              <a:rPr lang="ru-RU" sz="4000" b="1" i="1" smtClean="0"/>
              <a:t>Домашнее задание </a:t>
            </a:r>
            <a:br>
              <a:rPr lang="ru-RU" sz="4000" b="1" i="1" smtClean="0"/>
            </a:br>
            <a:endParaRPr lang="ru-RU" sz="4000" b="1" i="1" smtClean="0"/>
          </a:p>
        </p:txBody>
      </p:sp>
      <p:sp>
        <p:nvSpPr>
          <p:cNvPr id="12291" name="Rectangle 3"/>
          <p:cNvSpPr>
            <a:spLocks noGrp="1" noChangeArrowheads="1"/>
          </p:cNvSpPr>
          <p:nvPr>
            <p:ph type="body" idx="1"/>
          </p:nvPr>
        </p:nvSpPr>
        <p:spPr/>
        <p:txBody>
          <a:bodyPr/>
          <a:lstStyle/>
          <a:p>
            <a:pPr eaLnBrk="1" hangingPunct="1">
              <a:buFontTx/>
              <a:buNone/>
            </a:pPr>
            <a:r>
              <a:rPr lang="ru-RU" i="1" dirty="0" smtClean="0"/>
              <a:t> </a:t>
            </a:r>
            <a:r>
              <a:rPr lang="ru-RU" i="1" dirty="0" smtClean="0">
                <a:solidFill>
                  <a:schemeClr val="accent2"/>
                </a:solidFill>
              </a:rPr>
              <a:t>Обнять всех, кто живет с вами в доме, </a:t>
            </a:r>
          </a:p>
          <a:p>
            <a:pPr eaLnBrk="1" hangingPunct="1">
              <a:buFontTx/>
              <a:buNone/>
            </a:pPr>
            <a:r>
              <a:rPr lang="ru-RU" i="1" dirty="0" smtClean="0">
                <a:solidFill>
                  <a:schemeClr val="accent2"/>
                </a:solidFill>
              </a:rPr>
              <a:t>и проследить за реакцией домашних, </a:t>
            </a:r>
          </a:p>
          <a:p>
            <a:pPr eaLnBrk="1" hangingPunct="1">
              <a:buFontTx/>
              <a:buNone/>
            </a:pPr>
            <a:r>
              <a:rPr lang="ru-RU" i="1" dirty="0" smtClean="0">
                <a:solidFill>
                  <a:schemeClr val="accent2"/>
                </a:solidFill>
              </a:rPr>
              <a:t>а также за своими чувствами. </a:t>
            </a:r>
          </a:p>
          <a:p>
            <a:pPr eaLnBrk="1" hangingPunct="1">
              <a:buFontTx/>
              <a:buNone/>
            </a:pPr>
            <a:endParaRPr lang="ru-RU" i="1" dirty="0" smtClean="0">
              <a:solidFill>
                <a:schemeClr val="accent2"/>
              </a:solidFill>
            </a:endParaRPr>
          </a:p>
        </p:txBody>
      </p:sp>
      <p:pic>
        <p:nvPicPr>
          <p:cNvPr id="12292" name="Picture 4" descr="BOOK041"/>
          <p:cNvPicPr>
            <a:picLocks noChangeAspect="1" noChangeArrowheads="1"/>
          </p:cNvPicPr>
          <p:nvPr/>
        </p:nvPicPr>
        <p:blipFill>
          <a:blip r:embed="rId2"/>
          <a:srcRect/>
          <a:stretch>
            <a:fillRect/>
          </a:stretch>
        </p:blipFill>
        <p:spPr bwMode="auto">
          <a:xfrm>
            <a:off x="5562600" y="4191000"/>
            <a:ext cx="2667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ordArt 2"/>
          <p:cNvSpPr>
            <a:spLocks noChangeArrowheads="1" noChangeShapeType="1" noTextEdit="1"/>
          </p:cNvSpPr>
          <p:nvPr/>
        </p:nvSpPr>
        <p:spPr bwMode="auto">
          <a:xfrm>
            <a:off x="3708400" y="1916113"/>
            <a:ext cx="1584325" cy="2447925"/>
          </a:xfrm>
          <a:prstGeom prst="rect">
            <a:avLst/>
          </a:prstGeom>
        </p:spPr>
        <p:txBody>
          <a:bodyPr wrap="none" fromWordArt="1">
            <a:prstTxWarp prst="textPlain">
              <a:avLst>
                <a:gd name="adj" fmla="val 50000"/>
              </a:avLst>
            </a:prstTxWarp>
          </a:bodyPr>
          <a:lstStyle/>
          <a:p>
            <a:pPr algn="ctr"/>
            <a:r>
              <a:rPr lang="ru-RU" sz="3600" kern="10">
                <a:ln w="19050">
                  <a:solidFill>
                    <a:schemeClr val="tx1"/>
                  </a:solidFill>
                  <a:round/>
                  <a:headEnd/>
                  <a:tailEnd/>
                </a:ln>
                <a:solidFill>
                  <a:srgbClr val="3366FF"/>
                </a:solidFill>
                <a:effectLst>
                  <a:outerShdw dist="35921" dir="2700000" algn="ctr" rotWithShape="0">
                    <a:srgbClr val="990000"/>
                  </a:outerShdw>
                </a:effectLst>
                <a:latin typeface="Impact"/>
              </a:rPr>
              <a:t>П</a:t>
            </a:r>
          </a:p>
        </p:txBody>
      </p:sp>
      <p:pic>
        <p:nvPicPr>
          <p:cNvPr id="1028" name="Picture 3" descr="CA000106"/>
          <p:cNvPicPr>
            <a:picLocks noChangeAspect="1" noChangeArrowheads="1"/>
          </p:cNvPicPr>
          <p:nvPr/>
        </p:nvPicPr>
        <p:blipFill>
          <a:blip r:embed="rId3"/>
          <a:srcRect/>
          <a:stretch>
            <a:fillRect/>
          </a:stretch>
        </p:blipFill>
        <p:spPr bwMode="auto">
          <a:xfrm>
            <a:off x="3563938" y="4149725"/>
            <a:ext cx="1069975" cy="1182688"/>
          </a:xfrm>
          <a:prstGeom prst="rect">
            <a:avLst/>
          </a:prstGeom>
          <a:noFill/>
          <a:ln w="9525">
            <a:noFill/>
            <a:miter lim="800000"/>
            <a:headEnd/>
            <a:tailEnd/>
          </a:ln>
        </p:spPr>
      </p:pic>
      <p:pic>
        <p:nvPicPr>
          <p:cNvPr id="1029" name="Picture 4" descr="CA000111"/>
          <p:cNvPicPr>
            <a:picLocks noChangeAspect="1" noChangeArrowheads="1"/>
          </p:cNvPicPr>
          <p:nvPr/>
        </p:nvPicPr>
        <p:blipFill>
          <a:blip r:embed="rId4"/>
          <a:srcRect/>
          <a:stretch>
            <a:fillRect/>
          </a:stretch>
        </p:blipFill>
        <p:spPr bwMode="auto">
          <a:xfrm>
            <a:off x="4427538" y="4149725"/>
            <a:ext cx="1295400" cy="1108075"/>
          </a:xfrm>
          <a:prstGeom prst="rect">
            <a:avLst/>
          </a:prstGeom>
          <a:noFill/>
          <a:ln w="9525">
            <a:noFill/>
            <a:miter lim="800000"/>
            <a:headEnd/>
            <a:tailEnd/>
          </a:ln>
        </p:spPr>
      </p:pic>
      <p:sp>
        <p:nvSpPr>
          <p:cNvPr id="1030" name="WordArt 5"/>
          <p:cNvSpPr>
            <a:spLocks noChangeArrowheads="1" noChangeShapeType="1" noTextEdit="1"/>
          </p:cNvSpPr>
          <p:nvPr/>
        </p:nvSpPr>
        <p:spPr bwMode="auto">
          <a:xfrm>
            <a:off x="7308850" y="1844675"/>
            <a:ext cx="1584325" cy="2447925"/>
          </a:xfrm>
          <a:prstGeom prst="rect">
            <a:avLst/>
          </a:prstGeom>
        </p:spPr>
        <p:txBody>
          <a:bodyPr wrap="none" fromWordArt="1">
            <a:prstTxWarp prst="textPlain">
              <a:avLst>
                <a:gd name="adj" fmla="val 50000"/>
              </a:avLst>
            </a:prstTxWarp>
          </a:bodyPr>
          <a:lstStyle/>
          <a:p>
            <a:pPr algn="ctr"/>
            <a:r>
              <a:rPr lang="ru-RU" sz="3600" kern="10">
                <a:ln w="19050">
                  <a:solidFill>
                    <a:srgbClr val="800080"/>
                  </a:solidFill>
                  <a:round/>
                  <a:headEnd/>
                  <a:tailEnd/>
                </a:ln>
                <a:solidFill>
                  <a:srgbClr val="CC99FF"/>
                </a:solidFill>
                <a:effectLst>
                  <a:outerShdw dist="35921" dir="2700000" algn="ctr" rotWithShape="0">
                    <a:srgbClr val="990000"/>
                  </a:outerShdw>
                </a:effectLst>
                <a:latin typeface="Impact"/>
              </a:rPr>
              <a:t>С</a:t>
            </a:r>
          </a:p>
        </p:txBody>
      </p:sp>
      <p:pic>
        <p:nvPicPr>
          <p:cNvPr id="1031" name="Picture 6" descr="Bs01080_"/>
          <p:cNvPicPr>
            <a:picLocks noChangeAspect="1" noChangeArrowheads="1"/>
          </p:cNvPicPr>
          <p:nvPr/>
        </p:nvPicPr>
        <p:blipFill>
          <a:blip r:embed="rId5"/>
          <a:srcRect/>
          <a:stretch>
            <a:fillRect/>
          </a:stretch>
        </p:blipFill>
        <p:spPr bwMode="auto">
          <a:xfrm>
            <a:off x="7235825" y="1052513"/>
            <a:ext cx="1692275" cy="1152525"/>
          </a:xfrm>
          <a:prstGeom prst="rect">
            <a:avLst/>
          </a:prstGeom>
          <a:noFill/>
          <a:ln w="9525">
            <a:noFill/>
            <a:miter lim="800000"/>
            <a:headEnd/>
            <a:tailEnd/>
          </a:ln>
        </p:spPr>
      </p:pic>
      <p:sp>
        <p:nvSpPr>
          <p:cNvPr id="1032" name="WordArt 7"/>
          <p:cNvSpPr>
            <a:spLocks noChangeArrowheads="1" noChangeShapeType="1" noTextEdit="1"/>
          </p:cNvSpPr>
          <p:nvPr/>
        </p:nvSpPr>
        <p:spPr bwMode="auto">
          <a:xfrm>
            <a:off x="395288" y="1916113"/>
            <a:ext cx="1584325" cy="2447925"/>
          </a:xfrm>
          <a:prstGeom prst="rect">
            <a:avLst/>
          </a:prstGeom>
        </p:spPr>
        <p:txBody>
          <a:bodyPr wrap="none" fromWordArt="1">
            <a:prstTxWarp prst="textPlain">
              <a:avLst>
                <a:gd name="adj" fmla="val 50000"/>
              </a:avLst>
            </a:prstTxWarp>
          </a:bodyPr>
          <a:lstStyle/>
          <a:p>
            <a:pPr algn="ctr"/>
            <a:r>
              <a:rPr lang="ru-RU" sz="3600" kern="10">
                <a:ln w="19050">
                  <a:solidFill>
                    <a:srgbClr val="800080"/>
                  </a:solidFill>
                  <a:round/>
                  <a:headEnd/>
                  <a:tailEnd/>
                </a:ln>
                <a:solidFill>
                  <a:srgbClr val="CC99FF"/>
                </a:solidFill>
                <a:effectLst>
                  <a:outerShdw dist="35921" dir="2700000" algn="ctr" rotWithShape="0">
                    <a:srgbClr val="990000"/>
                  </a:outerShdw>
                </a:effectLst>
                <a:latin typeface="Impact"/>
              </a:rPr>
              <a:t>Р</a:t>
            </a:r>
          </a:p>
        </p:txBody>
      </p:sp>
      <p:sp>
        <p:nvSpPr>
          <p:cNvPr id="123912" name="Rectangle 8"/>
          <p:cNvSpPr>
            <a:spLocks noChangeArrowheads="1"/>
          </p:cNvSpPr>
          <p:nvPr/>
        </p:nvSpPr>
        <p:spPr bwMode="auto">
          <a:xfrm>
            <a:off x="2268538" y="692150"/>
            <a:ext cx="4319587" cy="5832475"/>
          </a:xfrm>
          <a:prstGeom prst="rect">
            <a:avLst/>
          </a:prstGeom>
          <a:noFill/>
          <a:ln w="76200" cmpd="tri">
            <a:solidFill>
              <a:schemeClr val="accent2"/>
            </a:solidFill>
            <a:miter lim="800000"/>
            <a:headEnd/>
            <a:tailEnd/>
          </a:ln>
        </p:spPr>
        <p:txBody>
          <a:bodyPr wrap="none" anchor="ctr"/>
          <a:lstStyle/>
          <a:p>
            <a:endParaRPr lang="ru-RU"/>
          </a:p>
        </p:txBody>
      </p:sp>
      <p:graphicFrame>
        <p:nvGraphicFramePr>
          <p:cNvPr id="123914" name="Object 10"/>
          <p:cNvGraphicFramePr>
            <a:graphicFrameLocks noChangeAspect="1"/>
          </p:cNvGraphicFramePr>
          <p:nvPr>
            <p:ph sz="half" idx="2"/>
          </p:nvPr>
        </p:nvGraphicFramePr>
        <p:xfrm>
          <a:off x="1979613" y="1628775"/>
          <a:ext cx="1439862" cy="3313113"/>
        </p:xfrm>
        <a:graphic>
          <a:graphicData uri="http://schemas.openxmlformats.org/presentationml/2006/ole">
            <p:oleObj spid="_x0000_s61442" r:id="rId6" imgW="3031560" imgH="4533480" progId="">
              <p:embed/>
            </p:oleObj>
          </a:graphicData>
        </a:graphic>
      </p:graphicFrame>
      <p:sp>
        <p:nvSpPr>
          <p:cNvPr id="123915" name="Rectangle 11"/>
          <p:cNvSpPr>
            <a:spLocks noChangeArrowheads="1"/>
          </p:cNvSpPr>
          <p:nvPr/>
        </p:nvSpPr>
        <p:spPr bwMode="auto">
          <a:xfrm>
            <a:off x="1447800" y="5105400"/>
            <a:ext cx="1741488" cy="1555750"/>
          </a:xfrm>
          <a:prstGeom prst="rect">
            <a:avLst/>
          </a:prstGeom>
          <a:noFill/>
          <a:ln w="9525">
            <a:noFill/>
            <a:miter lim="800000"/>
            <a:headEnd/>
            <a:tailEnd/>
          </a:ln>
        </p:spPr>
        <p:txBody>
          <a:bodyPr wrap="none" anchor="ctr">
            <a:spAutoFit/>
          </a:bodyPr>
          <a:lstStyle/>
          <a:p>
            <a:r>
              <a:rPr lang="ru-RU" sz="9600">
                <a:latin typeface="Arial" charset="0"/>
                <a:sym typeface="Webdings" pitchFamily="18" charset="2"/>
              </a:rPr>
              <a:t></a:t>
            </a:r>
            <a:r>
              <a:rPr lang="ru-RU" sz="9600">
                <a:latin typeface="Arial" charset="0"/>
              </a:rPr>
              <a:t> </a:t>
            </a:r>
          </a:p>
        </p:txBody>
      </p:sp>
      <p:sp>
        <p:nvSpPr>
          <p:cNvPr id="123916" name="Rectangle 12"/>
          <p:cNvSpPr>
            <a:spLocks noChangeArrowheads="1"/>
          </p:cNvSpPr>
          <p:nvPr/>
        </p:nvSpPr>
        <p:spPr bwMode="auto">
          <a:xfrm>
            <a:off x="0" y="5084763"/>
            <a:ext cx="1741488" cy="1555750"/>
          </a:xfrm>
          <a:prstGeom prst="rect">
            <a:avLst/>
          </a:prstGeom>
          <a:noFill/>
          <a:ln w="9525">
            <a:noFill/>
            <a:miter lim="800000"/>
            <a:headEnd/>
            <a:tailEnd/>
          </a:ln>
        </p:spPr>
        <p:txBody>
          <a:bodyPr wrap="none" anchor="ctr">
            <a:spAutoFit/>
          </a:bodyPr>
          <a:lstStyle/>
          <a:p>
            <a:r>
              <a:rPr lang="ru-RU" sz="9600">
                <a:latin typeface="Arial" charset="0"/>
                <a:sym typeface="Webdings" pitchFamily="18" charset="2"/>
              </a:rPr>
              <a:t></a:t>
            </a:r>
            <a:r>
              <a:rPr lang="ru-RU" sz="9600">
                <a:latin typeface="Arial" charset="0"/>
              </a:rPr>
              <a:t> </a:t>
            </a:r>
          </a:p>
        </p:txBody>
      </p:sp>
      <p:sp>
        <p:nvSpPr>
          <p:cNvPr id="1036" name="Rectangle 13"/>
          <p:cNvSpPr>
            <a:spLocks noGrp="1" noChangeArrowheads="1"/>
          </p:cNvSpPr>
          <p:nvPr>
            <p:ph sz="half" idx="1"/>
          </p:nvPr>
        </p:nvSpPr>
        <p:spPr/>
        <p:txBody>
          <a:bodyPr/>
          <a:lstStyle/>
          <a:p>
            <a:pPr eaLnBrk="1" hangingPunct="1"/>
            <a:endParaRPr lang="ru-RU" smtClean="0"/>
          </a:p>
        </p:txBody>
      </p:sp>
      <p:graphicFrame>
        <p:nvGraphicFramePr>
          <p:cNvPr id="13" name="Object 9"/>
          <p:cNvGraphicFramePr>
            <a:graphicFrameLocks noChangeAspect="1"/>
          </p:cNvGraphicFramePr>
          <p:nvPr/>
        </p:nvGraphicFramePr>
        <p:xfrm>
          <a:off x="1403350" y="5229225"/>
          <a:ext cx="2454275" cy="1371600"/>
        </p:xfrm>
        <a:graphic>
          <a:graphicData uri="http://schemas.openxmlformats.org/presentationml/2006/ole">
            <p:oleObj spid="_x0000_s61443" r:id="rId7" imgW="5714640" imgH="3192120" progId="">
              <p:embed/>
            </p:oleObj>
          </a:graphicData>
        </a:graphic>
      </p:graphicFrame>
      <p:sp>
        <p:nvSpPr>
          <p:cNvPr id="14" name="Rectangle 11"/>
          <p:cNvSpPr>
            <a:spLocks noChangeArrowheads="1"/>
          </p:cNvSpPr>
          <p:nvPr/>
        </p:nvSpPr>
        <p:spPr bwMode="auto">
          <a:xfrm>
            <a:off x="5508625" y="2997200"/>
            <a:ext cx="1081088" cy="2530475"/>
          </a:xfrm>
          <a:prstGeom prst="rect">
            <a:avLst/>
          </a:prstGeom>
          <a:noFill/>
          <a:ln w="9525">
            <a:noFill/>
            <a:miter lim="800000"/>
            <a:headEnd/>
            <a:tailEnd/>
          </a:ln>
        </p:spPr>
        <p:txBody>
          <a:bodyPr anchor="ctr">
            <a:spAutoFit/>
          </a:bodyPr>
          <a:lstStyle/>
          <a:p>
            <a:r>
              <a:rPr lang="ru-RU" sz="8000" dirty="0">
                <a:latin typeface="Arial" charset="0"/>
                <a:sym typeface="Webdings" pitchFamily="18" charset="2"/>
              </a:rPr>
              <a:t></a:t>
            </a:r>
            <a:r>
              <a:rPr lang="ru-RU" sz="8000" dirty="0">
                <a:latin typeface="Arial" charset="0"/>
              </a:rPr>
              <a:t> </a:t>
            </a:r>
          </a:p>
        </p:txBody>
      </p:sp>
      <p:sp>
        <p:nvSpPr>
          <p:cNvPr id="15" name="Rectangle 12"/>
          <p:cNvSpPr>
            <a:spLocks noChangeArrowheads="1"/>
          </p:cNvSpPr>
          <p:nvPr/>
        </p:nvSpPr>
        <p:spPr bwMode="auto">
          <a:xfrm>
            <a:off x="5435600" y="404813"/>
            <a:ext cx="1612900" cy="1433512"/>
          </a:xfrm>
          <a:prstGeom prst="rect">
            <a:avLst/>
          </a:prstGeom>
          <a:noFill/>
          <a:ln w="9525">
            <a:noFill/>
            <a:miter lim="800000"/>
            <a:headEnd/>
            <a:tailEnd/>
          </a:ln>
        </p:spPr>
        <p:txBody>
          <a:bodyPr wrap="none" anchor="ctr">
            <a:spAutoFit/>
          </a:bodyPr>
          <a:lstStyle/>
          <a:p>
            <a:r>
              <a:rPr lang="ru-RU" sz="8800" dirty="0">
                <a:latin typeface="Arial" charset="0"/>
                <a:sym typeface="Webdings" pitchFamily="18" charset="2"/>
              </a:rPr>
              <a:t></a:t>
            </a:r>
            <a:r>
              <a:rPr lang="ru-RU" sz="8800" dirty="0">
                <a:latin typeface="Arial" charset="0"/>
              </a:rPr>
              <a:t> </a:t>
            </a:r>
          </a:p>
        </p:txBody>
      </p:sp>
      <p:sp>
        <p:nvSpPr>
          <p:cNvPr id="16" name="Rectangle 13"/>
          <p:cNvSpPr>
            <a:spLocks noChangeArrowheads="1"/>
          </p:cNvSpPr>
          <p:nvPr/>
        </p:nvSpPr>
        <p:spPr bwMode="auto">
          <a:xfrm>
            <a:off x="5435600" y="1628775"/>
            <a:ext cx="1482725" cy="1311275"/>
          </a:xfrm>
          <a:prstGeom prst="rect">
            <a:avLst/>
          </a:prstGeom>
          <a:noFill/>
          <a:ln w="9525">
            <a:noFill/>
            <a:miter lim="800000"/>
            <a:headEnd/>
            <a:tailEnd/>
          </a:ln>
        </p:spPr>
        <p:txBody>
          <a:bodyPr wrap="none" anchor="ctr">
            <a:spAutoFit/>
          </a:bodyPr>
          <a:lstStyle/>
          <a:p>
            <a:r>
              <a:rPr lang="ru-RU" sz="8000">
                <a:latin typeface="Arial" charset="0"/>
                <a:sym typeface="Webdings" pitchFamily="18" charset="2"/>
              </a:rPr>
              <a:t></a:t>
            </a:r>
            <a:r>
              <a:rPr lang="ru-RU" sz="8000">
                <a:latin typeface="Arial" charset="0"/>
              </a:rPr>
              <a:t> </a:t>
            </a:r>
          </a:p>
        </p:txBody>
      </p:sp>
      <p:sp>
        <p:nvSpPr>
          <p:cNvPr id="17" name="Rectangle 14"/>
          <p:cNvSpPr>
            <a:spLocks noChangeArrowheads="1"/>
          </p:cNvSpPr>
          <p:nvPr/>
        </p:nvSpPr>
        <p:spPr bwMode="auto">
          <a:xfrm>
            <a:off x="5580063" y="4508500"/>
            <a:ext cx="1322387" cy="1311275"/>
          </a:xfrm>
          <a:prstGeom prst="rect">
            <a:avLst/>
          </a:prstGeom>
          <a:noFill/>
          <a:ln w="9525">
            <a:noFill/>
            <a:miter lim="800000"/>
            <a:headEnd/>
            <a:tailEnd/>
          </a:ln>
        </p:spPr>
        <p:txBody>
          <a:bodyPr wrap="none" anchor="ctr">
            <a:spAutoFit/>
          </a:bodyPr>
          <a:lstStyle/>
          <a:p>
            <a:r>
              <a:rPr lang="ru-RU" sz="8000" dirty="0">
                <a:latin typeface="Arial" charset="0"/>
                <a:sym typeface="Webdings" pitchFamily="18" charset="2"/>
              </a:rPr>
              <a:t></a:t>
            </a:r>
            <a:r>
              <a:rPr lang="ru-RU" sz="8000" dirty="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diamond(in)">
                                      <p:cBhvr>
                                        <p:cTn id="7" dur="2000"/>
                                        <p:tgtEl>
                                          <p:spTgt spid="1239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3914"/>
                                        </p:tgtEl>
                                        <p:attrNameLst>
                                          <p:attrName>style.visibility</p:attrName>
                                        </p:attrNameLst>
                                      </p:cBhvr>
                                      <p:to>
                                        <p:strVal val="visible"/>
                                      </p:to>
                                    </p:set>
                                    <p:animEffect transition="in" filter="checkerboard(across)">
                                      <p:cBhvr>
                                        <p:cTn id="12" dur="500"/>
                                        <p:tgtEl>
                                          <p:spTgt spid="1239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3915"/>
                                        </p:tgtEl>
                                        <p:attrNameLst>
                                          <p:attrName>style.visibility</p:attrName>
                                        </p:attrNameLst>
                                      </p:cBhvr>
                                      <p:to>
                                        <p:strVal val="visible"/>
                                      </p:to>
                                    </p:set>
                                    <p:animEffect transition="in" filter="checkerboard(across)">
                                      <p:cBhvr>
                                        <p:cTn id="17" dur="500"/>
                                        <p:tgtEl>
                                          <p:spTgt spid="1239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39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P spid="123915" grpId="0"/>
      <p:bldP spid="123916"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01821_"/>
          <p:cNvPicPr>
            <a:picLocks noChangeAspect="1" noChangeArrowheads="1"/>
          </p:cNvPicPr>
          <p:nvPr/>
        </p:nvPicPr>
        <p:blipFill>
          <a:blip r:embed="rId2"/>
          <a:srcRect/>
          <a:stretch>
            <a:fillRect/>
          </a:stretch>
        </p:blipFill>
        <p:spPr bwMode="auto">
          <a:xfrm flipH="1">
            <a:off x="3779838" y="1341438"/>
            <a:ext cx="2016125" cy="1800225"/>
          </a:xfrm>
          <a:prstGeom prst="rect">
            <a:avLst/>
          </a:prstGeom>
          <a:noFill/>
          <a:ln w="9525">
            <a:noFill/>
            <a:miter lim="800000"/>
            <a:headEnd/>
            <a:tailEnd/>
          </a:ln>
        </p:spPr>
      </p:pic>
      <p:sp>
        <p:nvSpPr>
          <p:cNvPr id="125955" name="Line 3"/>
          <p:cNvSpPr>
            <a:spLocks noChangeShapeType="1"/>
          </p:cNvSpPr>
          <p:nvPr/>
        </p:nvSpPr>
        <p:spPr bwMode="auto">
          <a:xfrm flipH="1">
            <a:off x="3348038" y="3213100"/>
            <a:ext cx="720725" cy="431800"/>
          </a:xfrm>
          <a:prstGeom prst="line">
            <a:avLst/>
          </a:prstGeom>
          <a:noFill/>
          <a:ln w="38100">
            <a:solidFill>
              <a:schemeClr val="accent2"/>
            </a:solidFill>
            <a:round/>
            <a:headEnd/>
            <a:tailEnd type="triangle" w="med" len="med"/>
          </a:ln>
        </p:spPr>
        <p:txBody>
          <a:bodyPr/>
          <a:lstStyle/>
          <a:p>
            <a:endParaRPr lang="ru-RU"/>
          </a:p>
        </p:txBody>
      </p:sp>
      <p:pic>
        <p:nvPicPr>
          <p:cNvPr id="125956" name="Picture 4" descr="j0282737"/>
          <p:cNvPicPr>
            <a:picLocks noChangeAspect="1" noChangeArrowheads="1" noCrop="1"/>
          </p:cNvPicPr>
          <p:nvPr/>
        </p:nvPicPr>
        <p:blipFill>
          <a:blip r:embed="rId3"/>
          <a:srcRect/>
          <a:stretch>
            <a:fillRect/>
          </a:stretch>
        </p:blipFill>
        <p:spPr bwMode="auto">
          <a:xfrm flipH="1">
            <a:off x="1835150" y="3357563"/>
            <a:ext cx="1800225" cy="1873250"/>
          </a:xfrm>
          <a:prstGeom prst="rect">
            <a:avLst/>
          </a:prstGeom>
          <a:noFill/>
          <a:ln w="9525">
            <a:noFill/>
            <a:miter lim="800000"/>
            <a:headEnd/>
            <a:tailEnd/>
          </a:ln>
        </p:spPr>
      </p:pic>
      <p:sp>
        <p:nvSpPr>
          <p:cNvPr id="125957" name="Line 5"/>
          <p:cNvSpPr>
            <a:spLocks noChangeShapeType="1"/>
          </p:cNvSpPr>
          <p:nvPr/>
        </p:nvSpPr>
        <p:spPr bwMode="auto">
          <a:xfrm>
            <a:off x="5076825" y="3213100"/>
            <a:ext cx="719138" cy="431800"/>
          </a:xfrm>
          <a:prstGeom prst="line">
            <a:avLst/>
          </a:prstGeom>
          <a:noFill/>
          <a:ln w="38100">
            <a:solidFill>
              <a:schemeClr val="accent2"/>
            </a:solidFill>
            <a:round/>
            <a:headEnd/>
            <a:tailEnd type="triangle" w="med" len="med"/>
          </a:ln>
        </p:spPr>
        <p:txBody>
          <a:bodyPr/>
          <a:lstStyle/>
          <a:p>
            <a:endParaRPr lang="ru-RU"/>
          </a:p>
        </p:txBody>
      </p:sp>
      <p:sp>
        <p:nvSpPr>
          <p:cNvPr id="12294" name="Oval 6"/>
          <p:cNvSpPr>
            <a:spLocks noChangeArrowheads="1"/>
          </p:cNvSpPr>
          <p:nvPr/>
        </p:nvSpPr>
        <p:spPr bwMode="auto">
          <a:xfrm>
            <a:off x="1908175" y="2924175"/>
            <a:ext cx="1584325" cy="2809875"/>
          </a:xfrm>
          <a:prstGeom prst="ellipse">
            <a:avLst/>
          </a:prstGeom>
          <a:noFill/>
          <a:ln w="28575">
            <a:solidFill>
              <a:schemeClr val="accent2"/>
            </a:solidFill>
            <a:round/>
            <a:headEnd/>
            <a:tailEnd/>
          </a:ln>
        </p:spPr>
        <p:txBody>
          <a:bodyPr wrap="none" anchor="ctr"/>
          <a:lstStyle/>
          <a:p>
            <a:endParaRPr lang="ru-RU"/>
          </a:p>
        </p:txBody>
      </p:sp>
      <p:pic>
        <p:nvPicPr>
          <p:cNvPr id="125959" name="Picture 7" descr="KIDS01"/>
          <p:cNvPicPr>
            <a:picLocks noChangeAspect="1" noChangeArrowheads="1"/>
          </p:cNvPicPr>
          <p:nvPr/>
        </p:nvPicPr>
        <p:blipFill>
          <a:blip r:embed="rId4"/>
          <a:srcRect/>
          <a:stretch>
            <a:fillRect/>
          </a:stretch>
        </p:blipFill>
        <p:spPr bwMode="auto">
          <a:xfrm>
            <a:off x="4140200" y="3068638"/>
            <a:ext cx="4000500" cy="2755900"/>
          </a:xfrm>
          <a:prstGeom prst="rect">
            <a:avLst/>
          </a:prstGeom>
          <a:noFill/>
          <a:ln w="9525">
            <a:noFill/>
            <a:miter lim="800000"/>
            <a:headEnd/>
            <a:tailEnd/>
          </a:ln>
        </p:spPr>
      </p:pic>
      <p:sp>
        <p:nvSpPr>
          <p:cNvPr id="125960" name="WordArt 8"/>
          <p:cNvSpPr>
            <a:spLocks noChangeArrowheads="1" noChangeShapeType="1" noTextEdit="1"/>
          </p:cNvSpPr>
          <p:nvPr/>
        </p:nvSpPr>
        <p:spPr bwMode="auto">
          <a:xfrm>
            <a:off x="8172450" y="3141663"/>
            <a:ext cx="647700" cy="2447925"/>
          </a:xfrm>
          <a:prstGeom prst="rect">
            <a:avLst/>
          </a:prstGeom>
        </p:spPr>
        <p:txBody>
          <a:bodyPr wrap="none" fromWordArt="1">
            <a:prstTxWarp prst="textPlain">
              <a:avLst>
                <a:gd name="adj" fmla="val 50000"/>
              </a:avLst>
            </a:prstTxWarp>
          </a:bodyPr>
          <a:lstStyle/>
          <a:p>
            <a:pPr algn="ctr"/>
            <a:endParaRPr lang="ru-RU"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wipe(down)">
                                      <p:cBhvr>
                                        <p:cTn id="7" dur="500"/>
                                        <p:tgtEl>
                                          <p:spTgt spid="1259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956"/>
                                        </p:tgtEl>
                                        <p:attrNameLst>
                                          <p:attrName>style.visibility</p:attrName>
                                        </p:attrNameLst>
                                      </p:cBhvr>
                                      <p:to>
                                        <p:strVal val="visible"/>
                                      </p:to>
                                    </p:set>
                                    <p:anim calcmode="lin" valueType="num">
                                      <p:cBhvr additive="base">
                                        <p:cTn id="12" dur="500" fill="hold"/>
                                        <p:tgtEl>
                                          <p:spTgt spid="125956"/>
                                        </p:tgtEl>
                                        <p:attrNameLst>
                                          <p:attrName>ppt_x</p:attrName>
                                        </p:attrNameLst>
                                      </p:cBhvr>
                                      <p:tavLst>
                                        <p:tav tm="0">
                                          <p:val>
                                            <p:strVal val="#ppt_x"/>
                                          </p:val>
                                        </p:tav>
                                        <p:tav tm="100000">
                                          <p:val>
                                            <p:strVal val="#ppt_x"/>
                                          </p:val>
                                        </p:tav>
                                      </p:tavLst>
                                    </p:anim>
                                    <p:anim calcmode="lin" valueType="num">
                                      <p:cBhvr additive="base">
                                        <p:cTn id="13" dur="500" fill="hold"/>
                                        <p:tgtEl>
                                          <p:spTgt spid="1259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5957"/>
                                        </p:tgtEl>
                                        <p:attrNameLst>
                                          <p:attrName>style.visibility</p:attrName>
                                        </p:attrNameLst>
                                      </p:cBhvr>
                                      <p:to>
                                        <p:strVal val="visible"/>
                                      </p:to>
                                    </p:set>
                                    <p:animEffect transition="in" filter="wipe(down)">
                                      <p:cBhvr>
                                        <p:cTn id="18" dur="500"/>
                                        <p:tgtEl>
                                          <p:spTgt spid="12595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25959"/>
                                        </p:tgtEl>
                                        <p:attrNameLst>
                                          <p:attrName>style.visibility</p:attrName>
                                        </p:attrNameLst>
                                      </p:cBhvr>
                                      <p:to>
                                        <p:strVal val="visible"/>
                                      </p:to>
                                    </p:set>
                                    <p:animEffect transition="in" filter="checkerboard(across)">
                                      <p:cBhvr>
                                        <p:cTn id="23"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pe01821_"/>
          <p:cNvPicPr>
            <a:picLocks noChangeAspect="1" noChangeArrowheads="1"/>
          </p:cNvPicPr>
          <p:nvPr/>
        </p:nvPicPr>
        <p:blipFill>
          <a:blip r:embed="rId3"/>
          <a:srcRect/>
          <a:stretch>
            <a:fillRect/>
          </a:stretch>
        </p:blipFill>
        <p:spPr bwMode="auto">
          <a:xfrm>
            <a:off x="3779838" y="1484313"/>
            <a:ext cx="1776412" cy="1800225"/>
          </a:xfrm>
          <a:prstGeom prst="rect">
            <a:avLst/>
          </a:prstGeom>
          <a:noFill/>
          <a:ln w="9525">
            <a:noFill/>
            <a:miter lim="800000"/>
            <a:headEnd/>
            <a:tailEnd/>
          </a:ln>
        </p:spPr>
      </p:pic>
      <p:sp>
        <p:nvSpPr>
          <p:cNvPr id="3076" name="Line 3"/>
          <p:cNvSpPr>
            <a:spLocks noChangeShapeType="1"/>
          </p:cNvSpPr>
          <p:nvPr/>
        </p:nvSpPr>
        <p:spPr bwMode="auto">
          <a:xfrm flipH="1">
            <a:off x="3348038" y="3213100"/>
            <a:ext cx="720725" cy="431800"/>
          </a:xfrm>
          <a:prstGeom prst="line">
            <a:avLst/>
          </a:prstGeom>
          <a:noFill/>
          <a:ln w="38100">
            <a:solidFill>
              <a:schemeClr val="accent2"/>
            </a:solidFill>
            <a:round/>
            <a:headEnd/>
            <a:tailEnd type="triangle" w="med" len="med"/>
          </a:ln>
        </p:spPr>
        <p:txBody>
          <a:bodyPr/>
          <a:lstStyle/>
          <a:p>
            <a:endParaRPr lang="ru-RU"/>
          </a:p>
        </p:txBody>
      </p:sp>
      <p:sp>
        <p:nvSpPr>
          <p:cNvPr id="3077" name="Line 4"/>
          <p:cNvSpPr>
            <a:spLocks noChangeShapeType="1"/>
          </p:cNvSpPr>
          <p:nvPr/>
        </p:nvSpPr>
        <p:spPr bwMode="auto">
          <a:xfrm>
            <a:off x="5364163" y="3284538"/>
            <a:ext cx="576262" cy="504825"/>
          </a:xfrm>
          <a:prstGeom prst="line">
            <a:avLst/>
          </a:prstGeom>
          <a:noFill/>
          <a:ln w="38100">
            <a:solidFill>
              <a:schemeClr val="accent2"/>
            </a:solidFill>
            <a:round/>
            <a:headEnd/>
            <a:tailEnd type="triangle" w="med" len="med"/>
          </a:ln>
        </p:spPr>
        <p:txBody>
          <a:bodyPr/>
          <a:lstStyle/>
          <a:p>
            <a:endParaRPr lang="ru-RU"/>
          </a:p>
        </p:txBody>
      </p:sp>
      <p:pic>
        <p:nvPicPr>
          <p:cNvPr id="126981" name="Picture 5" descr="j0282737"/>
          <p:cNvPicPr>
            <a:picLocks noChangeAspect="1" noChangeArrowheads="1" noCrop="1"/>
          </p:cNvPicPr>
          <p:nvPr/>
        </p:nvPicPr>
        <p:blipFill>
          <a:blip r:embed="rId4"/>
          <a:srcRect/>
          <a:stretch>
            <a:fillRect/>
          </a:stretch>
        </p:blipFill>
        <p:spPr bwMode="auto">
          <a:xfrm flipH="1">
            <a:off x="1908175" y="3357563"/>
            <a:ext cx="1800225" cy="1873250"/>
          </a:xfrm>
          <a:prstGeom prst="rect">
            <a:avLst/>
          </a:prstGeom>
          <a:noFill/>
          <a:ln w="9525">
            <a:noFill/>
            <a:miter lim="800000"/>
            <a:headEnd/>
            <a:tailEnd/>
          </a:ln>
        </p:spPr>
      </p:pic>
      <p:pic>
        <p:nvPicPr>
          <p:cNvPr id="126982" name="Picture 6" descr="j0282751"/>
          <p:cNvPicPr>
            <a:picLocks noChangeAspect="1" noChangeArrowheads="1" noCrop="1"/>
          </p:cNvPicPr>
          <p:nvPr/>
        </p:nvPicPr>
        <p:blipFill>
          <a:blip r:embed="rId5"/>
          <a:srcRect/>
          <a:stretch>
            <a:fillRect/>
          </a:stretch>
        </p:blipFill>
        <p:spPr bwMode="auto">
          <a:xfrm>
            <a:off x="5651500" y="3573463"/>
            <a:ext cx="1584325" cy="1504950"/>
          </a:xfrm>
          <a:prstGeom prst="rect">
            <a:avLst/>
          </a:prstGeom>
          <a:noFill/>
          <a:ln w="9525">
            <a:noFill/>
            <a:miter lim="800000"/>
            <a:headEnd/>
            <a:tailEnd/>
          </a:ln>
        </p:spPr>
      </p:pic>
      <p:sp>
        <p:nvSpPr>
          <p:cNvPr id="3080" name="Line 7"/>
          <p:cNvSpPr>
            <a:spLocks noChangeShapeType="1"/>
          </p:cNvSpPr>
          <p:nvPr/>
        </p:nvSpPr>
        <p:spPr bwMode="auto">
          <a:xfrm flipV="1">
            <a:off x="5651500" y="2133600"/>
            <a:ext cx="649288" cy="287338"/>
          </a:xfrm>
          <a:prstGeom prst="line">
            <a:avLst/>
          </a:prstGeom>
          <a:noFill/>
          <a:ln w="38100">
            <a:solidFill>
              <a:schemeClr val="accent2"/>
            </a:solidFill>
            <a:round/>
            <a:headEnd/>
            <a:tailEnd type="triangle" w="med" len="med"/>
          </a:ln>
        </p:spPr>
        <p:txBody>
          <a:bodyPr/>
          <a:lstStyle/>
          <a:p>
            <a:endParaRPr lang="ru-RU"/>
          </a:p>
        </p:txBody>
      </p:sp>
      <p:graphicFrame>
        <p:nvGraphicFramePr>
          <p:cNvPr id="126984" name="Object 8"/>
          <p:cNvGraphicFramePr>
            <a:graphicFrameLocks noChangeAspect="1"/>
          </p:cNvGraphicFramePr>
          <p:nvPr>
            <p:ph/>
          </p:nvPr>
        </p:nvGraphicFramePr>
        <p:xfrm>
          <a:off x="6372225" y="908050"/>
          <a:ext cx="2319338" cy="1912938"/>
        </p:xfrm>
        <a:graphic>
          <a:graphicData uri="http://schemas.openxmlformats.org/presentationml/2006/ole">
            <p:oleObj spid="_x0000_s63490" r:id="rId6" imgW="4639680" imgH="3825720" progId="">
              <p:embed/>
            </p:oleObj>
          </a:graphicData>
        </a:graphic>
      </p:graphicFrame>
      <p:sp>
        <p:nvSpPr>
          <p:cNvPr id="3081" name="Line 9"/>
          <p:cNvSpPr>
            <a:spLocks noChangeShapeType="1"/>
          </p:cNvSpPr>
          <p:nvPr/>
        </p:nvSpPr>
        <p:spPr bwMode="auto">
          <a:xfrm flipH="1" flipV="1">
            <a:off x="3059113" y="2060575"/>
            <a:ext cx="649287" cy="431800"/>
          </a:xfrm>
          <a:prstGeom prst="line">
            <a:avLst/>
          </a:prstGeom>
          <a:noFill/>
          <a:ln w="38100">
            <a:solidFill>
              <a:schemeClr val="accent2"/>
            </a:solidFill>
            <a:round/>
            <a:headEnd/>
            <a:tailEnd type="triangle" w="med" len="med"/>
          </a:ln>
        </p:spPr>
        <p:txBody>
          <a:bodyPr/>
          <a:lstStyle/>
          <a:p>
            <a:endParaRPr lang="ru-RU"/>
          </a:p>
        </p:txBody>
      </p:sp>
      <p:pic>
        <p:nvPicPr>
          <p:cNvPr id="126986" name="Picture 10" descr="j0280731"/>
          <p:cNvPicPr>
            <a:picLocks noChangeAspect="1" noChangeArrowheads="1"/>
          </p:cNvPicPr>
          <p:nvPr/>
        </p:nvPicPr>
        <p:blipFill>
          <a:blip r:embed="rId7"/>
          <a:srcRect/>
          <a:stretch>
            <a:fillRect/>
          </a:stretch>
        </p:blipFill>
        <p:spPr bwMode="auto">
          <a:xfrm>
            <a:off x="1763713" y="620713"/>
            <a:ext cx="1263650" cy="187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126986"/>
                                        </p:tgtEl>
                                        <p:attrNameLst>
                                          <p:attrName>style.opacity</p:attrName>
                                        </p:attrNameLst>
                                      </p:cBhvr>
                                      <p:to>
                                        <p:strVal val="0.5"/>
                                      </p:to>
                                    </p:set>
                                    <p:animEffect filter="image" prLst="opacity: 0.5">
                                      <p:cBhvr rctx="IE">
                                        <p:cTn id="23" dur="indefinite"/>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187450" y="4076700"/>
            <a:ext cx="2447925" cy="1655763"/>
          </a:xfrm>
          <a:prstGeom prst="rect">
            <a:avLst/>
          </a:prstGeom>
          <a:noFill/>
          <a:ln w="76200">
            <a:solidFill>
              <a:srgbClr val="993300"/>
            </a:solidFill>
            <a:miter lim="800000"/>
            <a:headEnd/>
            <a:tailEnd/>
          </a:ln>
        </p:spPr>
        <p:txBody>
          <a:bodyPr wrap="none" anchor="ctr"/>
          <a:lstStyle/>
          <a:p>
            <a:endParaRPr lang="ru-RU"/>
          </a:p>
        </p:txBody>
      </p:sp>
      <p:grpSp>
        <p:nvGrpSpPr>
          <p:cNvPr id="2" name="Group 3"/>
          <p:cNvGrpSpPr>
            <a:grpSpLocks/>
          </p:cNvGrpSpPr>
          <p:nvPr/>
        </p:nvGrpSpPr>
        <p:grpSpPr bwMode="auto">
          <a:xfrm>
            <a:off x="1187450" y="4941888"/>
            <a:ext cx="2447925" cy="784225"/>
            <a:chOff x="2200" y="1979"/>
            <a:chExt cx="1542" cy="494"/>
          </a:xfrm>
        </p:grpSpPr>
        <p:sp>
          <p:nvSpPr>
            <p:cNvPr id="13318" name="Line 4"/>
            <p:cNvSpPr>
              <a:spLocks noChangeShapeType="1"/>
            </p:cNvSpPr>
            <p:nvPr/>
          </p:nvSpPr>
          <p:spPr bwMode="auto">
            <a:xfrm>
              <a:off x="2200" y="1979"/>
              <a:ext cx="1542" cy="0"/>
            </a:xfrm>
            <a:prstGeom prst="line">
              <a:avLst/>
            </a:prstGeom>
            <a:noFill/>
            <a:ln w="28575">
              <a:solidFill>
                <a:srgbClr val="993300"/>
              </a:solidFill>
              <a:round/>
              <a:headEnd/>
              <a:tailEnd/>
            </a:ln>
          </p:spPr>
          <p:txBody>
            <a:bodyPr/>
            <a:lstStyle/>
            <a:p>
              <a:endParaRPr lang="ru-RU"/>
            </a:p>
          </p:txBody>
        </p:sp>
        <p:sp>
          <p:nvSpPr>
            <p:cNvPr id="13319" name="Text Box 5"/>
            <p:cNvSpPr txBox="1">
              <a:spLocks noChangeArrowheads="1"/>
            </p:cNvSpPr>
            <p:nvPr/>
          </p:nvSpPr>
          <p:spPr bwMode="auto">
            <a:xfrm>
              <a:off x="2562" y="2069"/>
              <a:ext cx="817" cy="404"/>
            </a:xfrm>
            <a:prstGeom prst="rect">
              <a:avLst/>
            </a:prstGeom>
            <a:noFill/>
            <a:ln w="9525">
              <a:noFill/>
              <a:miter lim="800000"/>
              <a:headEnd/>
              <a:tailEnd/>
            </a:ln>
          </p:spPr>
          <p:txBody>
            <a:bodyPr>
              <a:spAutoFit/>
            </a:bodyPr>
            <a:lstStyle/>
            <a:p>
              <a:pPr algn="ctr">
                <a:spcBef>
                  <a:spcPct val="50000"/>
                </a:spcBef>
              </a:pPr>
              <a:r>
                <a:rPr lang="ru-RU" b="1">
                  <a:latin typeface="Arial" charset="0"/>
                </a:rPr>
                <a:t>½ ЗНАНИЯ</a:t>
              </a:r>
            </a:p>
          </p:txBody>
        </p:sp>
      </p:grpSp>
      <p:sp>
        <p:nvSpPr>
          <p:cNvPr id="13316" name="Text Box 6"/>
          <p:cNvSpPr txBox="1">
            <a:spLocks noChangeArrowheads="1"/>
          </p:cNvSpPr>
          <p:nvPr/>
        </p:nvSpPr>
        <p:spPr bwMode="auto">
          <a:xfrm>
            <a:off x="1619250" y="3500438"/>
            <a:ext cx="1800225" cy="366712"/>
          </a:xfrm>
          <a:prstGeom prst="rect">
            <a:avLst/>
          </a:prstGeom>
          <a:noFill/>
          <a:ln w="9525">
            <a:noFill/>
            <a:miter lim="800000"/>
            <a:headEnd/>
            <a:tailEnd/>
          </a:ln>
        </p:spPr>
        <p:txBody>
          <a:bodyPr>
            <a:spAutoFit/>
          </a:bodyPr>
          <a:lstStyle/>
          <a:p>
            <a:pPr algn="ctr">
              <a:spcBef>
                <a:spcPct val="50000"/>
              </a:spcBef>
            </a:pPr>
            <a:r>
              <a:rPr lang="ru-RU" b="1">
                <a:latin typeface="Arial" charset="0"/>
              </a:rPr>
              <a:t>4 КГ</a:t>
            </a:r>
          </a:p>
        </p:txBody>
      </p:sp>
      <p:pic>
        <p:nvPicPr>
          <p:cNvPr id="128007" name="Picture 7" descr="ПОРТФЕЛЬ"/>
          <p:cNvPicPr>
            <a:picLocks noChangeAspect="1" noChangeArrowheads="1"/>
          </p:cNvPicPr>
          <p:nvPr/>
        </p:nvPicPr>
        <p:blipFill>
          <a:blip r:embed="rId2"/>
          <a:srcRect/>
          <a:stretch>
            <a:fillRect/>
          </a:stretch>
        </p:blipFill>
        <p:spPr bwMode="auto">
          <a:xfrm>
            <a:off x="684213" y="2492375"/>
            <a:ext cx="4968875" cy="416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22222E-6 1.6185E-6 L 0.36614 -0.30335 " pathEditMode="relative" rAng="0" ptsTypes="AA">
                                      <p:cBhvr>
                                        <p:cTn id="6" dur="2000" fill="hold"/>
                                        <p:tgtEl>
                                          <p:spTgt spid="128007"/>
                                        </p:tgtEl>
                                        <p:attrNameLst>
                                          <p:attrName>ppt_x</p:attrName>
                                          <p:attrName>ppt_y</p:attrName>
                                        </p:attrNameLst>
                                      </p:cBhvr>
                                      <p:rCtr x="183" y="-152"/>
                                    </p:animMotion>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ppt_x"/>
                                          </p:val>
                                        </p:tav>
                                        <p:tav tm="100000">
                                          <p:val>
                                            <p:strVal val="#ppt_x"/>
                                          </p:val>
                                        </p:tav>
                                      </p:tavLst>
                                    </p:anim>
                                    <p:anim calcmode="lin" valueType="num">
                                      <p:cBhvr additive="base">
                                        <p:cTn id="1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492500" y="2349500"/>
            <a:ext cx="2447925" cy="1655763"/>
          </a:xfrm>
          <a:prstGeom prst="rect">
            <a:avLst/>
          </a:prstGeom>
          <a:noFill/>
          <a:ln w="76200">
            <a:solidFill>
              <a:srgbClr val="993300"/>
            </a:solidFill>
            <a:miter lim="800000"/>
            <a:headEnd/>
            <a:tailEnd/>
          </a:ln>
        </p:spPr>
        <p:txBody>
          <a:bodyPr wrap="none" anchor="ctr"/>
          <a:lstStyle/>
          <a:p>
            <a:endParaRPr lang="ru-RU"/>
          </a:p>
        </p:txBody>
      </p:sp>
      <p:sp>
        <p:nvSpPr>
          <p:cNvPr id="14339" name="Text Box 3"/>
          <p:cNvSpPr txBox="1">
            <a:spLocks noChangeArrowheads="1"/>
          </p:cNvSpPr>
          <p:nvPr/>
        </p:nvSpPr>
        <p:spPr bwMode="auto">
          <a:xfrm>
            <a:off x="3851275" y="1844675"/>
            <a:ext cx="1800225" cy="366713"/>
          </a:xfrm>
          <a:prstGeom prst="rect">
            <a:avLst/>
          </a:prstGeom>
          <a:noFill/>
          <a:ln w="9525">
            <a:noFill/>
            <a:miter lim="800000"/>
            <a:headEnd/>
            <a:tailEnd/>
          </a:ln>
        </p:spPr>
        <p:txBody>
          <a:bodyPr>
            <a:spAutoFit/>
          </a:bodyPr>
          <a:lstStyle/>
          <a:p>
            <a:pPr algn="ctr">
              <a:spcBef>
                <a:spcPct val="50000"/>
              </a:spcBef>
            </a:pPr>
            <a:r>
              <a:rPr lang="ru-RU" b="1">
                <a:latin typeface="Arial" charset="0"/>
              </a:rPr>
              <a:t>4 КГ</a:t>
            </a:r>
          </a:p>
        </p:txBody>
      </p:sp>
      <p:grpSp>
        <p:nvGrpSpPr>
          <p:cNvPr id="2" name="Group 4"/>
          <p:cNvGrpSpPr>
            <a:grpSpLocks/>
          </p:cNvGrpSpPr>
          <p:nvPr/>
        </p:nvGrpSpPr>
        <p:grpSpPr bwMode="auto">
          <a:xfrm>
            <a:off x="3492500" y="2420938"/>
            <a:ext cx="2305050" cy="1584325"/>
            <a:chOff x="2200" y="1525"/>
            <a:chExt cx="1452" cy="998"/>
          </a:xfrm>
        </p:grpSpPr>
        <p:sp>
          <p:nvSpPr>
            <p:cNvPr id="14346" name="AutoShape 5"/>
            <p:cNvSpPr>
              <a:spLocks noChangeArrowheads="1"/>
            </p:cNvSpPr>
            <p:nvPr/>
          </p:nvSpPr>
          <p:spPr bwMode="auto">
            <a:xfrm>
              <a:off x="2200" y="1525"/>
              <a:ext cx="1452" cy="998"/>
            </a:xfrm>
            <a:prstGeom prst="cloudCallout">
              <a:avLst>
                <a:gd name="adj1" fmla="val -38153"/>
                <a:gd name="adj2" fmla="val 30662"/>
              </a:avLst>
            </a:prstGeom>
            <a:solidFill>
              <a:srgbClr val="FFFF99"/>
            </a:solidFill>
            <a:ln w="9525">
              <a:solidFill>
                <a:schemeClr val="tx1"/>
              </a:solidFill>
              <a:round/>
              <a:headEnd/>
              <a:tailEnd/>
            </a:ln>
          </p:spPr>
          <p:txBody>
            <a:bodyPr/>
            <a:lstStyle/>
            <a:p>
              <a:pPr algn="ctr"/>
              <a:endParaRPr lang="ru-RU">
                <a:latin typeface="Arial" charset="0"/>
              </a:endParaRPr>
            </a:p>
          </p:txBody>
        </p:sp>
        <p:sp>
          <p:nvSpPr>
            <p:cNvPr id="14347" name="Text Box 6"/>
            <p:cNvSpPr txBox="1">
              <a:spLocks noChangeArrowheads="1"/>
            </p:cNvSpPr>
            <p:nvPr/>
          </p:nvSpPr>
          <p:spPr bwMode="auto">
            <a:xfrm>
              <a:off x="2426" y="1752"/>
              <a:ext cx="1020" cy="404"/>
            </a:xfrm>
            <a:prstGeom prst="rect">
              <a:avLst/>
            </a:prstGeom>
            <a:noFill/>
            <a:ln w="9525">
              <a:noFill/>
              <a:miter lim="800000"/>
              <a:headEnd/>
              <a:tailEnd/>
            </a:ln>
          </p:spPr>
          <p:txBody>
            <a:bodyPr wrap="none">
              <a:spAutoFit/>
            </a:bodyPr>
            <a:lstStyle/>
            <a:p>
              <a:pPr algn="ctr"/>
              <a:r>
                <a:rPr lang="ru-RU" b="1">
                  <a:latin typeface="Arial" charset="0"/>
                </a:rPr>
                <a:t>10 КГ </a:t>
              </a:r>
            </a:p>
            <a:p>
              <a:pPr algn="ctr"/>
              <a:r>
                <a:rPr lang="ru-RU" b="1">
                  <a:latin typeface="Arial" charset="0"/>
                </a:rPr>
                <a:t>ИНТЕРЕСОВ</a:t>
              </a:r>
            </a:p>
          </p:txBody>
        </p:sp>
      </p:grpSp>
      <p:sp>
        <p:nvSpPr>
          <p:cNvPr id="129031" name="AutoShape 7"/>
          <p:cNvSpPr>
            <a:spLocks noChangeArrowheads="1"/>
          </p:cNvSpPr>
          <p:nvPr/>
        </p:nvSpPr>
        <p:spPr bwMode="auto">
          <a:xfrm rot="5400000">
            <a:off x="3780631" y="4653757"/>
            <a:ext cx="1655763" cy="647700"/>
          </a:xfrm>
          <a:custGeom>
            <a:avLst/>
            <a:gdLst>
              <a:gd name="T0" fmla="*/ 1241822 w 21600"/>
              <a:gd name="T1" fmla="*/ 0 h 21600"/>
              <a:gd name="T2" fmla="*/ 0 w 21600"/>
              <a:gd name="T3" fmla="*/ 323850 h 21600"/>
              <a:gd name="T4" fmla="*/ 1241822 w 21600"/>
              <a:gd name="T5" fmla="*/ 647700 h 21600"/>
              <a:gd name="T6" fmla="*/ 1655763 w 21600"/>
              <a:gd name="T7" fmla="*/ 3238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sp>
        <p:nvSpPr>
          <p:cNvPr id="129032" name="Freeform 8"/>
          <p:cNvSpPr>
            <a:spLocks/>
          </p:cNvSpPr>
          <p:nvPr/>
        </p:nvSpPr>
        <p:spPr bwMode="auto">
          <a:xfrm>
            <a:off x="2700338" y="5541963"/>
            <a:ext cx="3095625" cy="1019175"/>
          </a:xfrm>
          <a:custGeom>
            <a:avLst/>
            <a:gdLst>
              <a:gd name="T0" fmla="*/ 0 w 1950"/>
              <a:gd name="T1" fmla="*/ 30 h 642"/>
              <a:gd name="T2" fmla="*/ 272 w 1950"/>
              <a:gd name="T3" fmla="*/ 30 h 642"/>
              <a:gd name="T4" fmla="*/ 317 w 1950"/>
              <a:gd name="T5" fmla="*/ 211 h 642"/>
              <a:gd name="T6" fmla="*/ 544 w 1950"/>
              <a:gd name="T7" fmla="*/ 166 h 642"/>
              <a:gd name="T8" fmla="*/ 680 w 1950"/>
              <a:gd name="T9" fmla="*/ 438 h 642"/>
              <a:gd name="T10" fmla="*/ 1043 w 1950"/>
              <a:gd name="T11" fmla="*/ 257 h 642"/>
              <a:gd name="T12" fmla="*/ 1224 w 1950"/>
              <a:gd name="T13" fmla="*/ 438 h 642"/>
              <a:gd name="T14" fmla="*/ 1542 w 1950"/>
              <a:gd name="T15" fmla="*/ 483 h 642"/>
              <a:gd name="T16" fmla="*/ 1587 w 1950"/>
              <a:gd name="T17" fmla="*/ 619 h 642"/>
              <a:gd name="T18" fmla="*/ 1950 w 1950"/>
              <a:gd name="T19" fmla="*/ 619 h 6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0"/>
              <a:gd name="T31" fmla="*/ 0 h 642"/>
              <a:gd name="T32" fmla="*/ 1950 w 1950"/>
              <a:gd name="T33" fmla="*/ 642 h 6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0" h="642">
                <a:moveTo>
                  <a:pt x="0" y="30"/>
                </a:moveTo>
                <a:cubicBezTo>
                  <a:pt x="109" y="15"/>
                  <a:pt x="219" y="0"/>
                  <a:pt x="272" y="30"/>
                </a:cubicBezTo>
                <a:cubicBezTo>
                  <a:pt x="325" y="60"/>
                  <a:pt x="272" y="188"/>
                  <a:pt x="317" y="211"/>
                </a:cubicBezTo>
                <a:cubicBezTo>
                  <a:pt x="362" y="234"/>
                  <a:pt x="484" y="128"/>
                  <a:pt x="544" y="166"/>
                </a:cubicBezTo>
                <a:cubicBezTo>
                  <a:pt x="604" y="204"/>
                  <a:pt x="597" y="423"/>
                  <a:pt x="680" y="438"/>
                </a:cubicBezTo>
                <a:cubicBezTo>
                  <a:pt x="763" y="453"/>
                  <a:pt x="952" y="257"/>
                  <a:pt x="1043" y="257"/>
                </a:cubicBezTo>
                <a:cubicBezTo>
                  <a:pt x="1134" y="257"/>
                  <a:pt x="1141" y="400"/>
                  <a:pt x="1224" y="438"/>
                </a:cubicBezTo>
                <a:cubicBezTo>
                  <a:pt x="1307" y="476"/>
                  <a:pt x="1482" y="453"/>
                  <a:pt x="1542" y="483"/>
                </a:cubicBezTo>
                <a:cubicBezTo>
                  <a:pt x="1602" y="513"/>
                  <a:pt x="1519" y="596"/>
                  <a:pt x="1587" y="619"/>
                </a:cubicBezTo>
                <a:cubicBezTo>
                  <a:pt x="1655" y="642"/>
                  <a:pt x="1802" y="630"/>
                  <a:pt x="1950" y="619"/>
                </a:cubicBezTo>
              </a:path>
            </a:pathLst>
          </a:custGeom>
          <a:noFill/>
          <a:ln w="9525">
            <a:solidFill>
              <a:schemeClr val="tx1"/>
            </a:solidFill>
            <a:round/>
            <a:headEnd/>
            <a:tailEnd/>
          </a:ln>
        </p:spPr>
        <p:txBody>
          <a:bodyPr/>
          <a:lstStyle/>
          <a:p>
            <a:endParaRPr lang="ru-RU"/>
          </a:p>
        </p:txBody>
      </p:sp>
      <p:sp>
        <p:nvSpPr>
          <p:cNvPr id="129033" name="Text Box 9"/>
          <p:cNvSpPr txBox="1">
            <a:spLocks noChangeArrowheads="1"/>
          </p:cNvSpPr>
          <p:nvPr/>
        </p:nvSpPr>
        <p:spPr bwMode="auto">
          <a:xfrm>
            <a:off x="1258888" y="5013325"/>
            <a:ext cx="1584325" cy="641350"/>
          </a:xfrm>
          <a:prstGeom prst="rect">
            <a:avLst/>
          </a:prstGeom>
          <a:noFill/>
          <a:ln w="9525">
            <a:noFill/>
            <a:miter lim="800000"/>
            <a:headEnd/>
            <a:tailEnd/>
          </a:ln>
        </p:spPr>
        <p:txBody>
          <a:bodyPr>
            <a:spAutoFit/>
          </a:bodyPr>
          <a:lstStyle/>
          <a:p>
            <a:pPr algn="ctr">
              <a:spcBef>
                <a:spcPct val="50000"/>
              </a:spcBef>
            </a:pPr>
            <a:r>
              <a:rPr lang="ru-RU" b="1">
                <a:solidFill>
                  <a:srgbClr val="FF0066"/>
                </a:solidFill>
                <a:latin typeface="Arial" charset="0"/>
              </a:rPr>
              <a:t>5 МОЛОДЕЦ!</a:t>
            </a:r>
          </a:p>
        </p:txBody>
      </p:sp>
      <p:sp>
        <p:nvSpPr>
          <p:cNvPr id="129034" name="Text Box 10"/>
          <p:cNvSpPr txBox="1">
            <a:spLocks noChangeArrowheads="1"/>
          </p:cNvSpPr>
          <p:nvPr/>
        </p:nvSpPr>
        <p:spPr bwMode="auto">
          <a:xfrm>
            <a:off x="5940425" y="5876925"/>
            <a:ext cx="1584325" cy="779463"/>
          </a:xfrm>
          <a:prstGeom prst="rect">
            <a:avLst/>
          </a:prstGeom>
          <a:noFill/>
          <a:ln w="9525">
            <a:noFill/>
            <a:miter lim="800000"/>
            <a:headEnd/>
            <a:tailEnd/>
          </a:ln>
        </p:spPr>
        <p:txBody>
          <a:bodyPr>
            <a:spAutoFit/>
          </a:bodyPr>
          <a:lstStyle/>
          <a:p>
            <a:pPr algn="ctr">
              <a:spcBef>
                <a:spcPct val="50000"/>
              </a:spcBef>
            </a:pPr>
            <a:r>
              <a:rPr lang="ru-RU" b="1">
                <a:solidFill>
                  <a:srgbClr val="FF0066"/>
                </a:solidFill>
                <a:latin typeface="Arial" charset="0"/>
              </a:rPr>
              <a:t>2 </a:t>
            </a:r>
          </a:p>
          <a:p>
            <a:pPr algn="ctr">
              <a:spcBef>
                <a:spcPct val="50000"/>
              </a:spcBef>
            </a:pPr>
            <a:r>
              <a:rPr lang="ru-RU" b="1">
                <a:solidFill>
                  <a:srgbClr val="FF0066"/>
                </a:solidFill>
                <a:latin typeface="Arial" charset="0"/>
              </a:rPr>
              <a:t>ПЛОХО!</a:t>
            </a:r>
          </a:p>
        </p:txBody>
      </p:sp>
      <p:pic>
        <p:nvPicPr>
          <p:cNvPr id="14345" name="Picture 11" descr="ПОРТФЕЛЬ"/>
          <p:cNvPicPr>
            <a:picLocks noChangeAspect="1" noChangeArrowheads="1"/>
          </p:cNvPicPr>
          <p:nvPr/>
        </p:nvPicPr>
        <p:blipFill>
          <a:blip r:embed="rId2"/>
          <a:srcRect/>
          <a:stretch>
            <a:fillRect/>
          </a:stretch>
        </p:blipFill>
        <p:spPr bwMode="auto">
          <a:xfrm>
            <a:off x="6227763" y="404813"/>
            <a:ext cx="2736850" cy="2293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9031"/>
                                        </p:tgtEl>
                                        <p:attrNameLst>
                                          <p:attrName>style.visibility</p:attrName>
                                        </p:attrNameLst>
                                      </p:cBhvr>
                                      <p:to>
                                        <p:strVal val="visible"/>
                                      </p:to>
                                    </p:set>
                                    <p:animEffect transition="in" filter="blinds(horizontal)">
                                      <p:cBhvr>
                                        <p:cTn id="15" dur="500"/>
                                        <p:tgtEl>
                                          <p:spTgt spid="12903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9033"/>
                                        </p:tgtEl>
                                        <p:attrNameLst>
                                          <p:attrName>style.visibility</p:attrName>
                                        </p:attrNameLst>
                                      </p:cBhvr>
                                      <p:to>
                                        <p:strVal val="visible"/>
                                      </p:to>
                                    </p:set>
                                    <p:anim calcmode="lin" valueType="num">
                                      <p:cBhvr additive="base">
                                        <p:cTn id="20" dur="500" fill="hold"/>
                                        <p:tgtEl>
                                          <p:spTgt spid="129033"/>
                                        </p:tgtEl>
                                        <p:attrNameLst>
                                          <p:attrName>ppt_x</p:attrName>
                                        </p:attrNameLst>
                                      </p:cBhvr>
                                      <p:tavLst>
                                        <p:tav tm="0">
                                          <p:val>
                                            <p:strVal val="#ppt_x"/>
                                          </p:val>
                                        </p:tav>
                                        <p:tav tm="100000">
                                          <p:val>
                                            <p:strVal val="#ppt_x"/>
                                          </p:val>
                                        </p:tav>
                                      </p:tavLst>
                                    </p:anim>
                                    <p:anim calcmode="lin" valueType="num">
                                      <p:cBhvr additive="base">
                                        <p:cTn id="21" dur="500" fill="hold"/>
                                        <p:tgtEl>
                                          <p:spTgt spid="12903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29032"/>
                                        </p:tgtEl>
                                        <p:attrNameLst>
                                          <p:attrName>style.visibility</p:attrName>
                                        </p:attrNameLst>
                                      </p:cBhvr>
                                      <p:to>
                                        <p:strVal val="visible"/>
                                      </p:to>
                                    </p:set>
                                    <p:animEffect transition="in" filter="barn(inHorizontal)">
                                      <p:cBhvr>
                                        <p:cTn id="26" dur="500"/>
                                        <p:tgtEl>
                                          <p:spTgt spid="12903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9034"/>
                                        </p:tgtEl>
                                        <p:attrNameLst>
                                          <p:attrName>style.visibility</p:attrName>
                                        </p:attrNameLst>
                                      </p:cBhvr>
                                      <p:to>
                                        <p:strVal val="visible"/>
                                      </p:to>
                                    </p:set>
                                    <p:anim calcmode="lin" valueType="num">
                                      <p:cBhvr additive="base">
                                        <p:cTn id="31" dur="500" fill="hold"/>
                                        <p:tgtEl>
                                          <p:spTgt spid="129034"/>
                                        </p:tgtEl>
                                        <p:attrNameLst>
                                          <p:attrName>ppt_x</p:attrName>
                                        </p:attrNameLst>
                                      </p:cBhvr>
                                      <p:tavLst>
                                        <p:tav tm="0">
                                          <p:val>
                                            <p:strVal val="#ppt_x"/>
                                          </p:val>
                                        </p:tav>
                                        <p:tav tm="100000">
                                          <p:val>
                                            <p:strVal val="#ppt_x"/>
                                          </p:val>
                                        </p:tav>
                                      </p:tavLst>
                                    </p:anim>
                                    <p:anim calcmode="lin" valueType="num">
                                      <p:cBhvr additive="base">
                                        <p:cTn id="32" dur="500" fill="hold"/>
                                        <p:tgtEl>
                                          <p:spTgt spid="129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animBg="1"/>
      <p:bldP spid="129032" grpId="0" animBg="1"/>
      <p:bldP spid="129033" grpId="0"/>
      <p:bldP spid="1290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2-1"/>
          <p:cNvPicPr>
            <a:picLocks noChangeAspect="1" noChangeArrowheads="1"/>
          </p:cNvPicPr>
          <p:nvPr/>
        </p:nvPicPr>
        <p:blipFill>
          <a:blip r:embed="rId2"/>
          <a:srcRect/>
          <a:stretch>
            <a:fillRect/>
          </a:stretch>
        </p:blipFill>
        <p:spPr bwMode="auto">
          <a:xfrm>
            <a:off x="4067175" y="4652963"/>
            <a:ext cx="4762500" cy="1771650"/>
          </a:xfrm>
          <a:prstGeom prst="rect">
            <a:avLst/>
          </a:prstGeom>
          <a:noFill/>
          <a:ln w="9525">
            <a:noFill/>
            <a:miter lim="800000"/>
            <a:headEnd/>
            <a:tailEnd/>
          </a:ln>
        </p:spPr>
      </p:pic>
      <p:pic>
        <p:nvPicPr>
          <p:cNvPr id="15363" name="Picture 3" descr="19-1"/>
          <p:cNvPicPr>
            <a:picLocks noChangeAspect="1" noChangeArrowheads="1"/>
          </p:cNvPicPr>
          <p:nvPr/>
        </p:nvPicPr>
        <p:blipFill>
          <a:blip r:embed="rId3"/>
          <a:srcRect/>
          <a:stretch>
            <a:fillRect/>
          </a:stretch>
        </p:blipFill>
        <p:spPr bwMode="auto">
          <a:xfrm>
            <a:off x="3132138" y="1773238"/>
            <a:ext cx="2735262" cy="2735262"/>
          </a:xfrm>
          <a:prstGeom prst="rect">
            <a:avLst/>
          </a:prstGeom>
          <a:noFill/>
          <a:ln w="9525">
            <a:noFill/>
            <a:miter lim="800000"/>
            <a:headEnd/>
            <a:tailEnd/>
          </a:ln>
        </p:spPr>
      </p:pic>
      <p:pic>
        <p:nvPicPr>
          <p:cNvPr id="15364" name="Picture 4" descr="36-1"/>
          <p:cNvPicPr>
            <a:picLocks noChangeAspect="1" noChangeArrowheads="1"/>
          </p:cNvPicPr>
          <p:nvPr/>
        </p:nvPicPr>
        <p:blipFill>
          <a:blip r:embed="rId4" cstate="email"/>
          <a:srcRect/>
          <a:stretch>
            <a:fillRect/>
          </a:stretch>
        </p:blipFill>
        <p:spPr bwMode="auto">
          <a:xfrm>
            <a:off x="6227763" y="260350"/>
            <a:ext cx="1619250" cy="3324225"/>
          </a:xfrm>
          <a:prstGeom prst="rect">
            <a:avLst/>
          </a:prstGeom>
          <a:noFill/>
          <a:ln w="9525">
            <a:noFill/>
            <a:miter lim="800000"/>
            <a:headEnd/>
            <a:tailEnd/>
          </a:ln>
        </p:spPr>
      </p:pic>
      <p:pic>
        <p:nvPicPr>
          <p:cNvPr id="15365" name="Picture 5" descr="10-1"/>
          <p:cNvPicPr>
            <a:picLocks noChangeAspect="1" noChangeArrowheads="1"/>
          </p:cNvPicPr>
          <p:nvPr/>
        </p:nvPicPr>
        <p:blipFill>
          <a:blip r:embed="rId5"/>
          <a:srcRect/>
          <a:stretch>
            <a:fillRect/>
          </a:stretch>
        </p:blipFill>
        <p:spPr bwMode="auto">
          <a:xfrm>
            <a:off x="250825" y="188913"/>
            <a:ext cx="2665413" cy="2478087"/>
          </a:xfrm>
          <a:prstGeom prst="rect">
            <a:avLst/>
          </a:prstGeom>
          <a:noFill/>
          <a:ln w="9525">
            <a:noFill/>
            <a:miter lim="800000"/>
            <a:headEnd/>
            <a:tailEnd/>
          </a:ln>
        </p:spPr>
      </p:pic>
      <p:pic>
        <p:nvPicPr>
          <p:cNvPr id="15366" name="Picture 6" descr="18-1"/>
          <p:cNvPicPr>
            <a:picLocks noChangeAspect="1" noChangeArrowheads="1"/>
          </p:cNvPicPr>
          <p:nvPr/>
        </p:nvPicPr>
        <p:blipFill>
          <a:blip r:embed="rId6" cstate="email"/>
          <a:srcRect/>
          <a:stretch>
            <a:fillRect/>
          </a:stretch>
        </p:blipFill>
        <p:spPr bwMode="auto">
          <a:xfrm>
            <a:off x="250825" y="4508500"/>
            <a:ext cx="2857500" cy="2200275"/>
          </a:xfrm>
          <a:prstGeom prst="rect">
            <a:avLst/>
          </a:prstGeom>
          <a:noFill/>
          <a:ln w="9525">
            <a:noFill/>
            <a:miter lim="800000"/>
            <a:headEnd/>
            <a:tailEnd/>
          </a:ln>
        </p:spPr>
      </p:pic>
      <p:pic>
        <p:nvPicPr>
          <p:cNvPr id="130055" name="Picture 7" descr="15-1"/>
          <p:cNvPicPr>
            <a:picLocks noChangeAspect="1" noChangeArrowheads="1"/>
          </p:cNvPicPr>
          <p:nvPr/>
        </p:nvPicPr>
        <p:blipFill>
          <a:blip r:embed="rId7"/>
          <a:srcRect/>
          <a:stretch>
            <a:fillRect/>
          </a:stretch>
        </p:blipFill>
        <p:spPr bwMode="auto">
          <a:xfrm>
            <a:off x="-36513" y="-26988"/>
            <a:ext cx="9217026" cy="6850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checkerboard(across)">
                                      <p:cBhvr>
                                        <p:cTn id="7" dur="5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691</Words>
  <Application>Microsoft Office PowerPoint</Application>
  <PresentationFormat>Экран (4:3)</PresentationFormat>
  <Paragraphs>137</Paragraphs>
  <Slides>35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35</vt:i4>
      </vt:variant>
    </vt:vector>
  </HeadingPairs>
  <TitlesOfParts>
    <vt:vector size="36" baseType="lpstr">
      <vt:lpstr>Тема Office</vt:lpstr>
      <vt:lpstr>Мой ребенок – подросток!   Учимся договариваться  в период гормональной Дури. </vt:lpstr>
      <vt:lpstr>Слайд 2</vt:lpstr>
      <vt:lpstr>Слайд 3</vt:lpstr>
      <vt:lpstr>Слайд 4</vt:lpstr>
      <vt:lpstr>Слайд 5</vt:lpstr>
      <vt:lpstr>Слайд 6</vt:lpstr>
      <vt:lpstr>Слайд 7</vt:lpstr>
      <vt:lpstr>Слайд 8</vt:lpstr>
      <vt:lpstr>Слайд 9</vt:lpstr>
      <vt:lpstr>Считаешь, что родители, как всегда: Правы, потому что… Они знают, что делают, они опытные, знают больше, чем мы – 11 Оберегают, желают хорошего, счастья, никогда не делают нам плохого, стараются нам делать лучше – 7 Они нам помогают, направляют на истинный путь – 3 Кто старше, тот и прав!   Всегда скажут, что надо правильно сделать- 1 Потому что они меня любят - 1 Любимое слово «я же говорила» - 1      </vt:lpstr>
      <vt:lpstr> Не правы, потому что… * У меня такой возраст, когда я некоторое отвергаю- 1 * Трудно признать свою неправоту перед ребенком – 1 * Не понимают нас, что мы чувствуем – 2 * Они не знают, что у нас произошло - 2 *Забывают, что тоже были детьми - 2 * Так не бывает, я так не считаю – 2 * Бывают строгими и даже нервозными - 1 * Всегда обвиняют  в том, что бы я ни сделал, наказывают, кажется иногда, что наказывают ни за что - 2 </vt:lpstr>
      <vt:lpstr>Я – учитель.  Учу в основном чувствам.</vt:lpstr>
      <vt:lpstr>общение содержит в себе  … разных смыслов</vt:lpstr>
      <vt:lpstr>Вот несколько советов: </vt:lpstr>
      <vt:lpstr>Упражнение «В чем ошибка?» </vt:lpstr>
      <vt:lpstr>Упражнение  «Выбери правильный ответ» </vt:lpstr>
      <vt:lpstr>Упражнение  «Выбери правильный ответ» </vt:lpstr>
      <vt:lpstr>Упражнение  «Выбери правильный ответ» </vt:lpstr>
      <vt:lpstr>Детей учит всё, что их окружает!</vt:lpstr>
      <vt:lpstr>             1. Неcправедливые наказания.  2. Когда родители срывают на детях свое плохое настроение.  3. Подкуп.  4. Разглашение детских тайн. 5. Подмена правил на ходу.  6. Неумение хранить собственные тайны.  7. Сравнения.  8. Обвинения.  9. Деление на любимчиков.   10. Молчание как обида.</vt:lpstr>
      <vt:lpstr>Я – переводчик  с детского языка на взрослый,  и наоборот</vt:lpstr>
      <vt:lpstr>Перевод языка тела детей  на язык взрослых</vt:lpstr>
      <vt:lpstr>Слайд 23</vt:lpstr>
      <vt:lpstr>Слайд 24</vt:lpstr>
      <vt:lpstr>Слайд 25</vt:lpstr>
      <vt:lpstr>Слайд 26</vt:lpstr>
      <vt:lpstr>Слайд 27</vt:lpstr>
      <vt:lpstr>ПРАВИЛА БЕСКОНФЛИКТНЫХ ОТНОШЕНИЙ</vt:lpstr>
      <vt:lpstr>Мы - продавцы крыльев </vt:lpstr>
      <vt:lpstr>Слайд 30</vt:lpstr>
      <vt:lpstr>Слайд 31</vt:lpstr>
      <vt:lpstr>Слайд 32</vt:lpstr>
      <vt:lpstr>Слайд 33</vt:lpstr>
      <vt:lpstr>Не забывайте обнимать  своих близких  и говорить им слова любви!!!  </vt:lpstr>
      <vt:lpstr> Домашнее задание  </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ребенок – подросток!   Учимся договариваться  в период гормональной Дури. </dc:title>
  <dc:creator>Your User Name</dc:creator>
  <cp:lastModifiedBy>Your User Name</cp:lastModifiedBy>
  <cp:revision>22</cp:revision>
  <dcterms:created xsi:type="dcterms:W3CDTF">2012-12-05T10:21:13Z</dcterms:created>
  <dcterms:modified xsi:type="dcterms:W3CDTF">2014-04-21T08:14:01Z</dcterms:modified>
</cp:coreProperties>
</file>