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84361B-05A8-44B0-BC36-9C10ABB0198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1B1597-D5B2-4F44-8E20-D41A643F38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презентация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«Ненормативная лексика»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517232"/>
            <a:ext cx="505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выполнила студентка</a:t>
            </a:r>
          </a:p>
          <a:p>
            <a:r>
              <a:rPr lang="ru-RU" dirty="0" smtClean="0"/>
              <a:t> 2 курса Воронежского музыкального</a:t>
            </a:r>
          </a:p>
          <a:p>
            <a:r>
              <a:rPr lang="ru-RU" dirty="0" smtClean="0"/>
              <a:t> колледжа им. Ростроповичей, Татьяна Пашкова.</a:t>
            </a:r>
          </a:p>
          <a:p>
            <a:r>
              <a:rPr lang="ru-RU" dirty="0" smtClean="0"/>
              <a:t>Преподаватель </a:t>
            </a:r>
            <a:r>
              <a:rPr lang="ru-RU" dirty="0" err="1" smtClean="0"/>
              <a:t>Бобрышева</a:t>
            </a:r>
            <a:r>
              <a:rPr lang="ru-RU" dirty="0" smtClean="0"/>
              <a:t> Н.И.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855328"/>
          </a:xfrm>
        </p:spPr>
        <p:txBody>
          <a:bodyPr/>
          <a:lstStyle/>
          <a:p>
            <a:r>
              <a:rPr lang="ru-RU" sz="1400" dirty="0" smtClean="0"/>
              <a:t>Почему люди ругаются?</a:t>
            </a:r>
            <a:br>
              <a:rPr lang="ru-RU" sz="1400" dirty="0" smtClean="0"/>
            </a:br>
            <a:r>
              <a:rPr lang="ru-RU" sz="1200" dirty="0" smtClean="0"/>
              <a:t>- снятие стресса, «разрядка» переживаемой в данный момент эмоции</a:t>
            </a:r>
            <a:br>
              <a:rPr lang="ru-RU" sz="1200" dirty="0" smtClean="0"/>
            </a:br>
            <a:r>
              <a:rPr lang="ru-RU" sz="1200" dirty="0" smtClean="0"/>
              <a:t>- помогает снять физическую и душевную боль</a:t>
            </a:r>
            <a:br>
              <a:rPr lang="ru-RU" sz="1200" dirty="0" smtClean="0"/>
            </a:br>
            <a:r>
              <a:rPr lang="ru-RU" sz="1200" dirty="0" smtClean="0"/>
              <a:t>- средство защиты своего статуса</a:t>
            </a:r>
            <a:br>
              <a:rPr lang="ru-RU" sz="1200" dirty="0" smtClean="0"/>
            </a:br>
            <a:r>
              <a:rPr lang="ru-RU" sz="1200" dirty="0" smtClean="0"/>
              <a:t>- функция «</a:t>
            </a:r>
            <a:r>
              <a:rPr lang="ru-RU" sz="1200" dirty="0" err="1" smtClean="0"/>
              <a:t>самоподбадривания</a:t>
            </a:r>
            <a:r>
              <a:rPr lang="ru-RU" sz="1200" dirty="0" smtClean="0"/>
              <a:t>» (у боксеров)</a:t>
            </a:r>
            <a:br>
              <a:rPr lang="ru-RU" sz="1200" dirty="0" smtClean="0"/>
            </a:br>
            <a:r>
              <a:rPr lang="ru-RU" sz="1200" dirty="0" smtClean="0"/>
              <a:t>- средство подавление собеседника</a:t>
            </a:r>
            <a:br>
              <a:rPr lang="ru-RU" sz="1200" dirty="0" smtClean="0"/>
            </a:br>
            <a:r>
              <a:rPr lang="ru-RU" sz="1200" dirty="0" smtClean="0"/>
              <a:t>- как средство самоунижения</a:t>
            </a:r>
            <a:br>
              <a:rPr lang="ru-RU" sz="1200" dirty="0" smtClean="0"/>
            </a:br>
            <a:r>
              <a:rPr lang="ru-RU" sz="1200" dirty="0" smtClean="0"/>
              <a:t>- ругательства помогают человеку скрыть страх, уязвимость.</a:t>
            </a:r>
            <a:br>
              <a:rPr lang="ru-RU" sz="1200" dirty="0" smtClean="0"/>
            </a:br>
            <a:r>
              <a:rPr lang="ru-RU" sz="1200" dirty="0" smtClean="0"/>
              <a:t>- в качестве магической силы ( «ни пуха, ни пера»)</a:t>
            </a:r>
            <a:br>
              <a:rPr lang="ru-RU" sz="1200" dirty="0" smtClean="0"/>
            </a:br>
            <a:r>
              <a:rPr lang="ru-RU" sz="1200" dirty="0" smtClean="0"/>
              <a:t>- ритуальные речи : «</a:t>
            </a:r>
            <a:r>
              <a:rPr lang="ru-RU" sz="1200" dirty="0" err="1" smtClean="0"/>
              <a:t>корительные</a:t>
            </a:r>
            <a:r>
              <a:rPr lang="ru-RU" sz="1200" dirty="0" smtClean="0"/>
              <a:t>» русские свадебные песни в частушках, куплетах.</a:t>
            </a:r>
            <a:br>
              <a:rPr lang="ru-RU" sz="1200" dirty="0" smtClean="0"/>
            </a:br>
            <a:r>
              <a:rPr lang="ru-RU" sz="1200" dirty="0" smtClean="0"/>
              <a:t>- для демонстрации высокопоставленными людьми своей близости к народу</a:t>
            </a:r>
            <a:br>
              <a:rPr lang="ru-RU" sz="1200" dirty="0" smtClean="0"/>
            </a:br>
            <a:r>
              <a:rPr lang="ru-RU" sz="1200" dirty="0" smtClean="0"/>
              <a:t>- функции междометий, для «заполнения пауз», для связи в предложении («блин», «елки-палки»)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607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27336"/>
          </a:xfrm>
        </p:spPr>
        <p:txBody>
          <a:bodyPr/>
          <a:lstStyle/>
          <a:p>
            <a:r>
              <a:rPr lang="ru-RU" sz="1400" dirty="0" smtClean="0"/>
              <a:t>Чаще всего дети выражают своё недовольство друг другом, используют ругательства, дразнилки.</a:t>
            </a:r>
            <a:br>
              <a:rPr lang="ru-RU" sz="1400" dirty="0" smtClean="0"/>
            </a:br>
            <a:r>
              <a:rPr lang="ru-RU" sz="1400" dirty="0" smtClean="0"/>
              <a:t>Подростки используют брань как средство повышения статуса.</a:t>
            </a:r>
            <a:br>
              <a:rPr lang="ru-RU" sz="1400" dirty="0" smtClean="0"/>
            </a:br>
            <a:r>
              <a:rPr lang="ru-RU" sz="1400" dirty="0" smtClean="0"/>
              <a:t>Чаще ругаются мужчины. Это стремление продемонстрировать мужскую силу.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Свою роль в борьбе со сквернословием должны сыграть женщины – они не должны допускать сквернословия в своем присутствии или в присутствии детей.</a:t>
            </a:r>
            <a:br>
              <a:rPr lang="ru-RU" sz="1400" dirty="0" smtClean="0"/>
            </a:br>
            <a:r>
              <a:rPr lang="ru-RU" sz="1400" dirty="0" smtClean="0"/>
              <a:t>Долг интеллигентных мужчин – не допускать в своем присутствии публичного сквернословия.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И, наконец, необходимо демонстрировать образцы культурной, интеллигентной речи.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829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760" y="25735"/>
            <a:ext cx="7520940" cy="548640"/>
          </a:xfrm>
        </p:spPr>
        <p:txBody>
          <a:bodyPr/>
          <a:lstStyle/>
          <a:p>
            <a:pPr algn="ctr"/>
            <a:r>
              <a:rPr lang="ru-RU" sz="1800" b="1" dirty="0"/>
              <a:t>Анкета.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630" y="47667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1. Что такое нецензурная брань?</a:t>
            </a:r>
            <a:endParaRPr lang="ru-RU" sz="1400" dirty="0"/>
          </a:p>
          <a:p>
            <a:r>
              <a:rPr lang="ru-RU" sz="1400" dirty="0"/>
              <a:t>     - Простое ругательство – 80%,</a:t>
            </a:r>
          </a:p>
          <a:p>
            <a:r>
              <a:rPr lang="ru-RU" sz="1400" dirty="0"/>
              <a:t>     - слова из языческих молитв – 80%,</a:t>
            </a:r>
          </a:p>
          <a:p>
            <a:r>
              <a:rPr lang="ru-RU" sz="1400" dirty="0"/>
              <a:t>     - обычные, ничего не значащие слова – 0%,</a:t>
            </a:r>
          </a:p>
          <a:p>
            <a:r>
              <a:rPr lang="ru-RU" sz="1400" dirty="0"/>
              <a:t>     - проклятия родным – 3%,</a:t>
            </a:r>
          </a:p>
          <a:p>
            <a:r>
              <a:rPr lang="ru-RU" sz="1400" dirty="0"/>
              <a:t>     - свой вариант – 20%.</a:t>
            </a:r>
          </a:p>
          <a:p>
            <a:r>
              <a:rPr lang="ru-RU" sz="1400" b="1" dirty="0"/>
              <a:t>2. Часто ли Вам приходится слышать нецензурные слова?</a:t>
            </a:r>
            <a:endParaRPr lang="ru-RU" sz="1400" dirty="0"/>
          </a:p>
          <a:p>
            <a:r>
              <a:rPr lang="ru-RU" sz="1400" dirty="0"/>
              <a:t>    - Часто – 90%,</a:t>
            </a:r>
          </a:p>
          <a:p>
            <a:r>
              <a:rPr lang="ru-RU" sz="1400" dirty="0"/>
              <a:t>    - нет – 6,6%,</a:t>
            </a:r>
          </a:p>
          <a:p>
            <a:r>
              <a:rPr lang="ru-RU" sz="1400" dirty="0"/>
              <a:t>    - редко – 10%,</a:t>
            </a:r>
          </a:p>
          <a:p>
            <a:r>
              <a:rPr lang="ru-RU" sz="1400" dirty="0"/>
              <a:t>    - нет ответа – 0%.</a:t>
            </a:r>
          </a:p>
          <a:p>
            <a:r>
              <a:rPr lang="ru-RU" sz="1400" b="1" dirty="0"/>
              <a:t>3. Где Вы слышите ненормативную лексику?</a:t>
            </a:r>
            <a:endParaRPr lang="ru-RU" sz="1400" dirty="0"/>
          </a:p>
          <a:p>
            <a:r>
              <a:rPr lang="ru-RU" sz="1400" dirty="0"/>
              <a:t>    - В местах отдыха – 46,6%,</a:t>
            </a:r>
          </a:p>
          <a:p>
            <a:r>
              <a:rPr lang="ru-RU" sz="1400" dirty="0"/>
              <a:t>    - в общественном транспорте – 66,6%,</a:t>
            </a:r>
          </a:p>
          <a:p>
            <a:r>
              <a:rPr lang="ru-RU" sz="1400" dirty="0"/>
              <a:t>    - в колледже – 23,3%,</a:t>
            </a:r>
          </a:p>
          <a:p>
            <a:r>
              <a:rPr lang="ru-RU" sz="1400" dirty="0"/>
              <a:t>    - на работе – 6,6%,</a:t>
            </a:r>
          </a:p>
          <a:p>
            <a:r>
              <a:rPr lang="ru-RU" sz="1400" dirty="0"/>
              <a:t>    - в семье – 0%, </a:t>
            </a:r>
          </a:p>
          <a:p>
            <a:r>
              <a:rPr lang="ru-RU" sz="1400" dirty="0"/>
              <a:t>    в других местах (общественные места, улица, везде) – 70</a:t>
            </a:r>
            <a:r>
              <a:rPr lang="ru-RU" sz="1400" dirty="0" smtClean="0"/>
              <a:t>%.</a:t>
            </a:r>
          </a:p>
          <a:p>
            <a:r>
              <a:rPr lang="ru-RU" sz="1400" b="1" dirty="0"/>
              <a:t>4. Кто, на Ваш взгляд, чаще использует в своей речи ненормативную лексику?</a:t>
            </a:r>
            <a:endParaRPr lang="ru-RU" sz="1400" dirty="0"/>
          </a:p>
          <a:p>
            <a:r>
              <a:rPr lang="ru-RU" sz="1400" dirty="0"/>
              <a:t>    - Мужчины – 70%,</a:t>
            </a:r>
          </a:p>
          <a:p>
            <a:r>
              <a:rPr lang="ru-RU" sz="1400" dirty="0"/>
              <a:t>    - женщины – 80%,</a:t>
            </a:r>
          </a:p>
          <a:p>
            <a:r>
              <a:rPr lang="ru-RU" sz="1400" dirty="0"/>
              <a:t>    - сверстники – 56,6%,</a:t>
            </a:r>
          </a:p>
          <a:p>
            <a:r>
              <a:rPr lang="ru-RU" sz="1400" dirty="0"/>
              <a:t>    - люди старшего поколения – 0%,</a:t>
            </a:r>
          </a:p>
          <a:p>
            <a:r>
              <a:rPr lang="ru-RU" sz="1400" dirty="0"/>
              <a:t>    - не знаю – 3,3%.</a:t>
            </a:r>
          </a:p>
          <a:p>
            <a:r>
              <a:rPr lang="ru-RU" sz="1400" b="1" dirty="0" smtClean="0"/>
              <a:t>5. Как часто </a:t>
            </a:r>
            <a:r>
              <a:rPr lang="ru-RU" sz="1400" b="1" dirty="0"/>
              <a:t>Вы сами употребляете нецензурные слова?</a:t>
            </a:r>
            <a:endParaRPr lang="ru-RU" sz="1400" dirty="0"/>
          </a:p>
          <a:p>
            <a:r>
              <a:rPr lang="ru-RU" sz="1400" dirty="0"/>
              <a:t>    - Иногда – 63,3%,</a:t>
            </a:r>
          </a:p>
          <a:p>
            <a:r>
              <a:rPr lang="ru-RU" sz="1400" dirty="0"/>
              <a:t>    - никогда – 46,6%,</a:t>
            </a:r>
          </a:p>
          <a:p>
            <a:r>
              <a:rPr lang="ru-RU" sz="1400" dirty="0"/>
              <a:t>    - часто – 6,6%, </a:t>
            </a:r>
          </a:p>
          <a:p>
            <a:r>
              <a:rPr lang="ru-RU" sz="1400" dirty="0"/>
              <a:t>    - очень часто – 6,6%.</a:t>
            </a:r>
          </a:p>
          <a:p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1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3462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6. Как Вы относитесь к тем, кто употребляет ненормативную лексику? </a:t>
            </a:r>
            <a:endParaRPr lang="ru-RU" sz="1400" dirty="0"/>
          </a:p>
          <a:p>
            <a:r>
              <a:rPr lang="ru-RU" sz="1400" dirty="0"/>
              <a:t>    - Отрицательно – 63,3%,</a:t>
            </a:r>
          </a:p>
          <a:p>
            <a:r>
              <a:rPr lang="ru-RU" sz="1400" dirty="0"/>
              <a:t>    - положительно – 0%,</a:t>
            </a:r>
          </a:p>
          <a:p>
            <a:r>
              <a:rPr lang="ru-RU" sz="1400" dirty="0"/>
              <a:t>    - равнодушно – 46,6%.</a:t>
            </a:r>
          </a:p>
          <a:p>
            <a:r>
              <a:rPr lang="ru-RU" sz="1400" b="1" dirty="0"/>
              <a:t>7. В каких случаях вы употребляете нецензурную лексику? </a:t>
            </a:r>
            <a:endParaRPr lang="ru-RU" sz="1400" dirty="0"/>
          </a:p>
          <a:p>
            <a:r>
              <a:rPr lang="ru-RU" sz="1400" dirty="0"/>
              <a:t>    - В случае неудачи или в случае огорчения – 46,6%,</a:t>
            </a:r>
          </a:p>
          <a:p>
            <a:r>
              <a:rPr lang="ru-RU" sz="1400" dirty="0"/>
              <a:t>    - в случае радости – 6,6%,</a:t>
            </a:r>
          </a:p>
          <a:p>
            <a:r>
              <a:rPr lang="ru-RU" sz="1400" dirty="0"/>
              <a:t>    - для связки слов – 6,6%,</a:t>
            </a:r>
          </a:p>
          <a:p>
            <a:r>
              <a:rPr lang="ru-RU" sz="1400" dirty="0"/>
              <a:t>    - в зависимости от ситуации – 30%.</a:t>
            </a:r>
          </a:p>
          <a:p>
            <a:r>
              <a:rPr lang="ru-RU" sz="1400" b="1" dirty="0"/>
              <a:t>8. Сможете ли Вы в разговорной речи обойтись без бранных слов?</a:t>
            </a:r>
            <a:endParaRPr lang="ru-RU" sz="1400" dirty="0"/>
          </a:p>
          <a:p>
            <a:r>
              <a:rPr lang="ru-RU" sz="1400" dirty="0"/>
              <a:t>    - Смогу – 73,3%,</a:t>
            </a:r>
          </a:p>
          <a:p>
            <a:r>
              <a:rPr lang="ru-RU" sz="1400" dirty="0"/>
              <a:t>    - уже обхожусь – 36,6%,</a:t>
            </a:r>
          </a:p>
          <a:p>
            <a:r>
              <a:rPr lang="ru-RU" sz="1400" dirty="0"/>
              <a:t>    - никогда не смогу – 3,3%.</a:t>
            </a:r>
          </a:p>
          <a:p>
            <a:r>
              <a:rPr lang="ru-RU" sz="1400" b="1" dirty="0"/>
              <a:t>9. Знаете ли Вы о правовой ответственности за употребление ненормативной    </a:t>
            </a:r>
            <a:endParaRPr lang="ru-RU" sz="1400" dirty="0"/>
          </a:p>
          <a:p>
            <a:r>
              <a:rPr lang="ru-RU" sz="1400" b="1" dirty="0"/>
              <a:t>     лексики?</a:t>
            </a:r>
            <a:endParaRPr lang="ru-RU" sz="1400" dirty="0"/>
          </a:p>
          <a:p>
            <a:r>
              <a:rPr lang="ru-RU" sz="1400" dirty="0"/>
              <a:t>    - Да – 60%,</a:t>
            </a:r>
          </a:p>
          <a:p>
            <a:r>
              <a:rPr lang="ru-RU" sz="1400" dirty="0"/>
              <a:t>    - нет – 53,3</a:t>
            </a:r>
            <a:r>
              <a:rPr lang="ru-RU" sz="1400" dirty="0" smtClean="0"/>
              <a:t>%.</a:t>
            </a:r>
          </a:p>
          <a:p>
            <a:r>
              <a:rPr lang="ru-RU" sz="1400" b="1" dirty="0"/>
              <a:t>10. Как вы относитесь к тому, что ругаются в вашем присутствии посторонние </a:t>
            </a:r>
            <a:endParaRPr lang="ru-RU" sz="1400" dirty="0"/>
          </a:p>
          <a:p>
            <a:r>
              <a:rPr lang="ru-RU" sz="1400" b="1" dirty="0"/>
              <a:t>      люди?</a:t>
            </a:r>
            <a:endParaRPr lang="ru-RU" sz="1400" dirty="0"/>
          </a:p>
          <a:p>
            <a:r>
              <a:rPr lang="ru-RU" sz="1400" dirty="0"/>
              <a:t>    - Стараюсь не слушать – 33,3%,</a:t>
            </a:r>
          </a:p>
          <a:p>
            <a:r>
              <a:rPr lang="ru-RU" sz="1400" dirty="0"/>
              <a:t>    - делаю замечания – 26,6%,</a:t>
            </a:r>
          </a:p>
          <a:p>
            <a:r>
              <a:rPr lang="ru-RU" sz="1400" dirty="0"/>
              <a:t>    - возмущаюсь про себя – 23,3%,</a:t>
            </a:r>
          </a:p>
          <a:p>
            <a:r>
              <a:rPr lang="ru-RU" sz="1400" dirty="0"/>
              <a:t>    - мне всё равно – 30%.</a:t>
            </a:r>
          </a:p>
          <a:p>
            <a:r>
              <a:rPr lang="ru-RU" sz="1400" b="1" dirty="0"/>
              <a:t>11. Как Вы относитесь к тому, что ругаются в вашем присутствии ваши друзья?</a:t>
            </a:r>
            <a:endParaRPr lang="ru-RU" sz="1400" dirty="0"/>
          </a:p>
          <a:p>
            <a:r>
              <a:rPr lang="ru-RU" sz="1400" dirty="0"/>
              <a:t>     - Просите при Вас не выражаться – 70%,</a:t>
            </a:r>
          </a:p>
          <a:p>
            <a:r>
              <a:rPr lang="ru-RU" sz="1400" dirty="0"/>
              <a:t>     - стараетесь не слушать – 13,3%,</a:t>
            </a:r>
          </a:p>
          <a:p>
            <a:r>
              <a:rPr lang="ru-RU" sz="1400" dirty="0"/>
              <a:t>     - относитесь с безразличием – 26,6%,</a:t>
            </a:r>
          </a:p>
          <a:p>
            <a:r>
              <a:rPr lang="ru-RU" sz="1400" dirty="0"/>
              <a:t>     - возмущаетесь про себя – 6,6%.</a:t>
            </a:r>
          </a:p>
          <a:p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9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12. Нужно ли бороться с использованием ненормативной лексики?</a:t>
            </a:r>
            <a:endParaRPr lang="ru-RU" sz="1600" dirty="0"/>
          </a:p>
          <a:p>
            <a:r>
              <a:rPr lang="ru-RU" sz="1600" dirty="0"/>
              <a:t>     - Да – 80%,</a:t>
            </a:r>
          </a:p>
          <a:p>
            <a:r>
              <a:rPr lang="ru-RU" sz="1600" dirty="0"/>
              <a:t>     - нет – 0%,</a:t>
            </a:r>
          </a:p>
          <a:p>
            <a:r>
              <a:rPr lang="ru-RU" sz="1600" dirty="0"/>
              <a:t>     - затрудняюсь ответить – 26,6%.</a:t>
            </a:r>
          </a:p>
          <a:p>
            <a:r>
              <a:rPr lang="ru-RU" sz="1600" b="1" dirty="0"/>
              <a:t>13. Каким образом нужно бороться с ненормативной лексикой?</a:t>
            </a:r>
            <a:endParaRPr lang="ru-RU" sz="1600" dirty="0"/>
          </a:p>
          <a:p>
            <a:r>
              <a:rPr lang="ru-RU" sz="1600" dirty="0"/>
              <a:t>     - С помощью агитационных материалов – 10%,</a:t>
            </a:r>
          </a:p>
          <a:p>
            <a:r>
              <a:rPr lang="ru-RU" sz="1600" dirty="0"/>
              <a:t>     - с помощью средств массовой информации – 50%,</a:t>
            </a:r>
          </a:p>
          <a:p>
            <a:r>
              <a:rPr lang="ru-RU" sz="1600" dirty="0"/>
              <a:t>     - с помощью художественных произведений – 23,3%,</a:t>
            </a:r>
          </a:p>
          <a:p>
            <a:r>
              <a:rPr lang="ru-RU" sz="1600" dirty="0"/>
              <a:t>     - с помощью бесед и лекций – 3,3%,</a:t>
            </a:r>
          </a:p>
          <a:p>
            <a:r>
              <a:rPr lang="ru-RU" sz="1600" dirty="0"/>
              <a:t>     - с помощью административной ответственности – 56,6%,</a:t>
            </a:r>
          </a:p>
          <a:p>
            <a:r>
              <a:rPr lang="ru-RU" sz="1600" dirty="0"/>
              <a:t>     - свой вариант – 13,3%.</a:t>
            </a:r>
          </a:p>
          <a:p>
            <a:r>
              <a:rPr lang="ru-RU" sz="1600" b="1" dirty="0"/>
              <a:t>14. Что является для Вас примером речевой культуры?</a:t>
            </a:r>
            <a:endParaRPr lang="ru-RU" sz="1600" dirty="0"/>
          </a:p>
          <a:p>
            <a:r>
              <a:rPr lang="ru-RU" sz="1600" dirty="0"/>
              <a:t>     - Родители – 80%,</a:t>
            </a:r>
          </a:p>
          <a:p>
            <a:r>
              <a:rPr lang="ru-RU" sz="1600" dirty="0"/>
              <a:t>     - преподаватели – 63,3%,</a:t>
            </a:r>
          </a:p>
          <a:p>
            <a:r>
              <a:rPr lang="ru-RU" sz="1600" dirty="0"/>
              <a:t>     - дикторы – 13,3%,</a:t>
            </a:r>
          </a:p>
          <a:p>
            <a:r>
              <a:rPr lang="ru-RU" sz="1600" dirty="0"/>
              <a:t>     - другие варианты – 6,6%.</a:t>
            </a:r>
          </a:p>
          <a:p>
            <a:r>
              <a:rPr lang="ru-RU" sz="1600" b="1" dirty="0"/>
              <a:t>15. Как Вы думаете, является ли использование в речи ненормативной лексики   </a:t>
            </a:r>
            <a:endParaRPr lang="ru-RU" sz="1600" dirty="0"/>
          </a:p>
          <a:p>
            <a:r>
              <a:rPr lang="ru-RU" sz="1600" b="1" dirty="0"/>
              <a:t>      недостатком воспитания?  </a:t>
            </a:r>
            <a:endParaRPr lang="ru-RU" sz="1600" dirty="0"/>
          </a:p>
          <a:p>
            <a:r>
              <a:rPr lang="ru-RU" sz="1600" dirty="0"/>
              <a:t>      - Да – 63,3%,</a:t>
            </a:r>
          </a:p>
          <a:p>
            <a:r>
              <a:rPr lang="ru-RU" sz="1600" dirty="0"/>
              <a:t>      - нет – 6,6%,</a:t>
            </a:r>
          </a:p>
          <a:p>
            <a:r>
              <a:rPr lang="ru-RU" sz="1600" dirty="0"/>
              <a:t>      - это нечто другое (влияние общества, окружения; мода) – 40%.</a:t>
            </a:r>
          </a:p>
          <a:p>
            <a:r>
              <a:rPr lang="ru-RU" sz="1600" dirty="0"/>
              <a:t> 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74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Хороший оратор.</a:t>
            </a:r>
            <a:endParaRPr lang="ru-RU" dirty="0"/>
          </a:p>
          <a:p>
            <a:r>
              <a:rPr lang="ru-RU" dirty="0"/>
              <a:t>Для чего нужен – </a:t>
            </a:r>
            <a:r>
              <a:rPr lang="ru-RU" i="1" dirty="0"/>
              <a:t>для доведения информации.</a:t>
            </a:r>
            <a:endParaRPr lang="ru-RU" dirty="0"/>
          </a:p>
          <a:p>
            <a:r>
              <a:rPr lang="ru-RU" dirty="0"/>
              <a:t>Что даёт – </a:t>
            </a:r>
            <a:r>
              <a:rPr lang="ru-RU" i="1" dirty="0"/>
              <a:t>повышает осведомлённость. 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                                                      </a:t>
            </a:r>
            <a:r>
              <a:rPr lang="ru-RU" b="1" dirty="0"/>
              <a:t>Толерантность. </a:t>
            </a:r>
            <a:endParaRPr lang="ru-RU" dirty="0"/>
          </a:p>
          <a:p>
            <a:r>
              <a:rPr lang="ru-RU" dirty="0"/>
              <a:t>Для чего нужна – </a:t>
            </a:r>
            <a:r>
              <a:rPr lang="ru-RU" i="1" dirty="0"/>
              <a:t>для достижения целей.</a:t>
            </a:r>
            <a:endParaRPr lang="ru-RU" dirty="0"/>
          </a:p>
          <a:p>
            <a:r>
              <a:rPr lang="ru-RU" dirty="0"/>
              <a:t>Что даёт – </a:t>
            </a:r>
            <a:r>
              <a:rPr lang="ru-RU" i="1" dirty="0"/>
              <a:t>развивает устойчивость человека.</a:t>
            </a:r>
            <a:endParaRPr lang="ru-RU" dirty="0"/>
          </a:p>
          <a:p>
            <a:r>
              <a:rPr lang="ru-RU" dirty="0"/>
              <a:t>К чему ведёт – </a:t>
            </a:r>
            <a:r>
              <a:rPr lang="ru-RU" i="1" dirty="0"/>
              <a:t>к преодолению трудностей. 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                                                       Вывод.</a:t>
            </a:r>
            <a:endParaRPr lang="ru-RU" dirty="0"/>
          </a:p>
          <a:p>
            <a:r>
              <a:rPr lang="ru-RU" dirty="0"/>
              <a:t>Как видим, анкетирование показало, что ситуация с использованием ненормативной лексики противоречивая. 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«Какова жизнь, такова и речь». </a:t>
            </a:r>
            <a:r>
              <a:rPr lang="ru-RU" b="1" dirty="0"/>
              <a:t>Сенека.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38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   Русский </a:t>
            </a:r>
            <a:r>
              <a:rPr lang="ru-RU" sz="2400" dirty="0"/>
              <a:t>тот, кто никогда не забывает, что он русский; кто знает родной язык великого народа. Надо помнить, что мы в ответе за государство.</a:t>
            </a:r>
          </a:p>
          <a:p>
            <a:r>
              <a:rPr lang="ru-RU" sz="2400" dirty="0"/>
              <a:t>                                                           И. А. Ильин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Эпиграф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9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/>
          <a:lstStyle/>
          <a:p>
            <a:r>
              <a:rPr lang="ru-RU" sz="1400" dirty="0" smtClean="0"/>
              <a:t>В каждом языке выделяют литературную, разговорную и ненормативную лексику . </a:t>
            </a:r>
            <a:r>
              <a:rPr lang="ru-RU" sz="1400" u="sng" dirty="0" smtClean="0"/>
              <a:t>Литературная лексика </a:t>
            </a:r>
            <a:r>
              <a:rPr lang="ru-RU" sz="1400" dirty="0" smtClean="0"/>
              <a:t>– это лексика культурная, которая может быть использована в любой ситуации, в устной и письменной речи, в общественном месте и в СМИ. </a:t>
            </a:r>
            <a:br>
              <a:rPr lang="ru-RU" sz="1400" dirty="0" smtClean="0"/>
            </a:br>
            <a:r>
              <a:rPr lang="ru-RU" sz="1400" dirty="0" smtClean="0"/>
              <a:t>Сюда  входят : книжная, высокая, научная, специальная, официально-деловая и часть разговорной лексики (литературно-разговорная).</a:t>
            </a:r>
            <a:br>
              <a:rPr lang="ru-RU" sz="1400" dirty="0" smtClean="0"/>
            </a:br>
            <a:endParaRPr lang="ru-RU" sz="14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06611"/>
            <a:ext cx="3319220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2" y="2204864"/>
            <a:ext cx="401386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79064"/>
          </a:xfrm>
        </p:spPr>
        <p:txBody>
          <a:bodyPr/>
          <a:lstStyle/>
          <a:p>
            <a:r>
              <a:rPr lang="ru-RU" sz="1400" u="sng" dirty="0" smtClean="0"/>
              <a:t>Разговорная лексика </a:t>
            </a:r>
            <a:r>
              <a:rPr lang="ru-RU" sz="1400" dirty="0" smtClean="0"/>
              <a:t>– лексика уместная и допустимая  в устной речи между своими, в узкой компании близких, хорошо знакомых и равноправных в общении людей; сюда же входит сниженная лексика, общенациональная жаргонная (сленг) и просторечие.</a:t>
            </a:r>
            <a:br>
              <a:rPr lang="ru-RU" sz="1400" dirty="0" smtClean="0"/>
            </a:br>
            <a:r>
              <a:rPr lang="ru-RU" sz="1400" dirty="0" smtClean="0"/>
              <a:t>Литературная и разговорная лексика образуют лексику нормативную, употребление которой соответствует нормам литературной и разговорной речи.</a:t>
            </a:r>
            <a:endParaRPr lang="ru-RU" sz="14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068960"/>
            <a:ext cx="3300389" cy="3295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56" y="3255680"/>
            <a:ext cx="4393607" cy="29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20940" cy="903000"/>
          </a:xfrm>
        </p:spPr>
        <p:txBody>
          <a:bodyPr/>
          <a:lstStyle/>
          <a:p>
            <a:r>
              <a:rPr lang="ru-RU" sz="1400" u="sng" dirty="0" smtClean="0"/>
              <a:t>Ненормативная лексика </a:t>
            </a:r>
            <a:r>
              <a:rPr lang="ru-RU" sz="1400" dirty="0" smtClean="0"/>
              <a:t>рассматривается как оскорбляющая собеседника и негативно характеризующая говорящего,  в связи с чем в общественном мнении она рассматривается подлежащая исключению из публичного употребления.</a:t>
            </a:r>
            <a:br>
              <a:rPr lang="ru-RU" sz="1400" dirty="0" smtClean="0"/>
            </a:br>
            <a:r>
              <a:rPr lang="ru-RU" sz="1400" dirty="0" smtClean="0"/>
              <a:t>Среди ненормативной лексики языковое сознание выделяет  два разряда  - </a:t>
            </a:r>
            <a:r>
              <a:rPr lang="ru-RU" sz="1400" u="sng" dirty="0" smtClean="0"/>
              <a:t>грубую </a:t>
            </a:r>
            <a:r>
              <a:rPr lang="ru-RU" sz="1400" dirty="0" smtClean="0"/>
              <a:t>и </a:t>
            </a:r>
            <a:r>
              <a:rPr lang="ru-RU" sz="1400" u="sng" dirty="0" smtClean="0"/>
              <a:t>нецензурную.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7" y="2932809"/>
            <a:ext cx="3834879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40674"/>
            <a:ext cx="3838133" cy="28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279264"/>
          </a:xfrm>
        </p:spPr>
        <p:txBody>
          <a:bodyPr/>
          <a:lstStyle/>
          <a:p>
            <a:r>
              <a:rPr lang="ru-RU" sz="1600" dirty="0" smtClean="0"/>
              <a:t>Грубая лексика включает </a:t>
            </a:r>
            <a:r>
              <a:rPr lang="ru-RU" sz="1600" u="sng" dirty="0" smtClean="0"/>
              <a:t>вульгарную</a:t>
            </a:r>
            <a:r>
              <a:rPr lang="ru-RU" sz="1600" dirty="0" smtClean="0"/>
              <a:t> и </a:t>
            </a:r>
            <a:r>
              <a:rPr lang="ru-RU" sz="1600" u="sng" dirty="0" smtClean="0"/>
              <a:t>бранную</a:t>
            </a:r>
            <a:r>
              <a:rPr lang="ru-RU" sz="1600" dirty="0" smtClean="0"/>
              <a:t> (</a:t>
            </a:r>
            <a:r>
              <a:rPr lang="ru-RU" sz="1600" dirty="0" err="1" smtClean="0"/>
              <a:t>инвективную</a:t>
            </a:r>
            <a:r>
              <a:rPr lang="ru-RU" sz="1400" dirty="0" smtClean="0"/>
              <a:t>).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Употребление вульгарной лексики (пузо, плешь) свидетельствует о бескультурье  говорящего и не адресуется собеседнику как оскорбление. </a:t>
            </a:r>
            <a:br>
              <a:rPr lang="ru-RU" sz="1400" dirty="0" smtClean="0"/>
            </a:br>
            <a:r>
              <a:rPr lang="ru-RU" sz="1400" dirty="0" smtClean="0"/>
              <a:t>обычно культурного человека оскорбляет её употребление кем-либо в его присутствии.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u="sng" dirty="0" smtClean="0"/>
              <a:t>Бранная </a:t>
            </a:r>
            <a:r>
              <a:rPr lang="ru-RU" sz="1400" dirty="0" smtClean="0"/>
              <a:t>лексика (свинья, собака) обычно употребляется с намерением оскорбить или унизить адресата или третье лицо. Но она в определенных ситуациях может употребляться и без такого намерения, для выброса эмоций. Публичное употребление бранной лексики осуждается общественным сознанием.</a:t>
            </a:r>
            <a:endParaRPr lang="ru-RU" sz="14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4938"/>
            <a:ext cx="4185898" cy="3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911112"/>
          </a:xfrm>
        </p:spPr>
        <p:txBody>
          <a:bodyPr/>
          <a:lstStyle/>
          <a:p>
            <a:r>
              <a:rPr lang="ru-RU" sz="1400" u="sng" dirty="0" smtClean="0"/>
              <a:t>Нецензурная лексика</a:t>
            </a:r>
            <a:r>
              <a:rPr lang="ru-RU" sz="1400" dirty="0" smtClean="0"/>
              <a:t> – это экспрессивная лексика , которую общественное сознание современного общества постоянно запрещает  в публичном употреблении.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u="sng" dirty="0" smtClean="0"/>
              <a:t>Сквернословие </a:t>
            </a:r>
            <a:r>
              <a:rPr lang="ru-RU" sz="1400" dirty="0" smtClean="0"/>
              <a:t>– это экспрессивные слова  с недоброжелательным значением, используемые с намерением или без намерения оскорбить слушающего – бранная и нецензурная лексика. </a:t>
            </a:r>
            <a:br>
              <a:rPr lang="ru-RU" sz="1400" dirty="0" smtClean="0"/>
            </a:br>
            <a:r>
              <a:rPr lang="ru-RU" sz="1400" dirty="0" smtClean="0"/>
              <a:t>Сквернословие включает бранную и нецензурную лексику ,но не включает вульгарную.</a:t>
            </a:r>
            <a:endParaRPr lang="ru-RU" sz="14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26940"/>
            <a:ext cx="5266442" cy="36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775208"/>
          </a:xfrm>
        </p:spPr>
        <p:txBody>
          <a:bodyPr/>
          <a:lstStyle/>
          <a:p>
            <a:r>
              <a:rPr lang="ru-RU" sz="1400" dirty="0" smtClean="0"/>
              <a:t>Брань есть в каждом языке. ругаться на чужом языке действительно люди любят. Так легче нарушить запрет. Кавказцы, жители средней </a:t>
            </a:r>
            <a:r>
              <a:rPr lang="ru-RU" sz="1400" dirty="0" err="1" smtClean="0"/>
              <a:t>азии</a:t>
            </a:r>
            <a:r>
              <a:rPr lang="ru-RU" sz="1400" dirty="0" smtClean="0"/>
              <a:t> часто ругаются по-русски потому, что не решаются ругаться на своем родном языке.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Русские в германии часто ругаются немецкими словами.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Американцы издали словарь «7000 русских ругательств», куда включили слова, которые называют какие-то недостатки человека. Сюда вошли глухой, хромой, слепой, под.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немцы издали словарь «100 русских вульгарных слов»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96199"/>
            <a:ext cx="48605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4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839104"/>
          </a:xfrm>
        </p:spPr>
        <p:txBody>
          <a:bodyPr/>
          <a:lstStyle/>
          <a:p>
            <a:r>
              <a:rPr lang="ru-RU" sz="1200" dirty="0" smtClean="0"/>
              <a:t>а что понимать под матом? </a:t>
            </a:r>
            <a:br>
              <a:rPr lang="ru-RU" sz="1200" dirty="0" smtClean="0"/>
            </a:br>
            <a:r>
              <a:rPr lang="ru-RU" sz="1200" dirty="0" smtClean="0"/>
              <a:t>Мат – это самые грубые из инвектив, выражающие крайнюю степень презрения, раздражения, наиболее сильную степень эмоции, обычно – отрицательной. к мату  </a:t>
            </a:r>
            <a:r>
              <a:rPr lang="ru-RU" sz="1200" u="sng" dirty="0" smtClean="0"/>
              <a:t>некодифицированные единицы,</a:t>
            </a:r>
            <a:r>
              <a:rPr lang="ru-RU" sz="1200" dirty="0" smtClean="0"/>
              <a:t> которые не признаются единицами литературного языка, не фиксируются общеупотребительными толковыми словарями и не употребляются в письменной форме, не могут быть употреблены при выступлении перед аудиторией, в печати, в </a:t>
            </a:r>
            <a:r>
              <a:rPr lang="ru-RU" sz="1200" dirty="0" err="1" smtClean="0"/>
              <a:t>сми</a:t>
            </a:r>
            <a:r>
              <a:rPr lang="ru-RU" sz="1200" dirty="0" smtClean="0"/>
              <a:t>, художественных произведениях.</a:t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Важным признаком этих слов и выражений является их сугубо устный характер – их нельзя писать, печатать, они чисто устные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2276872"/>
            <a:ext cx="2987039" cy="4332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1" y="2924944"/>
            <a:ext cx="488968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200</TotalTime>
  <Words>913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презентация</vt:lpstr>
      <vt:lpstr>Эпиграф</vt:lpstr>
      <vt:lpstr>В каждом языке выделяют литературную, разговорную и ненормативную лексику . Литературная лексика – это лексика культурная, которая может быть использована в любой ситуации, в устной и письменной речи, в общественном месте и в СМИ.  Сюда  входят : книжная, высокая, научная, специальная, официально-деловая и часть разговорной лексики (литературно-разговорная). </vt:lpstr>
      <vt:lpstr>Разговорная лексика – лексика уместная и допустимая  в устной речи между своими, в узкой компании близких, хорошо знакомых и равноправных в общении людей; сюда же входит сниженная лексика, общенациональная жаргонная (сленг) и просторечие. Литературная и разговорная лексика образуют лексику нормативную, употребление которой соответствует нормам литературной и разговорной речи.</vt:lpstr>
      <vt:lpstr>Ненормативная лексика рассматривается как оскорбляющая собеседника и негативно характеризующая говорящего,  в связи с чем в общественном мнении она рассматривается подлежащая исключению из публичного употребления. Среди ненормативной лексики языковое сознание выделяет  два разряда  - грубую и нецензурную. </vt:lpstr>
      <vt:lpstr>Грубая лексика включает вульгарную и бранную (инвективную).  Употребление вульгарной лексики (пузо, плешь) свидетельствует о бескультурье  говорящего и не адресуется собеседнику как оскорбление.  обычно культурного человека оскорбляет её употребление кем-либо в его присутствии.   Бранная лексика (свинья, собака) обычно употребляется с намерением оскорбить или унизить адресата или третье лицо. Но она в определенных ситуациях может употребляться и без такого намерения, для выброса эмоций. Публичное употребление бранной лексики осуждается общественным сознанием.</vt:lpstr>
      <vt:lpstr>Нецензурная лексика – это экспрессивная лексика , которую общественное сознание современного общества постоянно запрещает  в публичном употреблении.   Сквернословие – это экспрессивные слова  с недоброжелательным значением, используемые с намерением или без намерения оскорбить слушающего – бранная и нецензурная лексика.  Сквернословие включает бранную и нецензурную лексику ,но не включает вульгарную.</vt:lpstr>
      <vt:lpstr>Брань есть в каждом языке. ругаться на чужом языке действительно люди любят. Так легче нарушить запрет. Кавказцы, жители средней азии часто ругаются по-русски потому, что не решаются ругаться на своем родном языке.  Русские в германии часто ругаются немецкими словами.  Американцы издали словарь «7000 русских ругательств», куда включили слова, которые называют какие-то недостатки человека. Сюда вошли глухой, хромой, слепой, под.   А немцы издали словарь «100 русских вульгарных слов»</vt:lpstr>
      <vt:lpstr>а что понимать под матом?  Мат – это самые грубые из инвектив, выражающие крайнюю степень презрения, раздражения, наиболее сильную степень эмоции, обычно – отрицательной. к мату  некодифицированные единицы, которые не признаются единицами литературного языка, не фиксируются общеупотребительными толковыми словарями и не употребляются в письменной форме, не могут быть употреблены при выступлении перед аудиторией, в печати, в сми, художественных произведениях.  Важным признаком этих слов и выражений является их сугубо устный характер – их нельзя писать, печатать, они чисто устные.</vt:lpstr>
      <vt:lpstr>Почему люди ругаются? - снятие стресса, «разрядка» переживаемой в данный момент эмоции - помогает снять физическую и душевную боль - средство защиты своего статуса - функция «самоподбадривания» (у боксеров) - средство подавление собеседника - как средство самоунижения - ругательства помогают человеку скрыть страх, уязвимость. - в качестве магической силы ( «ни пуха, ни пера») - ритуальные речи : «корительные» русские свадебные песни в частушках, куплетах. - для демонстрации высокопоставленными людьми своей близости к народу - функции междометий, для «заполнения пауз», для связи в предложении («блин», «елки-палки»)</vt:lpstr>
      <vt:lpstr>Чаще всего дети выражают своё недовольство друг другом, используют ругательства, дразнилки. Подростки используют брань как средство повышения статуса. Чаще ругаются мужчины. Это стремление продемонстрировать мужскую силу.  Свою роль в борьбе со сквернословием должны сыграть женщины – они не должны допускать сквернословия в своем присутствии или в присутствии детей. Долг интеллигентных мужчин – не допускать в своем присутствии публичного сквернословия.  И, наконец, необходимо демонстрировать образцы культурной, интеллигентной речи.</vt:lpstr>
      <vt:lpstr>Анкета.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Dima</dc:creator>
  <cp:lastModifiedBy>наталья</cp:lastModifiedBy>
  <cp:revision>20</cp:revision>
  <dcterms:created xsi:type="dcterms:W3CDTF">2015-02-21T11:52:28Z</dcterms:created>
  <dcterms:modified xsi:type="dcterms:W3CDTF">2015-02-22T17:41:07Z</dcterms:modified>
</cp:coreProperties>
</file>