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5" r:id="rId9"/>
    <p:sldId id="266" r:id="rId10"/>
    <p:sldId id="272" r:id="rId11"/>
    <p:sldId id="273" r:id="rId12"/>
    <p:sldId id="274" r:id="rId13"/>
    <p:sldId id="275" r:id="rId14"/>
    <p:sldId id="276" r:id="rId15"/>
    <p:sldId id="277" r:id="rId16"/>
    <p:sldId id="264" r:id="rId17"/>
    <p:sldId id="267" r:id="rId18"/>
    <p:sldId id="268" r:id="rId19"/>
    <p:sldId id="269" r:id="rId20"/>
    <p:sldId id="271" r:id="rId21"/>
    <p:sldId id="270"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4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29.11.2012</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29.11.2012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29.11.2012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29.11.2012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29.11.2012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29.11.2012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29.11.2012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29.11.2012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29.11.2012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29.11.2012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29.11.2012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29.11.2012</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260648"/>
            <a:ext cx="7851648" cy="2232248"/>
          </a:xfrm>
        </p:spPr>
        <p:txBody>
          <a:bodyPr>
            <a:normAutofit fontScale="90000"/>
          </a:bodyPr>
          <a:lstStyle/>
          <a:p>
            <a:pPr algn="ctr"/>
            <a:r>
              <a:rPr lang="ru-RU" sz="4400" dirty="0" smtClean="0">
                <a:solidFill>
                  <a:srgbClr val="FF0000"/>
                </a:solidFill>
                <a:effectLst/>
                <a:latin typeface="Times New Roman" pitchFamily="18" charset="0"/>
                <a:cs typeface="Times New Roman" pitchFamily="18" charset="0"/>
              </a:rPr>
              <a:t>Татарстан </a:t>
            </a:r>
            <a:r>
              <a:rPr lang="ru-RU" sz="4400" dirty="0" err="1">
                <a:solidFill>
                  <a:srgbClr val="FF0000"/>
                </a:solidFill>
                <a:effectLst/>
                <a:latin typeface="Times New Roman" pitchFamily="18" charset="0"/>
                <a:cs typeface="Times New Roman" pitchFamily="18" charset="0"/>
              </a:rPr>
              <a:t>Р</a:t>
            </a:r>
            <a:r>
              <a:rPr lang="ru-RU" sz="4400" dirty="0" err="1" smtClean="0">
                <a:solidFill>
                  <a:srgbClr val="FF0000"/>
                </a:solidFill>
                <a:effectLst/>
                <a:latin typeface="Times New Roman" pitchFamily="18" charset="0"/>
                <a:cs typeface="Times New Roman" pitchFamily="18" charset="0"/>
              </a:rPr>
              <a:t>еспубликасы</a:t>
            </a:r>
            <a:r>
              <a:rPr lang="ru-RU" sz="4400" dirty="0" smtClean="0">
                <a:solidFill>
                  <a:srgbClr val="FF0000"/>
                </a:solidFill>
                <a:effectLst/>
                <a:latin typeface="Times New Roman" pitchFamily="18" charset="0"/>
                <a:cs typeface="Times New Roman" pitchFamily="18" charset="0"/>
              </a:rPr>
              <a:t/>
            </a:r>
            <a:br>
              <a:rPr lang="ru-RU" sz="4400" dirty="0" smtClean="0">
                <a:solidFill>
                  <a:srgbClr val="FF0000"/>
                </a:solidFill>
                <a:effectLst/>
                <a:latin typeface="Times New Roman" pitchFamily="18" charset="0"/>
                <a:cs typeface="Times New Roman" pitchFamily="18" charset="0"/>
              </a:rPr>
            </a:br>
            <a:r>
              <a:rPr lang="ru-RU" sz="4400" dirty="0" err="1" smtClean="0">
                <a:solidFill>
                  <a:srgbClr val="FF0000"/>
                </a:solidFill>
                <a:effectLst/>
                <a:latin typeface="Times New Roman" pitchFamily="18" charset="0"/>
                <a:cs typeface="Times New Roman" pitchFamily="18" charset="0"/>
              </a:rPr>
              <a:t>Апас</a:t>
            </a:r>
            <a:r>
              <a:rPr lang="ru-RU" sz="4400" dirty="0" smtClean="0">
                <a:solidFill>
                  <a:srgbClr val="FF0000"/>
                </a:solidFill>
                <a:effectLst/>
                <a:latin typeface="Times New Roman" pitchFamily="18" charset="0"/>
                <a:cs typeface="Times New Roman" pitchFamily="18" charset="0"/>
              </a:rPr>
              <a:t> </a:t>
            </a:r>
            <a:r>
              <a:rPr lang="ru-RU" sz="4400" dirty="0" err="1" smtClean="0">
                <a:solidFill>
                  <a:srgbClr val="FF0000"/>
                </a:solidFill>
                <a:effectLst/>
                <a:latin typeface="Times New Roman" pitchFamily="18" charset="0"/>
                <a:cs typeface="Times New Roman" pitchFamily="18" charset="0"/>
              </a:rPr>
              <a:t>муниципаль</a:t>
            </a:r>
            <a:r>
              <a:rPr lang="ru-RU" sz="4400" dirty="0" smtClean="0">
                <a:solidFill>
                  <a:srgbClr val="FF0000"/>
                </a:solidFill>
                <a:effectLst/>
                <a:latin typeface="Times New Roman" pitchFamily="18" charset="0"/>
                <a:cs typeface="Times New Roman" pitchFamily="18" charset="0"/>
              </a:rPr>
              <a:t> районы</a:t>
            </a:r>
            <a:br>
              <a:rPr lang="ru-RU" sz="4400" dirty="0" smtClean="0">
                <a:solidFill>
                  <a:srgbClr val="FF0000"/>
                </a:solidFill>
                <a:effectLst/>
                <a:latin typeface="Times New Roman" pitchFamily="18" charset="0"/>
                <a:cs typeface="Times New Roman" pitchFamily="18" charset="0"/>
              </a:rPr>
            </a:br>
            <a:r>
              <a:rPr lang="ru-RU" sz="4400" dirty="0" err="1" smtClean="0">
                <a:solidFill>
                  <a:srgbClr val="FF0000"/>
                </a:solidFill>
                <a:effectLst/>
                <a:latin typeface="Times New Roman" pitchFamily="18" charset="0"/>
                <a:cs typeface="Times New Roman" pitchFamily="18" charset="0"/>
              </a:rPr>
              <a:t>Азбаба</a:t>
            </a:r>
            <a:r>
              <a:rPr lang="ru-RU" sz="4400" dirty="0" smtClean="0">
                <a:solidFill>
                  <a:srgbClr val="FF0000"/>
                </a:solidFill>
                <a:effectLst/>
                <a:latin typeface="Times New Roman" pitchFamily="18" charset="0"/>
                <a:cs typeface="Times New Roman" pitchFamily="18" charset="0"/>
              </a:rPr>
              <a:t> </a:t>
            </a:r>
            <a:r>
              <a:rPr lang="ru-RU" sz="4400" dirty="0" err="1" smtClean="0">
                <a:solidFill>
                  <a:srgbClr val="FF0000"/>
                </a:solidFill>
                <a:effectLst/>
                <a:latin typeface="Times New Roman" pitchFamily="18" charset="0"/>
                <a:cs typeface="Times New Roman" pitchFamily="18" charset="0"/>
              </a:rPr>
              <a:t>урта</a:t>
            </a:r>
            <a:r>
              <a:rPr lang="ru-RU" sz="4400" dirty="0" smtClean="0">
                <a:solidFill>
                  <a:srgbClr val="FF0000"/>
                </a:solidFill>
                <a:effectLst/>
                <a:latin typeface="Times New Roman" pitchFamily="18" charset="0"/>
                <a:cs typeface="Times New Roman" pitchFamily="18" charset="0"/>
              </a:rPr>
              <a:t> </a:t>
            </a:r>
            <a:r>
              <a:rPr lang="tt-RU" sz="4400" dirty="0" smtClean="0">
                <a:solidFill>
                  <a:srgbClr val="FF0000"/>
                </a:solidFill>
                <a:effectLst/>
                <a:latin typeface="Times New Roman" pitchFamily="18" charset="0"/>
                <a:cs typeface="Times New Roman" pitchFamily="18" charset="0"/>
              </a:rPr>
              <a:t>гомуми белем бирү </a:t>
            </a:r>
            <a:r>
              <a:rPr lang="ru-RU" sz="4400" dirty="0" smtClean="0">
                <a:solidFill>
                  <a:srgbClr val="FF0000"/>
                </a:solidFill>
                <a:effectLst/>
                <a:latin typeface="Times New Roman" pitchFamily="18" charset="0"/>
                <a:cs typeface="Times New Roman" pitchFamily="18" charset="0"/>
              </a:rPr>
              <a:t>м</a:t>
            </a:r>
            <a:r>
              <a:rPr lang="tt-RU" sz="4400" dirty="0" smtClean="0">
                <a:solidFill>
                  <a:srgbClr val="FF0000"/>
                </a:solidFill>
                <a:effectLst/>
                <a:latin typeface="Times New Roman" pitchFamily="18" charset="0"/>
                <a:cs typeface="Times New Roman" pitchFamily="18" charset="0"/>
              </a:rPr>
              <a:t>ә</a:t>
            </a:r>
            <a:r>
              <a:rPr lang="ru-RU" sz="4400" dirty="0" err="1" smtClean="0">
                <a:solidFill>
                  <a:srgbClr val="FF0000"/>
                </a:solidFill>
                <a:effectLst/>
                <a:latin typeface="Times New Roman" pitchFamily="18" charset="0"/>
                <a:cs typeface="Times New Roman" pitchFamily="18" charset="0"/>
              </a:rPr>
              <a:t>ктәбе</a:t>
            </a:r>
            <a:endParaRPr lang="ru-RU" sz="4400" dirty="0">
              <a:solidFill>
                <a:srgbClr val="FF0000"/>
              </a:solidFill>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33400" y="3228536"/>
            <a:ext cx="7854696" cy="2576728"/>
          </a:xfrm>
        </p:spPr>
        <p:txBody>
          <a:bodyPr>
            <a:normAutofit/>
          </a:bodyPr>
          <a:lstStyle/>
          <a:p>
            <a:pPr algn="ctr"/>
            <a:r>
              <a:rPr lang="tt-RU" sz="4400" u="sng" dirty="0" smtClean="0">
                <a:solidFill>
                  <a:srgbClr val="FF0000"/>
                </a:solidFill>
                <a:latin typeface="Times New Roman" pitchFamily="18" charset="0"/>
                <a:cs typeface="Times New Roman" pitchFamily="18" charset="0"/>
              </a:rPr>
              <a:t>8нче сыйныфта</a:t>
            </a:r>
          </a:p>
          <a:p>
            <a:pPr algn="ctr"/>
            <a:r>
              <a:rPr lang="tt-RU" sz="4400" u="sng" dirty="0" smtClean="0">
                <a:solidFill>
                  <a:srgbClr val="FF0000"/>
                </a:solidFill>
                <a:latin typeface="Times New Roman" pitchFamily="18" charset="0"/>
                <a:cs typeface="Times New Roman" pitchFamily="18" charset="0"/>
              </a:rPr>
              <a:t>Татар теле дәресе</a:t>
            </a:r>
            <a:endParaRPr lang="ru-RU" sz="4400"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47840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772816"/>
            <a:ext cx="7772400" cy="3024336"/>
          </a:xfrm>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ru-RU" sz="2800" dirty="0">
                <a:solidFill>
                  <a:srgbClr val="FF0000"/>
                </a:solidFill>
                <a:effectLst/>
                <a:latin typeface="Times New Roman" pitchFamily="18" charset="0"/>
                <a:cs typeface="Times New Roman" pitchFamily="18" charset="0"/>
              </a:rPr>
              <a:t>КАГЫЙДӘ: </a:t>
            </a:r>
            <a:r>
              <a:rPr lang="ru-RU" sz="2800" dirty="0" smtClean="0">
                <a:solidFill>
                  <a:srgbClr val="FF0000"/>
                </a:solidFill>
                <a:effectLst/>
                <a:latin typeface="Times New Roman" pitchFamily="18" charset="0"/>
                <a:cs typeface="Times New Roman" pitchFamily="18" charset="0"/>
              </a:rPr>
              <a:t/>
            </a:r>
            <a:br>
              <a:rPr lang="ru-RU" sz="2800" dirty="0" smtClean="0">
                <a:solidFill>
                  <a:srgbClr val="FF0000"/>
                </a:solidFill>
                <a:effectLst/>
                <a:latin typeface="Times New Roman" pitchFamily="18" charset="0"/>
                <a:cs typeface="Times New Roman" pitchFamily="18" charset="0"/>
              </a:rPr>
            </a:br>
            <a:r>
              <a:rPr lang="tt-RU" sz="2800" dirty="0" smtClean="0">
                <a:solidFill>
                  <a:srgbClr val="FFC000"/>
                </a:solidFill>
                <a:effectLst/>
                <a:latin typeface="Times New Roman"/>
                <a:ea typeface="Calibri"/>
              </a:rPr>
              <a:t>Үзе </a:t>
            </a:r>
            <a:r>
              <a:rPr lang="tt-RU" sz="2800" dirty="0">
                <a:solidFill>
                  <a:srgbClr val="FFC000"/>
                </a:solidFill>
                <a:effectLst/>
                <a:latin typeface="Times New Roman"/>
                <a:ea typeface="Calibri"/>
              </a:rPr>
              <a:t>бәйләнгән сүздән ерак торган синтетик иярчен җөмлә баш җөмләдән өтер белән аерыла.</a:t>
            </a:r>
            <a:br>
              <a:rPr lang="tt-RU" sz="2800" dirty="0">
                <a:solidFill>
                  <a:srgbClr val="FFC000"/>
                </a:solidFill>
                <a:effectLst/>
                <a:latin typeface="Times New Roman"/>
                <a:ea typeface="Calibri"/>
              </a:rPr>
            </a:br>
            <a:endParaRPr lang="ru-RU" sz="2800" dirty="0">
              <a:effectLst/>
            </a:endParaRPr>
          </a:p>
        </p:txBody>
      </p:sp>
      <p:pic>
        <p:nvPicPr>
          <p:cNvPr id="4" name="Picture 10" descr="j029006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2492896"/>
            <a:ext cx="576064"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955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2688328"/>
          </a:xfrm>
        </p:spPr>
        <p:style>
          <a:lnRef idx="0">
            <a:schemeClr val="accent3"/>
          </a:lnRef>
          <a:fillRef idx="3">
            <a:schemeClr val="accent3"/>
          </a:fillRef>
          <a:effectRef idx="3">
            <a:schemeClr val="accent3"/>
          </a:effectRef>
          <a:fontRef idx="minor">
            <a:schemeClr val="lt1"/>
          </a:fontRef>
        </p:style>
        <p:txBody>
          <a:bodyPr/>
          <a:lstStyle/>
          <a:p>
            <a:pPr algn="ctr"/>
            <a:r>
              <a:rPr lang="ru-RU" sz="3200" dirty="0" err="1">
                <a:solidFill>
                  <a:srgbClr val="FF0000"/>
                </a:solidFill>
                <a:effectLst/>
                <a:latin typeface="Times New Roman" pitchFamily="18" charset="0"/>
                <a:cs typeface="Times New Roman" pitchFamily="18" charset="0"/>
              </a:rPr>
              <a:t>Җөмлә</a:t>
            </a:r>
            <a:r>
              <a:rPr lang="ru-RU" sz="3200" dirty="0" smtClean="0">
                <a:solidFill>
                  <a:srgbClr val="FF0000"/>
                </a:solidFill>
                <a:effectLst/>
                <a:latin typeface="Times New Roman" pitchFamily="18" charset="0"/>
                <a:cs typeface="Times New Roman" pitchFamily="18" charset="0"/>
              </a:rPr>
              <a:t>:</a:t>
            </a:r>
            <a:r>
              <a:rPr lang="ru-RU" sz="3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ru-RU" sz="3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ru-RU" sz="3200" u="sng" dirty="0" smtClean="0">
                <a:solidFill>
                  <a:srgbClr val="7030A0"/>
                </a:solidFill>
                <a:effectLst/>
                <a:latin typeface="Times New Roman" pitchFamily="18" charset="0"/>
                <a:cs typeface="Times New Roman" pitchFamily="18" charset="0"/>
              </a:rPr>
              <a:t>Мин </a:t>
            </a:r>
            <a:r>
              <a:rPr lang="ru-RU" sz="3200" u="sng" dirty="0" err="1" smtClean="0">
                <a:solidFill>
                  <a:srgbClr val="7030A0"/>
                </a:solidFill>
                <a:effectLst/>
                <a:latin typeface="Times New Roman" pitchFamily="18" charset="0"/>
                <a:cs typeface="Times New Roman" pitchFamily="18" charset="0"/>
              </a:rPr>
              <a:t>тәрәзәләрне</a:t>
            </a:r>
            <a:r>
              <a:rPr lang="ru-RU" sz="3200" u="sng" dirty="0" smtClean="0">
                <a:solidFill>
                  <a:srgbClr val="7030A0"/>
                </a:solidFill>
                <a:effectLst/>
                <a:latin typeface="Times New Roman" pitchFamily="18" charset="0"/>
                <a:cs typeface="Times New Roman" pitchFamily="18" charset="0"/>
              </a:rPr>
              <a:t> </a:t>
            </a:r>
            <a:r>
              <a:rPr lang="ru-RU" sz="3200" i="1" u="sng" dirty="0" err="1" smtClean="0">
                <a:solidFill>
                  <a:srgbClr val="7030A0"/>
                </a:solidFill>
                <a:effectLst/>
                <a:latin typeface="Times New Roman" pitchFamily="18" charset="0"/>
                <a:cs typeface="Times New Roman" pitchFamily="18" charset="0"/>
              </a:rPr>
              <a:t>саф</a:t>
            </a:r>
            <a:r>
              <a:rPr lang="ru-RU" sz="3200" i="1" u="sng" dirty="0" smtClean="0">
                <a:solidFill>
                  <a:srgbClr val="7030A0"/>
                </a:solidFill>
                <a:effectLst/>
                <a:latin typeface="Times New Roman" pitchFamily="18" charset="0"/>
                <a:cs typeface="Times New Roman" pitchFamily="18" charset="0"/>
              </a:rPr>
              <a:t> </a:t>
            </a:r>
            <a:r>
              <a:rPr lang="ru-RU" sz="3200" i="1" u="sng" dirty="0" err="1" smtClean="0">
                <a:solidFill>
                  <a:srgbClr val="7030A0"/>
                </a:solidFill>
                <a:effectLst/>
                <a:latin typeface="Times New Roman" pitchFamily="18" charset="0"/>
                <a:cs typeface="Times New Roman" pitchFamily="18" charset="0"/>
              </a:rPr>
              <a:t>һава</a:t>
            </a:r>
            <a:r>
              <a:rPr lang="ru-RU" sz="3200" i="1" u="sng" dirty="0" smtClean="0">
                <a:solidFill>
                  <a:srgbClr val="7030A0"/>
                </a:solidFill>
                <a:effectLst/>
                <a:latin typeface="Times New Roman" pitchFamily="18" charset="0"/>
                <a:cs typeface="Times New Roman" pitchFamily="18" charset="0"/>
              </a:rPr>
              <a:t> </a:t>
            </a:r>
            <a:r>
              <a:rPr lang="ru-RU" sz="3200" i="1" u="sng" dirty="0" err="1" smtClean="0">
                <a:solidFill>
                  <a:srgbClr val="7030A0"/>
                </a:solidFill>
                <a:effectLst/>
                <a:latin typeface="Times New Roman" pitchFamily="18" charset="0"/>
                <a:cs typeface="Times New Roman" pitchFamily="18" charset="0"/>
              </a:rPr>
              <a:t>керсен</a:t>
            </a:r>
            <a:r>
              <a:rPr lang="ru-RU" sz="3200" i="1" u="sng" dirty="0" smtClean="0">
                <a:solidFill>
                  <a:srgbClr val="7030A0"/>
                </a:solidFill>
                <a:effectLst/>
                <a:latin typeface="Times New Roman" pitchFamily="18" charset="0"/>
                <a:cs typeface="Times New Roman" pitchFamily="18" charset="0"/>
              </a:rPr>
              <a:t> </a:t>
            </a:r>
            <a:r>
              <a:rPr lang="ru-RU" sz="3200" i="1" u="sng" dirty="0" err="1" smtClean="0">
                <a:solidFill>
                  <a:srgbClr val="7030A0"/>
                </a:solidFill>
                <a:effectLst/>
                <a:latin typeface="Times New Roman" pitchFamily="18" charset="0"/>
                <a:cs typeface="Times New Roman" pitchFamily="18" charset="0"/>
              </a:rPr>
              <a:t>өчен</a:t>
            </a:r>
            <a:r>
              <a:rPr lang="ru-RU" sz="3200" i="1" u="sng" dirty="0" smtClean="0">
                <a:solidFill>
                  <a:srgbClr val="7030A0"/>
                </a:solidFill>
                <a:effectLst/>
                <a:latin typeface="Times New Roman" pitchFamily="18" charset="0"/>
                <a:cs typeface="Times New Roman" pitchFamily="18" charset="0"/>
              </a:rPr>
              <a:t> </a:t>
            </a:r>
            <a:r>
              <a:rPr lang="ru-RU" sz="3200" u="sng" dirty="0" err="1" smtClean="0">
                <a:solidFill>
                  <a:srgbClr val="7030A0"/>
                </a:solidFill>
                <a:effectLst/>
                <a:latin typeface="Times New Roman" pitchFamily="18" charset="0"/>
                <a:cs typeface="Times New Roman" pitchFamily="18" charset="0"/>
              </a:rPr>
              <a:t>ачтым</a:t>
            </a:r>
            <a:r>
              <a:rPr lang="ru-RU" sz="3200" u="sng" dirty="0" smtClean="0">
                <a:solidFill>
                  <a:srgbClr val="7030A0"/>
                </a:solidFill>
                <a:effectLst/>
                <a:latin typeface="Times New Roman" pitchFamily="18" charset="0"/>
                <a:cs typeface="Times New Roman" pitchFamily="18" charset="0"/>
              </a:rPr>
              <a:t>.</a:t>
            </a:r>
            <a:r>
              <a:rPr lang="ru-RU" sz="3200" u="sng" dirty="0" smtClean="0">
                <a:solidFill>
                  <a:srgbClr val="FF0000"/>
                </a:solidFill>
                <a:effectLst/>
                <a:latin typeface="Times New Roman" pitchFamily="18" charset="0"/>
                <a:cs typeface="Times New Roman" pitchFamily="18" charset="0"/>
              </a:rPr>
              <a:t/>
            </a:r>
            <a:br>
              <a:rPr lang="ru-RU" sz="3200" u="sng" dirty="0" smtClean="0">
                <a:solidFill>
                  <a:srgbClr val="FF0000"/>
                </a:solidFill>
                <a:effectLst/>
                <a:latin typeface="Times New Roman" pitchFamily="18" charset="0"/>
                <a:cs typeface="Times New Roman" pitchFamily="18" charset="0"/>
              </a:rPr>
            </a:br>
            <a:endParaRPr lang="ru-RU" u="sng" dirty="0">
              <a:effectLst/>
            </a:endParaRPr>
          </a:p>
        </p:txBody>
      </p:sp>
    </p:spTree>
    <p:extLst>
      <p:ext uri="{BB962C8B-B14F-4D97-AF65-F5344CB8AC3E}">
        <p14:creationId xmlns:p14="http://schemas.microsoft.com/office/powerpoint/2010/main" val="604429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268760"/>
            <a:ext cx="7772400" cy="3744416"/>
          </a:xfrm>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ru-RU"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КАГЫЙДӘ: </a:t>
            </a:r>
            <a:br>
              <a:rPr lang="ru-RU"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tt-RU" sz="2800" dirty="0">
                <a:solidFill>
                  <a:srgbClr val="FFC000"/>
                </a:solidFill>
                <a:effectLst>
                  <a:outerShdw blurRad="38100" dist="38100" dir="2700000" algn="tl">
                    <a:srgbClr val="000000">
                      <a:alpha val="43137"/>
                    </a:srgbClr>
                  </a:outerShdw>
                </a:effectLst>
                <a:latin typeface="Times New Roman"/>
                <a:ea typeface="Calibri"/>
              </a:rPr>
              <a:t>Үзе </a:t>
            </a:r>
            <a:r>
              <a:rPr lang="tt-RU" sz="2800" dirty="0" smtClean="0">
                <a:solidFill>
                  <a:srgbClr val="FFC000"/>
                </a:solidFill>
                <a:effectLst>
                  <a:outerShdw blurRad="38100" dist="38100" dir="2700000" algn="tl">
                    <a:srgbClr val="000000">
                      <a:alpha val="43137"/>
                    </a:srgbClr>
                  </a:outerShdw>
                </a:effectLst>
                <a:latin typeface="Times New Roman"/>
                <a:ea typeface="Calibri"/>
              </a:rPr>
              <a:t>ияргән сүз белән янәшә </a:t>
            </a:r>
            <a:r>
              <a:rPr lang="tt-RU" sz="2800" dirty="0">
                <a:solidFill>
                  <a:srgbClr val="FFC000"/>
                </a:solidFill>
                <a:effectLst>
                  <a:outerShdw blurRad="38100" dist="38100" dir="2700000" algn="tl">
                    <a:srgbClr val="000000">
                      <a:alpha val="43137"/>
                    </a:srgbClr>
                  </a:outerShdw>
                </a:effectLst>
                <a:latin typeface="Times New Roman"/>
                <a:ea typeface="Calibri"/>
              </a:rPr>
              <a:t>торган синтетик иярчен җөмлә баш җөмләдән </a:t>
            </a:r>
            <a:r>
              <a:rPr lang="tt-RU" sz="2800" dirty="0" smtClean="0">
                <a:solidFill>
                  <a:srgbClr val="FFC000"/>
                </a:solidFill>
                <a:effectLst>
                  <a:outerShdw blurRad="38100" dist="38100" dir="2700000" algn="tl">
                    <a:srgbClr val="000000">
                      <a:alpha val="43137"/>
                    </a:srgbClr>
                  </a:outerShdw>
                </a:effectLst>
                <a:latin typeface="Times New Roman"/>
                <a:ea typeface="Calibri"/>
              </a:rPr>
              <a:t>бернинди билге </a:t>
            </a:r>
            <a:r>
              <a:rPr lang="tt-RU" sz="2800" dirty="0">
                <a:solidFill>
                  <a:srgbClr val="FFC000"/>
                </a:solidFill>
                <a:effectLst>
                  <a:outerShdw blurRad="38100" dist="38100" dir="2700000" algn="tl">
                    <a:srgbClr val="000000">
                      <a:alpha val="43137"/>
                    </a:srgbClr>
                  </a:outerShdw>
                </a:effectLst>
                <a:latin typeface="Times New Roman"/>
                <a:ea typeface="Calibri"/>
              </a:rPr>
              <a:t>белән </a:t>
            </a:r>
            <a:r>
              <a:rPr lang="tt-RU" sz="2800" dirty="0" smtClean="0">
                <a:solidFill>
                  <a:srgbClr val="FFC000"/>
                </a:solidFill>
                <a:effectLst>
                  <a:outerShdw blurRad="38100" dist="38100" dir="2700000" algn="tl">
                    <a:srgbClr val="000000">
                      <a:alpha val="43137"/>
                    </a:srgbClr>
                  </a:outerShdw>
                </a:effectLst>
                <a:latin typeface="Times New Roman"/>
                <a:ea typeface="Calibri"/>
              </a:rPr>
              <a:t>дә аерылмый.</a:t>
            </a:r>
            <a:r>
              <a:rPr lang="tt-RU" sz="2800" dirty="0">
                <a:solidFill>
                  <a:srgbClr val="FFC000"/>
                </a:solidFill>
                <a:effectLst>
                  <a:outerShdw blurRad="38100" dist="38100" dir="2700000" algn="tl">
                    <a:srgbClr val="000000">
                      <a:alpha val="43137"/>
                    </a:srgbClr>
                  </a:outerShdw>
                </a:effectLst>
                <a:latin typeface="Times New Roman"/>
                <a:ea typeface="Calibri"/>
              </a:rPr>
              <a:t/>
            </a:r>
            <a:br>
              <a:rPr lang="tt-RU" sz="2800" dirty="0">
                <a:solidFill>
                  <a:srgbClr val="FFC000"/>
                </a:solidFill>
                <a:effectLst>
                  <a:outerShdw blurRad="38100" dist="38100" dir="2700000" algn="tl">
                    <a:srgbClr val="000000">
                      <a:alpha val="43137"/>
                    </a:srgbClr>
                  </a:outerShdw>
                </a:effectLst>
                <a:latin typeface="Times New Roman"/>
                <a:ea typeface="Calibri"/>
              </a:rPr>
            </a:br>
            <a:endParaRPr lang="ru-RU" dirty="0">
              <a:effectLst>
                <a:outerShdw blurRad="38100" dist="38100" dir="2700000" algn="tl">
                  <a:srgbClr val="000000">
                    <a:alpha val="43137"/>
                  </a:srgbClr>
                </a:outerShdw>
              </a:effectLst>
            </a:endParaRPr>
          </a:p>
        </p:txBody>
      </p:sp>
      <p:pic>
        <p:nvPicPr>
          <p:cNvPr id="4" name="Picture 10" descr="j029006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2348880"/>
            <a:ext cx="576064"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088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980728"/>
            <a:ext cx="7772400" cy="1224136"/>
          </a:xfrm>
        </p:spPr>
        <p:txBody>
          <a:bodyPr/>
          <a:lstStyle/>
          <a:p>
            <a:pPr algn="ctr"/>
            <a:r>
              <a:rPr lang="ru-RU" sz="3200" dirty="0" err="1">
                <a:solidFill>
                  <a:srgbClr val="FF0000"/>
                </a:solidFill>
                <a:effectLst/>
                <a:latin typeface="Times New Roman" pitchFamily="18" charset="0"/>
                <a:cs typeface="Times New Roman" pitchFamily="18" charset="0"/>
              </a:rPr>
              <a:t>Җөмлә</a:t>
            </a:r>
            <a:r>
              <a:rPr lang="ru-RU" sz="3200" dirty="0">
                <a:solidFill>
                  <a:srgbClr val="FF0000"/>
                </a:solidFill>
                <a:effectLst/>
                <a:latin typeface="Times New Roman" pitchFamily="18" charset="0"/>
                <a:cs typeface="Times New Roman" pitchFamily="18" charset="0"/>
              </a:rPr>
              <a:t>:</a:t>
            </a:r>
            <a:endParaRPr lang="ru-RU" dirty="0"/>
          </a:p>
        </p:txBody>
      </p:sp>
      <p:sp>
        <p:nvSpPr>
          <p:cNvPr id="3" name="Текст 2"/>
          <p:cNvSpPr>
            <a:spLocks noGrp="1"/>
          </p:cNvSpPr>
          <p:nvPr>
            <p:ph type="body" idx="1"/>
          </p:nvPr>
        </p:nvSpPr>
        <p:spPr>
          <a:xfrm>
            <a:off x="530352" y="2348880"/>
            <a:ext cx="7772400" cy="2232248"/>
          </a:xfrm>
        </p:spPr>
        <p:style>
          <a:lnRef idx="0">
            <a:schemeClr val="accent3"/>
          </a:lnRef>
          <a:fillRef idx="3">
            <a:schemeClr val="accent3"/>
          </a:fillRef>
          <a:effectRef idx="3">
            <a:schemeClr val="accent3"/>
          </a:effectRef>
          <a:fontRef idx="minor">
            <a:schemeClr val="lt1"/>
          </a:fontRef>
        </p:style>
        <p:txBody>
          <a:bodyPr>
            <a:normAutofit/>
          </a:bodyPr>
          <a:lstStyle/>
          <a:p>
            <a:pPr algn="ctr"/>
            <a:r>
              <a:rPr lang="tt-RU" sz="2800" b="1" i="1" u="sng" dirty="0" smtClean="0">
                <a:ln w="635">
                  <a:noFill/>
                </a:ln>
                <a:solidFill>
                  <a:srgbClr val="7030A0"/>
                </a:solidFill>
                <a:latin typeface="Times New Roman"/>
                <a:ea typeface="Calibri"/>
                <a:cs typeface="Times New Roman"/>
              </a:rPr>
              <a:t>Өеңә </a:t>
            </a:r>
            <a:r>
              <a:rPr lang="tt-RU" sz="2800" b="1" i="1" u="sng" dirty="0">
                <a:ln w="635">
                  <a:noFill/>
                </a:ln>
                <a:solidFill>
                  <a:srgbClr val="7030A0"/>
                </a:solidFill>
                <a:latin typeface="Times New Roman"/>
                <a:ea typeface="Calibri"/>
                <a:cs typeface="Times New Roman"/>
              </a:rPr>
              <a:t>барсам</a:t>
            </a:r>
            <a:r>
              <a:rPr lang="tt-RU" sz="2800" b="1" u="sng" dirty="0">
                <a:ln w="635">
                  <a:noFill/>
                </a:ln>
                <a:solidFill>
                  <a:srgbClr val="7030A0"/>
                </a:solidFill>
                <a:latin typeface="Times New Roman"/>
                <a:ea typeface="Calibri"/>
                <a:cs typeface="Times New Roman"/>
              </a:rPr>
              <a:t>-эштән кайтмагансың,</a:t>
            </a:r>
            <a:r>
              <a:rPr lang="ru-RU" sz="2800" b="1" u="sng" dirty="0">
                <a:ln w="635">
                  <a:noFill/>
                </a:ln>
                <a:solidFill>
                  <a:srgbClr val="7030A0"/>
                </a:solidFill>
                <a:latin typeface="Calibri"/>
                <a:ea typeface="Calibri"/>
                <a:cs typeface="Times New Roman"/>
              </a:rPr>
              <a:t/>
            </a:r>
            <a:br>
              <a:rPr lang="ru-RU" sz="2800" b="1" u="sng" dirty="0">
                <a:ln w="635">
                  <a:noFill/>
                </a:ln>
                <a:solidFill>
                  <a:srgbClr val="7030A0"/>
                </a:solidFill>
                <a:latin typeface="Calibri"/>
                <a:ea typeface="Calibri"/>
                <a:cs typeface="Times New Roman"/>
              </a:rPr>
            </a:br>
            <a:r>
              <a:rPr lang="tt-RU" sz="2800" b="1" i="1" u="sng" dirty="0">
                <a:ln w="635">
                  <a:noFill/>
                </a:ln>
                <a:solidFill>
                  <a:srgbClr val="7030A0"/>
                </a:solidFill>
                <a:latin typeface="Times New Roman"/>
                <a:ea typeface="Calibri"/>
                <a:cs typeface="Times New Roman"/>
              </a:rPr>
              <a:t>Эшеңә барсам</a:t>
            </a:r>
            <a:r>
              <a:rPr lang="tt-RU" sz="2800" b="1" u="sng" dirty="0">
                <a:ln w="635">
                  <a:noFill/>
                </a:ln>
                <a:solidFill>
                  <a:srgbClr val="7030A0"/>
                </a:solidFill>
                <a:latin typeface="Times New Roman"/>
                <a:ea typeface="Calibri"/>
                <a:cs typeface="Times New Roman"/>
              </a:rPr>
              <a:t>-әле син килмәгән.</a:t>
            </a:r>
            <a:br>
              <a:rPr lang="tt-RU" sz="2800" b="1" u="sng" dirty="0">
                <a:ln w="635">
                  <a:noFill/>
                </a:ln>
                <a:solidFill>
                  <a:srgbClr val="7030A0"/>
                </a:solidFill>
                <a:latin typeface="Times New Roman"/>
                <a:ea typeface="Calibri"/>
                <a:cs typeface="Times New Roman"/>
              </a:rPr>
            </a:br>
            <a:endParaRPr lang="ru-RU" sz="2800" u="sng" dirty="0"/>
          </a:p>
        </p:txBody>
      </p:sp>
    </p:spTree>
    <p:extLst>
      <p:ext uri="{BB962C8B-B14F-4D97-AF65-F5344CB8AC3E}">
        <p14:creationId xmlns:p14="http://schemas.microsoft.com/office/powerpoint/2010/main" val="2679715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3552424"/>
          </a:xfrm>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ru-RU" sz="2800" dirty="0">
                <a:solidFill>
                  <a:srgbClr val="FF0000"/>
                </a:solidFill>
                <a:effectLst/>
                <a:latin typeface="Times New Roman" pitchFamily="18" charset="0"/>
                <a:cs typeface="Times New Roman" pitchFamily="18" charset="0"/>
              </a:rPr>
              <a:t>КАГЫЙДӘ</a:t>
            </a:r>
            <a:r>
              <a:rPr lang="ru-RU" sz="2800" dirty="0" smtClean="0">
                <a:solidFill>
                  <a:srgbClr val="FF0000"/>
                </a:solidFill>
                <a:effectLst/>
                <a:latin typeface="Times New Roman" pitchFamily="18" charset="0"/>
                <a:cs typeface="Times New Roman" pitchFamily="18" charset="0"/>
              </a:rPr>
              <a:t>:</a:t>
            </a:r>
            <a:br>
              <a:rPr lang="ru-RU" sz="2800" dirty="0" smtClean="0">
                <a:solidFill>
                  <a:srgbClr val="FF0000"/>
                </a:solidFill>
                <a:effectLst/>
                <a:latin typeface="Times New Roman" pitchFamily="18" charset="0"/>
                <a:cs typeface="Times New Roman" pitchFamily="18" charset="0"/>
              </a:rPr>
            </a:br>
            <a:r>
              <a:rPr lang="ru-RU" sz="2800" dirty="0" smtClean="0">
                <a:solidFill>
                  <a:srgbClr val="FF0000"/>
                </a:solidFill>
                <a:effectLst/>
                <a:latin typeface="Times New Roman" pitchFamily="18" charset="0"/>
                <a:cs typeface="Times New Roman" pitchFamily="18" charset="0"/>
              </a:rPr>
              <a:t> </a:t>
            </a:r>
            <a:r>
              <a:rPr lang="ru-RU" sz="2800" dirty="0">
                <a:solidFill>
                  <a:srgbClr val="FF0000"/>
                </a:solidFill>
                <a:effectLst/>
                <a:latin typeface="Times New Roman" pitchFamily="18" charset="0"/>
                <a:cs typeface="Times New Roman" pitchFamily="18" charset="0"/>
              </a:rPr>
              <a:t/>
            </a:r>
            <a:br>
              <a:rPr lang="ru-RU" sz="2800" dirty="0">
                <a:solidFill>
                  <a:srgbClr val="FF0000"/>
                </a:solidFill>
                <a:effectLst/>
                <a:latin typeface="Times New Roman" pitchFamily="18" charset="0"/>
                <a:cs typeface="Times New Roman" pitchFamily="18" charset="0"/>
              </a:rPr>
            </a:br>
            <a:r>
              <a:rPr lang="tt-RU" sz="2800" dirty="0">
                <a:solidFill>
                  <a:srgbClr val="FFC000"/>
                </a:solidFill>
                <a:effectLst/>
                <a:latin typeface="Times New Roman"/>
                <a:ea typeface="Calibri"/>
              </a:rPr>
              <a:t>Әгәр дә иярчен шарт һәм кире җөмләләр баш җөмләдәге эш яки хәлгә контраст булган эшне белдереп килсәләр,баш җөмләдән сызык белән аерылалар .</a:t>
            </a:r>
            <a:r>
              <a:rPr lang="ru-RU" sz="2800" dirty="0">
                <a:solidFill>
                  <a:srgbClr val="FFC000"/>
                </a:solidFill>
                <a:effectLst/>
                <a:ea typeface="Calibri"/>
                <a:cs typeface="Times New Roman"/>
              </a:rPr>
              <a:t/>
            </a:r>
            <a:br>
              <a:rPr lang="ru-RU" sz="2800" dirty="0">
                <a:solidFill>
                  <a:srgbClr val="FFC000"/>
                </a:solidFill>
                <a:effectLst/>
                <a:ea typeface="Calibri"/>
                <a:cs typeface="Times New Roman"/>
              </a:rPr>
            </a:br>
            <a:r>
              <a:rPr lang="ru-RU" sz="2800" dirty="0">
                <a:solidFill>
                  <a:srgbClr val="FFC000"/>
                </a:solidFill>
                <a:effectLst/>
                <a:ea typeface="Calibri"/>
                <a:cs typeface="Times New Roman"/>
              </a:rPr>
              <a:t/>
            </a:r>
            <a:br>
              <a:rPr lang="ru-RU" sz="2800" dirty="0">
                <a:solidFill>
                  <a:srgbClr val="FFC000"/>
                </a:solidFill>
                <a:effectLst/>
                <a:ea typeface="Calibri"/>
                <a:cs typeface="Times New Roman"/>
              </a:rPr>
            </a:br>
            <a:endParaRPr lang="ru-RU" sz="2800" dirty="0">
              <a:effectLst/>
            </a:endParaRPr>
          </a:p>
        </p:txBody>
      </p:sp>
      <p:pic>
        <p:nvPicPr>
          <p:cNvPr id="4" name="Picture 10" descr="j029006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1340768"/>
            <a:ext cx="576064"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619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332656"/>
            <a:ext cx="7772400" cy="792088"/>
          </a:xfrm>
        </p:spPr>
        <p:txBody>
          <a:bodyPr/>
          <a:lstStyle/>
          <a:p>
            <a:pPr algn="ctr"/>
            <a:r>
              <a:rPr lang="tt-RU" sz="2800" dirty="0" smtClean="0">
                <a:solidFill>
                  <a:srgbClr val="FF0000"/>
                </a:solidFill>
                <a:effectLst/>
                <a:latin typeface="Times New Roman" pitchFamily="18" charset="0"/>
                <a:cs typeface="Times New Roman" pitchFamily="18" charset="0"/>
              </a:rPr>
              <a:t>Схема-нәтиҗә</a:t>
            </a:r>
            <a:endParaRPr lang="ru-RU" sz="2800" dirty="0">
              <a:solidFill>
                <a:srgbClr val="FF0000"/>
              </a:solidFill>
              <a:effectLst/>
              <a:latin typeface="Times New Roman" pitchFamily="18" charset="0"/>
              <a:cs typeface="Times New Roman" pitchFamily="18" charset="0"/>
            </a:endParaRPr>
          </a:p>
        </p:txBody>
      </p:sp>
      <p:sp>
        <p:nvSpPr>
          <p:cNvPr id="3" name="Текст 2"/>
          <p:cNvSpPr>
            <a:spLocks noGrp="1"/>
          </p:cNvSpPr>
          <p:nvPr>
            <p:ph type="body" idx="1"/>
          </p:nvPr>
        </p:nvSpPr>
        <p:spPr>
          <a:xfrm>
            <a:off x="530352" y="1340768"/>
            <a:ext cx="7772400" cy="4896544"/>
          </a:xfrm>
        </p:spPr>
        <p:style>
          <a:lnRef idx="0">
            <a:schemeClr val="accent2"/>
          </a:lnRef>
          <a:fillRef idx="3">
            <a:schemeClr val="accent2"/>
          </a:fillRef>
          <a:effectRef idx="3">
            <a:schemeClr val="accent2"/>
          </a:effectRef>
          <a:fontRef idx="minor">
            <a:schemeClr val="lt1"/>
          </a:fontRef>
        </p:style>
        <p:txBody>
          <a:bodyPr/>
          <a:lstStyle/>
          <a:p>
            <a:pPr lvl="0">
              <a:buClr>
                <a:srgbClr val="0BD0D9"/>
              </a:buClr>
            </a:pPr>
            <a:endParaRPr lang="tt-RU" b="1" dirty="0" smtClean="0">
              <a:solidFill>
                <a:srgbClr val="7030A0"/>
              </a:solidFill>
              <a:latin typeface="Times New Roman" pitchFamily="18" charset="0"/>
              <a:cs typeface="Times New Roman" pitchFamily="18" charset="0"/>
            </a:endParaRPr>
          </a:p>
          <a:p>
            <a:pPr lvl="0">
              <a:buClr>
                <a:srgbClr val="0BD0D9"/>
              </a:buClr>
            </a:pPr>
            <a:r>
              <a:rPr lang="tt-RU" b="1" dirty="0" smtClean="0">
                <a:solidFill>
                  <a:srgbClr val="7030A0"/>
                </a:solidFill>
                <a:latin typeface="Times New Roman" pitchFamily="18" charset="0"/>
                <a:cs typeface="Times New Roman" pitchFamily="18" charset="0"/>
              </a:rPr>
              <a:t>а)Өтер </a:t>
            </a:r>
            <a:r>
              <a:rPr lang="tt-RU" b="1" dirty="0">
                <a:solidFill>
                  <a:srgbClr val="7030A0"/>
                </a:solidFill>
                <a:latin typeface="Times New Roman" pitchFamily="18" charset="0"/>
                <a:cs typeface="Times New Roman" pitchFamily="18" charset="0"/>
              </a:rPr>
              <a:t>куела:</a:t>
            </a:r>
          </a:p>
          <a:p>
            <a:pPr lvl="0">
              <a:buClr>
                <a:srgbClr val="0BD0D9"/>
              </a:buClr>
            </a:pPr>
            <a:r>
              <a:rPr lang="tt-RU" b="1" dirty="0">
                <a:solidFill>
                  <a:srgbClr val="7030A0"/>
                </a:solidFill>
                <a:latin typeface="Times New Roman" pitchFamily="18" charset="0"/>
                <a:cs typeface="Times New Roman" pitchFamily="18" charset="0"/>
              </a:rPr>
              <a:t>(...-куш.),</a:t>
            </a:r>
            <a:r>
              <a:rPr lang="en-US" b="1" dirty="0">
                <a:solidFill>
                  <a:srgbClr val="7030A0"/>
                </a:solidFill>
                <a:latin typeface="Times New Roman" pitchFamily="18" charset="0"/>
                <a:cs typeface="Times New Roman" pitchFamily="18" charset="0"/>
              </a:rPr>
              <a:t>[</a:t>
            </a:r>
            <a:r>
              <a:rPr lang="tt-RU" b="1" dirty="0">
                <a:solidFill>
                  <a:srgbClr val="7030A0"/>
                </a:solidFill>
                <a:latin typeface="Times New Roman" pitchFamily="18" charset="0"/>
                <a:cs typeface="Times New Roman" pitchFamily="18" charset="0"/>
              </a:rPr>
              <a:t>...б.сүз</a:t>
            </a:r>
            <a:r>
              <a:rPr lang="en-US" b="1" dirty="0">
                <a:solidFill>
                  <a:srgbClr val="7030A0"/>
                </a:solidFill>
                <a:latin typeface="Times New Roman" pitchFamily="18" charset="0"/>
                <a:cs typeface="Times New Roman" pitchFamily="18" charset="0"/>
              </a:rPr>
              <a:t>]</a:t>
            </a:r>
            <a:r>
              <a:rPr lang="tt-RU" b="1" dirty="0">
                <a:solidFill>
                  <a:srgbClr val="7030A0"/>
                </a:solidFill>
                <a:latin typeface="Times New Roman" pitchFamily="18" charset="0"/>
                <a:cs typeface="Times New Roman" pitchFamily="18" charset="0"/>
              </a:rPr>
              <a:t>.</a:t>
            </a:r>
          </a:p>
          <a:p>
            <a:pPr lvl="0">
              <a:buClr>
                <a:srgbClr val="0BD0D9"/>
              </a:buClr>
            </a:pPr>
            <a:r>
              <a:rPr lang="tt-RU" b="1" dirty="0">
                <a:solidFill>
                  <a:srgbClr val="7030A0"/>
                </a:solidFill>
                <a:latin typeface="Times New Roman" pitchFamily="18" charset="0"/>
                <a:cs typeface="Times New Roman" pitchFamily="18" charset="0"/>
              </a:rPr>
              <a:t>(...-дип),</a:t>
            </a:r>
            <a:r>
              <a:rPr lang="en-US" b="1" dirty="0">
                <a:solidFill>
                  <a:srgbClr val="7030A0"/>
                </a:solidFill>
                <a:latin typeface="Times New Roman" pitchFamily="18" charset="0"/>
                <a:cs typeface="Times New Roman" pitchFamily="18" charset="0"/>
              </a:rPr>
              <a:t>[</a:t>
            </a:r>
            <a:r>
              <a:rPr lang="tt-RU" b="1" dirty="0">
                <a:solidFill>
                  <a:srgbClr val="7030A0"/>
                </a:solidFill>
                <a:latin typeface="Times New Roman" pitchFamily="18" charset="0"/>
                <a:cs typeface="Times New Roman" pitchFamily="18" charset="0"/>
              </a:rPr>
              <a:t>...б.сүз</a:t>
            </a:r>
            <a:r>
              <a:rPr lang="en-US" b="1" dirty="0">
                <a:solidFill>
                  <a:srgbClr val="7030A0"/>
                </a:solidFill>
                <a:latin typeface="Times New Roman" pitchFamily="18" charset="0"/>
                <a:cs typeface="Times New Roman" pitchFamily="18" charset="0"/>
              </a:rPr>
              <a:t>]</a:t>
            </a:r>
            <a:r>
              <a:rPr lang="tt-RU" b="1" dirty="0">
                <a:solidFill>
                  <a:srgbClr val="7030A0"/>
                </a:solidFill>
                <a:latin typeface="Times New Roman" pitchFamily="18" charset="0"/>
                <a:cs typeface="Times New Roman" pitchFamily="18" charset="0"/>
              </a:rPr>
              <a:t>.</a:t>
            </a:r>
          </a:p>
          <a:p>
            <a:pPr lvl="0">
              <a:buClr>
                <a:srgbClr val="0BD0D9"/>
              </a:buClr>
            </a:pPr>
            <a:endParaRPr lang="tt-RU" b="1" dirty="0">
              <a:solidFill>
                <a:srgbClr val="7030A0"/>
              </a:solidFill>
              <a:latin typeface="Times New Roman" pitchFamily="18" charset="0"/>
              <a:cs typeface="Times New Roman" pitchFamily="18" charset="0"/>
            </a:endParaRPr>
          </a:p>
          <a:p>
            <a:pPr lvl="0">
              <a:buClr>
                <a:srgbClr val="0BD0D9"/>
              </a:buClr>
            </a:pPr>
            <a:r>
              <a:rPr lang="tt-RU" b="1" dirty="0">
                <a:solidFill>
                  <a:srgbClr val="7030A0"/>
                </a:solidFill>
                <a:latin typeface="Times New Roman" pitchFamily="18" charset="0"/>
                <a:cs typeface="Times New Roman" pitchFamily="18" charset="0"/>
              </a:rPr>
              <a:t>ә)Тыныш билгесе куелмый:</a:t>
            </a:r>
          </a:p>
          <a:p>
            <a:pPr lvl="0">
              <a:buClr>
                <a:srgbClr val="0BD0D9"/>
              </a:buClr>
            </a:pPr>
            <a:r>
              <a:rPr lang="tt-RU" b="1" dirty="0">
                <a:solidFill>
                  <a:srgbClr val="7030A0"/>
                </a:solidFill>
                <a:latin typeface="Times New Roman" pitchFamily="18" charset="0"/>
                <a:cs typeface="Times New Roman" pitchFamily="18" charset="0"/>
              </a:rPr>
              <a:t>(   )</a:t>
            </a:r>
            <a:r>
              <a:rPr lang="en-US" b="1" dirty="0">
                <a:solidFill>
                  <a:srgbClr val="7030A0"/>
                </a:solidFill>
                <a:latin typeface="Times New Roman" pitchFamily="18" charset="0"/>
                <a:cs typeface="Times New Roman" pitchFamily="18" charset="0"/>
              </a:rPr>
              <a:t>[</a:t>
            </a:r>
            <a:r>
              <a:rPr lang="tt-RU" b="1" dirty="0">
                <a:solidFill>
                  <a:srgbClr val="7030A0"/>
                </a:solidFill>
                <a:latin typeface="Times New Roman" pitchFamily="18" charset="0"/>
                <a:cs typeface="Times New Roman" pitchFamily="18" charset="0"/>
              </a:rPr>
              <a:t>б.сүз ...</a:t>
            </a:r>
            <a:r>
              <a:rPr lang="en-US" b="1" dirty="0">
                <a:solidFill>
                  <a:srgbClr val="7030A0"/>
                </a:solidFill>
                <a:latin typeface="Times New Roman" pitchFamily="18" charset="0"/>
                <a:cs typeface="Times New Roman" pitchFamily="18" charset="0"/>
              </a:rPr>
              <a:t>]</a:t>
            </a:r>
            <a:r>
              <a:rPr lang="tt-RU" b="1" dirty="0">
                <a:solidFill>
                  <a:srgbClr val="7030A0"/>
                </a:solidFill>
                <a:latin typeface="Times New Roman" pitchFamily="18" charset="0"/>
                <a:cs typeface="Times New Roman" pitchFamily="18" charset="0"/>
              </a:rPr>
              <a:t>.</a:t>
            </a:r>
          </a:p>
          <a:p>
            <a:pPr lvl="0">
              <a:buClr>
                <a:srgbClr val="0BD0D9"/>
              </a:buClr>
            </a:pPr>
            <a:endParaRPr lang="tt-RU" b="1" dirty="0">
              <a:solidFill>
                <a:srgbClr val="7030A0"/>
              </a:solidFill>
              <a:latin typeface="Times New Roman" pitchFamily="18" charset="0"/>
              <a:cs typeface="Times New Roman" pitchFamily="18" charset="0"/>
            </a:endParaRPr>
          </a:p>
          <a:p>
            <a:pPr lvl="0">
              <a:buClr>
                <a:srgbClr val="0BD0D9"/>
              </a:buClr>
            </a:pPr>
            <a:endParaRPr lang="tt-RU" b="1" dirty="0">
              <a:solidFill>
                <a:srgbClr val="7030A0"/>
              </a:solidFill>
              <a:latin typeface="Times New Roman" pitchFamily="18" charset="0"/>
              <a:cs typeface="Times New Roman" pitchFamily="18" charset="0"/>
            </a:endParaRPr>
          </a:p>
          <a:p>
            <a:pPr lvl="0">
              <a:buClr>
                <a:srgbClr val="0BD0D9"/>
              </a:buClr>
            </a:pPr>
            <a:r>
              <a:rPr lang="tt-RU" b="1" dirty="0">
                <a:solidFill>
                  <a:srgbClr val="7030A0"/>
                </a:solidFill>
                <a:latin typeface="Times New Roman" pitchFamily="18" charset="0"/>
                <a:cs typeface="Times New Roman" pitchFamily="18" charset="0"/>
              </a:rPr>
              <a:t>б)Сызык куела(каршы тору):</a:t>
            </a:r>
          </a:p>
          <a:p>
            <a:pPr lvl="0">
              <a:buClr>
                <a:srgbClr val="0BD0D9"/>
              </a:buClr>
            </a:pPr>
            <a:r>
              <a:rPr lang="tt-RU" b="1" dirty="0">
                <a:solidFill>
                  <a:srgbClr val="7030A0"/>
                </a:solidFill>
                <a:latin typeface="Times New Roman" pitchFamily="18" charset="0"/>
                <a:cs typeface="Times New Roman" pitchFamily="18" charset="0"/>
              </a:rPr>
              <a:t>(с.и.шарт,кире җ.)-</a:t>
            </a:r>
            <a:r>
              <a:rPr lang="en-US" b="1" dirty="0">
                <a:solidFill>
                  <a:srgbClr val="7030A0"/>
                </a:solidFill>
                <a:latin typeface="Times New Roman" pitchFamily="18" charset="0"/>
                <a:cs typeface="Times New Roman" pitchFamily="18" charset="0"/>
              </a:rPr>
              <a:t>[  ]</a:t>
            </a:r>
            <a:r>
              <a:rPr lang="tt-RU" b="1" dirty="0">
                <a:solidFill>
                  <a:srgbClr val="7030A0"/>
                </a:solidFill>
                <a:latin typeface="Times New Roman" pitchFamily="18" charset="0"/>
                <a:cs typeface="Times New Roman" pitchFamily="18" charset="0"/>
              </a:rPr>
              <a:t>.</a:t>
            </a:r>
            <a:endParaRPr lang="en-US" b="1" dirty="0">
              <a:solidFill>
                <a:srgbClr val="7030A0"/>
              </a:solidFill>
              <a:latin typeface="Times New Roman" pitchFamily="18" charset="0"/>
              <a:cs typeface="Times New Roman" pitchFamily="18" charset="0"/>
            </a:endParaRPr>
          </a:p>
          <a:p>
            <a:pPr lvl="0">
              <a:buClr>
                <a:srgbClr val="0BD0D9"/>
              </a:buClr>
            </a:pPr>
            <a:endParaRPr lang="tt-RU" dirty="0">
              <a:solidFill>
                <a:srgbClr val="7030A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500912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88640"/>
            <a:ext cx="7772400" cy="864096"/>
          </a:xfrm>
        </p:spPr>
        <p:style>
          <a:lnRef idx="0">
            <a:schemeClr val="accent3"/>
          </a:lnRef>
          <a:fillRef idx="3">
            <a:schemeClr val="accent3"/>
          </a:fillRef>
          <a:effectRef idx="3">
            <a:schemeClr val="accent3"/>
          </a:effectRef>
          <a:fontRef idx="minor">
            <a:schemeClr val="lt1"/>
          </a:fontRef>
        </p:style>
        <p:txBody>
          <a:bodyPr/>
          <a:lstStyle/>
          <a:p>
            <a:r>
              <a:rPr lang="tt-RU" sz="2400" dirty="0" smtClean="0">
                <a:solidFill>
                  <a:srgbClr val="FF0000"/>
                </a:solidFill>
                <a:effectLst/>
                <a:latin typeface="Times New Roman" pitchFamily="18" charset="0"/>
                <a:cs typeface="Times New Roman" pitchFamily="18" charset="0"/>
              </a:rPr>
              <a:t> Бирем: </a:t>
            </a:r>
            <a:r>
              <a:rPr lang="tt-RU" sz="2400" dirty="0" smtClean="0">
                <a:solidFill>
                  <a:srgbClr val="7030A0"/>
                </a:solidFill>
                <a:effectLst/>
                <a:latin typeface="Times New Roman" pitchFamily="18" charset="0"/>
                <a:cs typeface="Times New Roman" pitchFamily="18" charset="0"/>
              </a:rPr>
              <a:t>Җөмләләрне тикшерергә һәм тыныш билгесе куелышын аңлатырга.</a:t>
            </a:r>
            <a:endParaRPr lang="ru-RU" sz="2400" dirty="0">
              <a:solidFill>
                <a:srgbClr val="7030A0"/>
              </a:solidFill>
              <a:effectLst/>
              <a:latin typeface="Times New Roman" pitchFamily="18" charset="0"/>
              <a:cs typeface="Times New Roman" pitchFamily="18" charset="0"/>
            </a:endParaRPr>
          </a:p>
        </p:txBody>
      </p:sp>
      <p:sp>
        <p:nvSpPr>
          <p:cNvPr id="3" name="Текст 2"/>
          <p:cNvSpPr>
            <a:spLocks noGrp="1"/>
          </p:cNvSpPr>
          <p:nvPr>
            <p:ph type="body" idx="1"/>
          </p:nvPr>
        </p:nvSpPr>
        <p:spPr>
          <a:xfrm>
            <a:off x="539552" y="1124744"/>
            <a:ext cx="7772400" cy="5472608"/>
          </a:xfrm>
        </p:spPr>
        <p:txBody>
          <a:bodyPr>
            <a:normAutofit/>
          </a:bodyPr>
          <a:lstStyle/>
          <a:p>
            <a:pPr algn="just"/>
            <a:r>
              <a:rPr lang="tt-RU" dirty="0" smtClean="0">
                <a:solidFill>
                  <a:srgbClr val="FFFF00"/>
                </a:solidFill>
                <a:latin typeface="Times New Roman" pitchFamily="18" charset="0"/>
                <a:cs typeface="Times New Roman" pitchFamily="18" charset="0"/>
              </a:rPr>
              <a:t>1.Ата-аналарыгыз </a:t>
            </a:r>
            <a:r>
              <a:rPr lang="tt-RU" dirty="0">
                <a:solidFill>
                  <a:srgbClr val="FFFF00"/>
                </a:solidFill>
                <a:latin typeface="Times New Roman" pitchFamily="18" charset="0"/>
                <a:cs typeface="Times New Roman" pitchFamily="18" charset="0"/>
              </a:rPr>
              <a:t>аяк өстендә торганда,сез утырып тормагыз</a:t>
            </a:r>
            <a:r>
              <a:rPr lang="tt-RU" dirty="0" smtClean="0">
                <a:solidFill>
                  <a:srgbClr val="FFFF00"/>
                </a:solidFill>
                <a:latin typeface="Times New Roman" pitchFamily="18" charset="0"/>
                <a:cs typeface="Times New Roman" pitchFamily="18" charset="0"/>
              </a:rPr>
              <a:t>.</a:t>
            </a:r>
          </a:p>
          <a:p>
            <a:pPr algn="just"/>
            <a:endParaRPr lang="tt-RU" dirty="0" smtClean="0">
              <a:solidFill>
                <a:srgbClr val="FFFF00"/>
              </a:solidFill>
              <a:latin typeface="Times New Roman" pitchFamily="18" charset="0"/>
              <a:cs typeface="Times New Roman" pitchFamily="18" charset="0"/>
            </a:endParaRPr>
          </a:p>
          <a:p>
            <a:pPr algn="just"/>
            <a:r>
              <a:rPr lang="tt-RU" dirty="0" smtClean="0">
                <a:solidFill>
                  <a:srgbClr val="FFFF00"/>
                </a:solidFill>
                <a:latin typeface="Times New Roman" pitchFamily="18" charset="0"/>
                <a:cs typeface="Times New Roman" pitchFamily="18" charset="0"/>
              </a:rPr>
              <a:t>2.Алар бәрәңгене әнисе ачуланмаслык кадәр генә алдылар.</a:t>
            </a:r>
          </a:p>
          <a:p>
            <a:pPr algn="just"/>
            <a:endParaRPr lang="ru-RU" dirty="0">
              <a:solidFill>
                <a:srgbClr val="FFFF00"/>
              </a:solidFill>
              <a:latin typeface="Times New Roman" pitchFamily="18" charset="0"/>
              <a:cs typeface="Times New Roman" pitchFamily="18" charset="0"/>
            </a:endParaRPr>
          </a:p>
          <a:p>
            <a:pPr algn="just"/>
            <a:r>
              <a:rPr lang="tt-RU" dirty="0" smtClean="0">
                <a:solidFill>
                  <a:srgbClr val="FFFF00"/>
                </a:solidFill>
                <a:latin typeface="Times New Roman" pitchFamily="18" charset="0"/>
                <a:cs typeface="Times New Roman" pitchFamily="18" charset="0"/>
              </a:rPr>
              <a:t>3.Әти-әниегез </a:t>
            </a:r>
            <a:r>
              <a:rPr lang="tt-RU" dirty="0">
                <a:solidFill>
                  <a:srgbClr val="FFFF00"/>
                </a:solidFill>
                <a:latin typeface="Times New Roman" pitchFamily="18" charset="0"/>
                <a:cs typeface="Times New Roman" pitchFamily="18" charset="0"/>
              </a:rPr>
              <a:t>утырып торган вакытыгызда килсәләр,ачык йөз белән торып каршылагыз</a:t>
            </a:r>
            <a:r>
              <a:rPr lang="tt-RU" dirty="0" smtClean="0">
                <a:solidFill>
                  <a:srgbClr val="FFFF00"/>
                </a:solidFill>
                <a:latin typeface="Times New Roman" pitchFamily="18" charset="0"/>
                <a:cs typeface="Times New Roman" pitchFamily="18" charset="0"/>
              </a:rPr>
              <a:t>!</a:t>
            </a:r>
          </a:p>
          <a:p>
            <a:pPr algn="just"/>
            <a:endParaRPr lang="ru-RU" dirty="0">
              <a:solidFill>
                <a:srgbClr val="FFFF00"/>
              </a:solidFill>
              <a:latin typeface="Times New Roman" pitchFamily="18" charset="0"/>
              <a:cs typeface="Times New Roman" pitchFamily="18" charset="0"/>
            </a:endParaRPr>
          </a:p>
          <a:p>
            <a:pPr algn="just"/>
            <a:r>
              <a:rPr lang="tt-RU" dirty="0">
                <a:solidFill>
                  <a:srgbClr val="FFFF00"/>
                </a:solidFill>
                <a:latin typeface="Times New Roman" pitchFamily="18" charset="0"/>
                <a:cs typeface="Times New Roman" pitchFamily="18" charset="0"/>
              </a:rPr>
              <a:t>4</a:t>
            </a:r>
            <a:r>
              <a:rPr lang="tt-RU" dirty="0" smtClean="0">
                <a:solidFill>
                  <a:srgbClr val="FFFF00"/>
                </a:solidFill>
                <a:latin typeface="Times New Roman" pitchFamily="18" charset="0"/>
                <a:cs typeface="Times New Roman" pitchFamily="18" charset="0"/>
              </a:rPr>
              <a:t>.Ата-аналарыгыз </a:t>
            </a:r>
            <a:r>
              <a:rPr lang="tt-RU" dirty="0">
                <a:solidFill>
                  <a:srgbClr val="FFFF00"/>
                </a:solidFill>
                <a:latin typeface="Times New Roman" pitchFamily="18" charset="0"/>
                <a:cs typeface="Times New Roman" pitchFamily="18" charset="0"/>
              </a:rPr>
              <a:t>сезгә нәрсә бирсәләр </a:t>
            </a:r>
            <a:r>
              <a:rPr lang="tt-RU" dirty="0" smtClean="0">
                <a:solidFill>
                  <a:srgbClr val="FFFF00"/>
                </a:solidFill>
                <a:latin typeface="Times New Roman" pitchFamily="18" charset="0"/>
                <a:cs typeface="Times New Roman" pitchFamily="18" charset="0"/>
              </a:rPr>
              <a:t>дә,һәрвакыт риза </a:t>
            </a:r>
            <a:r>
              <a:rPr lang="tt-RU" dirty="0">
                <a:solidFill>
                  <a:srgbClr val="FFFF00"/>
                </a:solidFill>
                <a:latin typeface="Times New Roman" pitchFamily="18" charset="0"/>
                <a:cs typeface="Times New Roman" pitchFamily="18" charset="0"/>
              </a:rPr>
              <a:t>булыгыз</a:t>
            </a:r>
            <a:r>
              <a:rPr lang="tt-RU" dirty="0" smtClean="0">
                <a:solidFill>
                  <a:srgbClr val="FFFF00"/>
                </a:solidFill>
                <a:latin typeface="Times New Roman" pitchFamily="18" charset="0"/>
                <a:cs typeface="Times New Roman" pitchFamily="18" charset="0"/>
              </a:rPr>
              <a:t>.</a:t>
            </a:r>
          </a:p>
          <a:p>
            <a:pPr algn="just"/>
            <a:endParaRPr lang="ru-RU" dirty="0">
              <a:solidFill>
                <a:srgbClr val="FFFF00"/>
              </a:solidFill>
              <a:latin typeface="Times New Roman" pitchFamily="18" charset="0"/>
              <a:cs typeface="Times New Roman" pitchFamily="18" charset="0"/>
            </a:endParaRPr>
          </a:p>
          <a:p>
            <a:pPr algn="just"/>
            <a:r>
              <a:rPr lang="tt-RU" dirty="0" smtClean="0">
                <a:solidFill>
                  <a:srgbClr val="FFFF00"/>
                </a:solidFill>
                <a:latin typeface="Times New Roman" pitchFamily="18" charset="0"/>
                <a:cs typeface="Times New Roman" pitchFamily="18" charset="0"/>
              </a:rPr>
              <a:t>5.Бу начар өйнең эчендә икмәге юк ярлы бар.</a:t>
            </a:r>
          </a:p>
          <a:p>
            <a:pPr algn="just"/>
            <a:endParaRPr lang="ru-RU" dirty="0">
              <a:solidFill>
                <a:srgbClr val="FFFF00"/>
              </a:solidFill>
              <a:latin typeface="Times New Roman" pitchFamily="18" charset="0"/>
              <a:cs typeface="Times New Roman" pitchFamily="18" charset="0"/>
            </a:endParaRPr>
          </a:p>
          <a:p>
            <a:pPr algn="just"/>
            <a:r>
              <a:rPr lang="tt-RU" dirty="0">
                <a:solidFill>
                  <a:srgbClr val="FFFF00"/>
                </a:solidFill>
                <a:latin typeface="Times New Roman" pitchFamily="18" charset="0"/>
                <a:cs typeface="Times New Roman" pitchFamily="18" charset="0"/>
              </a:rPr>
              <a:t>6</a:t>
            </a:r>
            <a:r>
              <a:rPr lang="tt-RU" dirty="0" smtClean="0">
                <a:solidFill>
                  <a:srgbClr val="FFFF00"/>
                </a:solidFill>
                <a:latin typeface="Times New Roman" pitchFamily="18" charset="0"/>
                <a:cs typeface="Times New Roman" pitchFamily="18" charset="0"/>
              </a:rPr>
              <a:t>.Ата-аналарыгыз </a:t>
            </a:r>
            <a:r>
              <a:rPr lang="tt-RU" dirty="0">
                <a:solidFill>
                  <a:srgbClr val="FFFF00"/>
                </a:solidFill>
                <a:latin typeface="Times New Roman" pitchFamily="18" charset="0"/>
                <a:cs typeface="Times New Roman" pitchFamily="18" charset="0"/>
              </a:rPr>
              <a:t>һәрвакыт сезнең өчен тырышканга күрә,сез дә аларның бу яхшылыкларын камил кылып кайтарыгыз.</a:t>
            </a:r>
            <a:endParaRPr lang="ru-RU" dirty="0">
              <a:solidFill>
                <a:srgbClr val="FFFF0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523128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8640960" cy="5976664"/>
          </a:xfrm>
        </p:spPr>
        <p:txBody>
          <a:bodyPr/>
          <a:lstStyle/>
          <a:p>
            <a:pPr algn="ctr"/>
            <a:r>
              <a:rPr lang="tt-RU" sz="2200" u="sng" dirty="0" smtClean="0">
                <a:solidFill>
                  <a:srgbClr val="FF0000"/>
                </a:solidFill>
                <a:effectLst/>
                <a:latin typeface="Times New Roman" pitchFamily="18" charset="0"/>
                <a:cs typeface="Times New Roman" pitchFamily="18" charset="0"/>
              </a:rPr>
              <a:t>Карточкалар белән эш.</a:t>
            </a:r>
            <a:br>
              <a:rPr lang="tt-RU" sz="2200" u="sng" dirty="0" smtClean="0">
                <a:solidFill>
                  <a:srgbClr val="FF0000"/>
                </a:solidFill>
                <a:effectLst/>
                <a:latin typeface="Times New Roman" pitchFamily="18" charset="0"/>
                <a:cs typeface="Times New Roman" pitchFamily="18" charset="0"/>
              </a:rPr>
            </a:br>
            <a:r>
              <a:rPr lang="tt-RU" sz="2200" u="sng" dirty="0" smtClean="0">
                <a:solidFill>
                  <a:srgbClr val="FF0000"/>
                </a:solidFill>
                <a:effectLst/>
                <a:latin typeface="Times New Roman" pitchFamily="18" charset="0"/>
                <a:cs typeface="Times New Roman" pitchFamily="18" charset="0"/>
              </a:rPr>
              <a:t/>
            </a:r>
            <a:br>
              <a:rPr lang="tt-RU" sz="2200" u="sng" dirty="0" smtClean="0">
                <a:solidFill>
                  <a:srgbClr val="FF000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1нче вариант.</a:t>
            </a:r>
            <a:br>
              <a:rPr lang="tt-RU" sz="2200" dirty="0" smtClean="0">
                <a:solidFill>
                  <a:srgbClr val="7030A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Җөмләләрне тыныш билгесе куелмаслык итеп үзгәртеп язарга.</a:t>
            </a:r>
            <a:br>
              <a:rPr lang="tt-RU" sz="2200" dirty="0" smtClean="0">
                <a:solidFill>
                  <a:srgbClr val="7030A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1)Төн караңгы булса да,бәрәңге арасындагы сукмак күренә иде.</a:t>
            </a:r>
            <a:br>
              <a:rPr lang="tt-RU" sz="2200" dirty="0" smtClean="0">
                <a:solidFill>
                  <a:srgbClr val="7030A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2)Сезнең якта көн дә кояш чыга,</a:t>
            </a:r>
            <a:br>
              <a:rPr lang="tt-RU" sz="2200" dirty="0" smtClean="0">
                <a:solidFill>
                  <a:srgbClr val="7030A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Алсу йөзең кебек елмаеп.</a:t>
            </a:r>
            <a:br>
              <a:rPr lang="tt-RU" sz="2200" dirty="0" smtClean="0">
                <a:solidFill>
                  <a:srgbClr val="7030A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3)Илчеләр килеп җитәр-җитмәс,ишекләр ачылды.</a:t>
            </a:r>
            <a:br>
              <a:rPr lang="tt-RU" sz="2200" dirty="0" smtClean="0">
                <a:solidFill>
                  <a:srgbClr val="7030A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
            </a:r>
            <a:br>
              <a:rPr lang="tt-RU" sz="2200" dirty="0" smtClean="0">
                <a:solidFill>
                  <a:srgbClr val="7030A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
            </a:r>
            <a:br>
              <a:rPr lang="tt-RU" sz="2200" dirty="0" smtClean="0">
                <a:solidFill>
                  <a:srgbClr val="7030A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2нче вариант.</a:t>
            </a:r>
            <a:br>
              <a:rPr lang="tt-RU" sz="2200" dirty="0" smtClean="0">
                <a:solidFill>
                  <a:srgbClr val="7030A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Җөмләләрне тыныш билгесе куелырлык итеп үзгәртеп язарга.</a:t>
            </a:r>
            <a:br>
              <a:rPr lang="tt-RU" sz="2200" dirty="0" smtClean="0">
                <a:solidFill>
                  <a:srgbClr val="7030A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1)Күңелләрем сине язгы сулар ургып аккан чакта юксына.</a:t>
            </a:r>
            <a:br>
              <a:rPr lang="tt-RU" sz="2200" dirty="0" smtClean="0">
                <a:solidFill>
                  <a:srgbClr val="7030A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2)Әнием,сирәк язасың дип үпкәлисең.</a:t>
            </a:r>
            <a:br>
              <a:rPr lang="tt-RU" sz="2200" dirty="0" smtClean="0">
                <a:solidFill>
                  <a:srgbClr val="7030A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3)Басудагы һәр эшне агроном кушканча эшлибез.</a:t>
            </a:r>
            <a:br>
              <a:rPr lang="tt-RU" sz="2200" dirty="0" smtClean="0">
                <a:solidFill>
                  <a:srgbClr val="7030A0"/>
                </a:solidFill>
                <a:effectLst/>
                <a:latin typeface="Times New Roman" pitchFamily="18" charset="0"/>
                <a:cs typeface="Times New Roman" pitchFamily="18" charset="0"/>
              </a:rPr>
            </a:br>
            <a:r>
              <a:rPr lang="tt-RU" sz="2200" dirty="0" smtClean="0">
                <a:solidFill>
                  <a:srgbClr val="7030A0"/>
                </a:solidFill>
                <a:effectLst/>
                <a:latin typeface="Times New Roman" pitchFamily="18" charset="0"/>
                <a:cs typeface="Times New Roman" pitchFamily="18" charset="0"/>
              </a:rPr>
              <a:t/>
            </a:r>
            <a:br>
              <a:rPr lang="tt-RU" sz="2200" dirty="0" smtClean="0">
                <a:solidFill>
                  <a:srgbClr val="7030A0"/>
                </a:solidFill>
                <a:effectLst/>
                <a:latin typeface="Times New Roman" pitchFamily="18" charset="0"/>
                <a:cs typeface="Times New Roman" pitchFamily="18" charset="0"/>
              </a:rPr>
            </a:br>
            <a:endParaRPr lang="ru-RU" sz="2200" dirty="0">
              <a:solidFill>
                <a:srgbClr val="FF0000"/>
              </a:solidFill>
              <a:effectLst/>
              <a:latin typeface="Times New Roman" pitchFamily="18" charset="0"/>
              <a:cs typeface="Times New Roman" pitchFamily="18" charset="0"/>
            </a:endParaRPr>
          </a:p>
        </p:txBody>
      </p:sp>
      <p:pic>
        <p:nvPicPr>
          <p:cNvPr id="5" name="Picture 40" descr="j022935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363945">
            <a:off x="-68350" y="4455378"/>
            <a:ext cx="90646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0" descr="j022935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7973306">
            <a:off x="-118898" y="1809641"/>
            <a:ext cx="90646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475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000"/>
                                  </p:stCondLst>
                                  <p:childTnLst>
                                    <p:set>
                                      <p:cBhvr>
                                        <p:cTn id="6" dur="1" fill="hold">
                                          <p:stCondLst>
                                            <p:cond delay="499"/>
                                          </p:stCondLst>
                                        </p:cTn>
                                        <p:tgtEl>
                                          <p:spTgt spid="5"/>
                                        </p:tgtEl>
                                        <p:attrNameLst>
                                          <p:attrName>style.visibility</p:attrName>
                                        </p:attrNameLst>
                                      </p:cBhvr>
                                      <p:to>
                                        <p:strVal val="visible"/>
                                      </p:to>
                                    </p:set>
                                  </p:childTnLst>
                                </p:cTn>
                              </p:par>
                            </p:childTnLst>
                          </p:cTn>
                        </p:par>
                        <p:par>
                          <p:cTn id="7" fill="hold">
                            <p:stCondLst>
                              <p:cond delay="2500"/>
                            </p:stCondLst>
                            <p:childTnLst>
                              <p:par>
                                <p:cTn id="8" presetID="1" presetClass="entr" presetSubtype="0" fill="hold" nodeType="afterEffect">
                                  <p:stCondLst>
                                    <p:cond delay="2000"/>
                                  </p:stCondLst>
                                  <p:childTnLst>
                                    <p:set>
                                      <p:cBhvr>
                                        <p:cTn id="9"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7772400" cy="936104"/>
          </a:xfrm>
        </p:spPr>
        <p:txBody>
          <a:bodyPr/>
          <a:lstStyle/>
          <a:p>
            <a:pPr algn="ctr"/>
            <a:r>
              <a:rPr lang="tt-RU" sz="2400" dirty="0" smtClean="0">
                <a:solidFill>
                  <a:srgbClr val="FF0000"/>
                </a:solidFill>
                <a:effectLst/>
                <a:latin typeface="Times New Roman" pitchFamily="18" charset="0"/>
                <a:cs typeface="Times New Roman" pitchFamily="18" charset="0"/>
              </a:rPr>
              <a:t>Схемалар буенча җөмләләр төзергә</a:t>
            </a:r>
            <a:endParaRPr lang="ru-RU" sz="2400" dirty="0">
              <a:solidFill>
                <a:srgbClr val="FF0000"/>
              </a:solidFill>
              <a:effectLst/>
              <a:latin typeface="Times New Roman" pitchFamily="18" charset="0"/>
              <a:cs typeface="Times New Roman" pitchFamily="18" charset="0"/>
            </a:endParaRPr>
          </a:p>
        </p:txBody>
      </p:sp>
      <p:sp>
        <p:nvSpPr>
          <p:cNvPr id="3" name="Текст 2"/>
          <p:cNvSpPr>
            <a:spLocks noGrp="1"/>
          </p:cNvSpPr>
          <p:nvPr>
            <p:ph type="body" idx="1"/>
          </p:nvPr>
        </p:nvSpPr>
        <p:spPr>
          <a:xfrm>
            <a:off x="530352" y="1844824"/>
            <a:ext cx="7772400" cy="3024336"/>
          </a:xfrm>
        </p:spPr>
        <p:style>
          <a:lnRef idx="0">
            <a:schemeClr val="accent2"/>
          </a:lnRef>
          <a:fillRef idx="3">
            <a:schemeClr val="accent2"/>
          </a:fillRef>
          <a:effectRef idx="3">
            <a:schemeClr val="accent2"/>
          </a:effectRef>
          <a:fontRef idx="minor">
            <a:schemeClr val="lt1"/>
          </a:fontRef>
        </p:style>
        <p:txBody>
          <a:bodyPr>
            <a:normAutofit/>
          </a:bodyPr>
          <a:lstStyle/>
          <a:p>
            <a:r>
              <a:rPr lang="tt-RU" sz="2800" b="1" dirty="0" smtClean="0">
                <a:solidFill>
                  <a:srgbClr val="7030A0"/>
                </a:solidFill>
                <a:latin typeface="Times New Roman" pitchFamily="18" charset="0"/>
                <a:cs typeface="Times New Roman" pitchFamily="18" charset="0"/>
              </a:rPr>
              <a:t>1. (...-гач),</a:t>
            </a:r>
            <a:r>
              <a:rPr lang="en-US" sz="2800" b="1" dirty="0" smtClean="0">
                <a:solidFill>
                  <a:srgbClr val="7030A0"/>
                </a:solidFill>
                <a:latin typeface="Times New Roman" pitchFamily="18" charset="0"/>
                <a:cs typeface="Times New Roman" pitchFamily="18" charset="0"/>
              </a:rPr>
              <a:t>[    ]</a:t>
            </a:r>
            <a:r>
              <a:rPr lang="tt-RU" sz="2800" b="1" dirty="0" smtClean="0">
                <a:solidFill>
                  <a:srgbClr val="7030A0"/>
                </a:solidFill>
                <a:latin typeface="Times New Roman" pitchFamily="18" charset="0"/>
                <a:cs typeface="Times New Roman" pitchFamily="18" charset="0"/>
              </a:rPr>
              <a:t>.</a:t>
            </a:r>
          </a:p>
          <a:p>
            <a:endParaRPr lang="tt-RU" sz="2800" b="1" dirty="0">
              <a:solidFill>
                <a:srgbClr val="7030A0"/>
              </a:solidFill>
              <a:latin typeface="Times New Roman" pitchFamily="18" charset="0"/>
              <a:cs typeface="Times New Roman" pitchFamily="18" charset="0"/>
            </a:endParaRPr>
          </a:p>
          <a:p>
            <a:r>
              <a:rPr lang="tt-RU" sz="2800" b="1" dirty="0" smtClean="0">
                <a:solidFill>
                  <a:srgbClr val="7030A0"/>
                </a:solidFill>
                <a:latin typeface="Times New Roman" pitchFamily="18" charset="0"/>
                <a:cs typeface="Times New Roman" pitchFamily="18" charset="0"/>
              </a:rPr>
              <a:t>2. </a:t>
            </a:r>
            <a:r>
              <a:rPr lang="en-US" sz="2800" b="1" dirty="0" smtClean="0">
                <a:solidFill>
                  <a:srgbClr val="7030A0"/>
                </a:solidFill>
                <a:latin typeface="Times New Roman" pitchFamily="18" charset="0"/>
                <a:cs typeface="Times New Roman" pitchFamily="18" charset="0"/>
              </a:rPr>
              <a:t>[</a:t>
            </a:r>
            <a:r>
              <a:rPr lang="tt-RU" sz="2800" b="1" dirty="0" smtClean="0">
                <a:solidFill>
                  <a:srgbClr val="7030A0"/>
                </a:solidFill>
                <a:latin typeface="Times New Roman" pitchFamily="18" charset="0"/>
                <a:cs typeface="Times New Roman" pitchFamily="18" charset="0"/>
              </a:rPr>
              <a:t>...(...-га күрә)...</a:t>
            </a:r>
            <a:r>
              <a:rPr lang="en-US" sz="2800" b="1" dirty="0" smtClean="0">
                <a:solidFill>
                  <a:srgbClr val="7030A0"/>
                </a:solidFill>
                <a:latin typeface="Times New Roman" pitchFamily="18" charset="0"/>
                <a:cs typeface="Times New Roman" pitchFamily="18" charset="0"/>
              </a:rPr>
              <a:t>]</a:t>
            </a:r>
            <a:r>
              <a:rPr lang="tt-RU" sz="2800" b="1" dirty="0" smtClean="0">
                <a:solidFill>
                  <a:srgbClr val="7030A0"/>
                </a:solidFill>
                <a:latin typeface="Times New Roman" pitchFamily="18" charset="0"/>
                <a:cs typeface="Times New Roman" pitchFamily="18" charset="0"/>
              </a:rPr>
              <a:t>.</a:t>
            </a:r>
          </a:p>
          <a:p>
            <a:endParaRPr lang="tt-RU" sz="2800" b="1" dirty="0">
              <a:solidFill>
                <a:srgbClr val="7030A0"/>
              </a:solidFill>
              <a:latin typeface="Times New Roman" pitchFamily="18" charset="0"/>
              <a:cs typeface="Times New Roman" pitchFamily="18" charset="0"/>
            </a:endParaRPr>
          </a:p>
          <a:p>
            <a:r>
              <a:rPr lang="tt-RU" sz="2800" b="1" dirty="0" smtClean="0">
                <a:solidFill>
                  <a:srgbClr val="7030A0"/>
                </a:solidFill>
                <a:latin typeface="Times New Roman" pitchFamily="18" charset="0"/>
                <a:cs typeface="Times New Roman" pitchFamily="18" charset="0"/>
              </a:rPr>
              <a:t>3. (    ) </a:t>
            </a:r>
            <a:r>
              <a:rPr lang="en-US" sz="2800" b="1" dirty="0" smtClean="0">
                <a:solidFill>
                  <a:srgbClr val="7030A0"/>
                </a:solidFill>
                <a:latin typeface="Times New Roman" pitchFamily="18" charset="0"/>
                <a:cs typeface="Times New Roman" pitchFamily="18" charset="0"/>
              </a:rPr>
              <a:t>[  ]</a:t>
            </a:r>
            <a:r>
              <a:rPr lang="tt-RU" sz="2800" b="1" dirty="0" smtClean="0">
                <a:solidFill>
                  <a:srgbClr val="7030A0"/>
                </a:solidFill>
                <a:latin typeface="Times New Roman" pitchFamily="18" charset="0"/>
                <a:cs typeface="Times New Roman" pitchFamily="18" charset="0"/>
              </a:rPr>
              <a:t>.</a:t>
            </a:r>
            <a:endParaRPr lang="en-US" sz="2800" b="1" dirty="0" smtClean="0">
              <a:solidFill>
                <a:srgbClr val="7030A0"/>
              </a:solidFill>
              <a:latin typeface="Times New Roman" pitchFamily="18" charset="0"/>
              <a:cs typeface="Times New Roman" pitchFamily="18" charset="0"/>
            </a:endParaRPr>
          </a:p>
          <a:p>
            <a:endParaRPr lang="ru-RU" sz="2800" dirty="0">
              <a:solidFill>
                <a:srgbClr val="7030A0"/>
              </a:solidFill>
              <a:latin typeface="Times New Roman" pitchFamily="18" charset="0"/>
              <a:cs typeface="Times New Roman" pitchFamily="18" charset="0"/>
            </a:endParaRPr>
          </a:p>
        </p:txBody>
      </p:sp>
      <p:pic>
        <p:nvPicPr>
          <p:cNvPr id="4" name="Picture 40" descr="j022935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363945">
            <a:off x="6879914" y="782970"/>
            <a:ext cx="90646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8893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00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332656"/>
            <a:ext cx="7772400" cy="576064"/>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tt-RU" sz="2400" dirty="0" smtClean="0">
                <a:solidFill>
                  <a:srgbClr val="FF0000"/>
                </a:solidFill>
                <a:latin typeface="Times New Roman" pitchFamily="18" charset="0"/>
                <a:cs typeface="Times New Roman" pitchFamily="18" charset="0"/>
              </a:rPr>
              <a:t>НӘТИҖӘ:</a:t>
            </a:r>
            <a:endParaRPr lang="ru-RU" sz="2400" dirty="0">
              <a:solidFill>
                <a:srgbClr val="FF0000"/>
              </a:solidFill>
              <a:latin typeface="Times New Roman" pitchFamily="18" charset="0"/>
              <a:cs typeface="Times New Roman" pitchFamily="18" charset="0"/>
            </a:endParaRPr>
          </a:p>
        </p:txBody>
      </p:sp>
      <p:sp>
        <p:nvSpPr>
          <p:cNvPr id="3" name="Текст 2"/>
          <p:cNvSpPr>
            <a:spLocks noGrp="1"/>
          </p:cNvSpPr>
          <p:nvPr>
            <p:ph type="body" idx="1"/>
          </p:nvPr>
        </p:nvSpPr>
        <p:spPr>
          <a:xfrm>
            <a:off x="530352" y="908720"/>
            <a:ext cx="7772400" cy="5616624"/>
          </a:xfrm>
        </p:spPr>
        <p:style>
          <a:lnRef idx="1">
            <a:schemeClr val="accent2"/>
          </a:lnRef>
          <a:fillRef idx="3">
            <a:schemeClr val="accent2"/>
          </a:fillRef>
          <a:effectRef idx="2">
            <a:schemeClr val="accent2"/>
          </a:effectRef>
          <a:fontRef idx="minor">
            <a:schemeClr val="lt1"/>
          </a:fontRef>
        </p:style>
        <p:txBody>
          <a:bodyPr>
            <a:normAutofit/>
          </a:bodyPr>
          <a:lstStyle/>
          <a:p>
            <a:pPr lvl="0">
              <a:buClr>
                <a:srgbClr val="0BD0D9"/>
              </a:buClr>
            </a:pPr>
            <a:r>
              <a:rPr lang="tt-RU" b="1" dirty="0" smtClean="0">
                <a:solidFill>
                  <a:srgbClr val="7030A0"/>
                </a:solidFill>
                <a:latin typeface="Times New Roman" pitchFamily="18" charset="0"/>
                <a:cs typeface="Times New Roman" pitchFamily="18" charset="0"/>
              </a:rPr>
              <a:t>а)Өтер </a:t>
            </a:r>
            <a:r>
              <a:rPr lang="tt-RU" b="1" dirty="0">
                <a:solidFill>
                  <a:srgbClr val="7030A0"/>
                </a:solidFill>
                <a:latin typeface="Times New Roman" pitchFamily="18" charset="0"/>
                <a:cs typeface="Times New Roman" pitchFamily="18" charset="0"/>
              </a:rPr>
              <a:t>куела:</a:t>
            </a:r>
          </a:p>
          <a:p>
            <a:pPr lvl="0">
              <a:buClr>
                <a:srgbClr val="0BD0D9"/>
              </a:buClr>
            </a:pPr>
            <a:r>
              <a:rPr lang="tt-RU" b="1" dirty="0">
                <a:solidFill>
                  <a:srgbClr val="7030A0"/>
                </a:solidFill>
                <a:latin typeface="Times New Roman" pitchFamily="18" charset="0"/>
                <a:cs typeface="Times New Roman" pitchFamily="18" charset="0"/>
              </a:rPr>
              <a:t>(...-куш.),</a:t>
            </a:r>
            <a:r>
              <a:rPr lang="en-US" b="1" dirty="0">
                <a:solidFill>
                  <a:srgbClr val="7030A0"/>
                </a:solidFill>
                <a:latin typeface="Times New Roman" pitchFamily="18" charset="0"/>
                <a:cs typeface="Times New Roman" pitchFamily="18" charset="0"/>
              </a:rPr>
              <a:t>[</a:t>
            </a:r>
            <a:r>
              <a:rPr lang="tt-RU" b="1" dirty="0">
                <a:solidFill>
                  <a:srgbClr val="7030A0"/>
                </a:solidFill>
                <a:latin typeface="Times New Roman" pitchFamily="18" charset="0"/>
                <a:cs typeface="Times New Roman" pitchFamily="18" charset="0"/>
              </a:rPr>
              <a:t>...б.сүз</a:t>
            </a:r>
            <a:r>
              <a:rPr lang="en-US" b="1" dirty="0">
                <a:solidFill>
                  <a:srgbClr val="7030A0"/>
                </a:solidFill>
                <a:latin typeface="Times New Roman" pitchFamily="18" charset="0"/>
                <a:cs typeface="Times New Roman" pitchFamily="18" charset="0"/>
              </a:rPr>
              <a:t>]</a:t>
            </a:r>
            <a:r>
              <a:rPr lang="tt-RU" b="1" dirty="0">
                <a:solidFill>
                  <a:srgbClr val="7030A0"/>
                </a:solidFill>
                <a:latin typeface="Times New Roman" pitchFamily="18" charset="0"/>
                <a:cs typeface="Times New Roman" pitchFamily="18" charset="0"/>
              </a:rPr>
              <a:t>.</a:t>
            </a:r>
          </a:p>
          <a:p>
            <a:pPr lvl="0">
              <a:buClr>
                <a:srgbClr val="0BD0D9"/>
              </a:buClr>
            </a:pPr>
            <a:r>
              <a:rPr lang="tt-RU" b="1" dirty="0">
                <a:solidFill>
                  <a:srgbClr val="7030A0"/>
                </a:solidFill>
                <a:latin typeface="Times New Roman" pitchFamily="18" charset="0"/>
                <a:cs typeface="Times New Roman" pitchFamily="18" charset="0"/>
              </a:rPr>
              <a:t>(...-дип),</a:t>
            </a:r>
            <a:r>
              <a:rPr lang="en-US" b="1" dirty="0">
                <a:solidFill>
                  <a:srgbClr val="7030A0"/>
                </a:solidFill>
                <a:latin typeface="Times New Roman" pitchFamily="18" charset="0"/>
                <a:cs typeface="Times New Roman" pitchFamily="18" charset="0"/>
              </a:rPr>
              <a:t>[</a:t>
            </a:r>
            <a:r>
              <a:rPr lang="tt-RU" b="1" dirty="0">
                <a:solidFill>
                  <a:srgbClr val="7030A0"/>
                </a:solidFill>
                <a:latin typeface="Times New Roman" pitchFamily="18" charset="0"/>
                <a:cs typeface="Times New Roman" pitchFamily="18" charset="0"/>
              </a:rPr>
              <a:t>...б.сүз</a:t>
            </a:r>
            <a:r>
              <a:rPr lang="en-US" b="1" dirty="0">
                <a:solidFill>
                  <a:srgbClr val="7030A0"/>
                </a:solidFill>
                <a:latin typeface="Times New Roman" pitchFamily="18" charset="0"/>
                <a:cs typeface="Times New Roman" pitchFamily="18" charset="0"/>
              </a:rPr>
              <a:t>]</a:t>
            </a:r>
            <a:r>
              <a:rPr lang="tt-RU" b="1" dirty="0">
                <a:solidFill>
                  <a:srgbClr val="7030A0"/>
                </a:solidFill>
                <a:latin typeface="Times New Roman" pitchFamily="18" charset="0"/>
                <a:cs typeface="Times New Roman" pitchFamily="18" charset="0"/>
              </a:rPr>
              <a:t>.</a:t>
            </a:r>
          </a:p>
          <a:p>
            <a:endParaRPr lang="tt-RU" b="1" dirty="0" smtClean="0">
              <a:solidFill>
                <a:srgbClr val="7030A0"/>
              </a:solidFill>
              <a:latin typeface="Times New Roman" pitchFamily="18" charset="0"/>
              <a:cs typeface="Times New Roman" pitchFamily="18" charset="0"/>
            </a:endParaRPr>
          </a:p>
          <a:p>
            <a:r>
              <a:rPr lang="tt-RU" b="1" dirty="0">
                <a:solidFill>
                  <a:srgbClr val="7030A0"/>
                </a:solidFill>
                <a:latin typeface="Times New Roman" pitchFamily="18" charset="0"/>
                <a:cs typeface="Times New Roman" pitchFamily="18" charset="0"/>
              </a:rPr>
              <a:t>ә</a:t>
            </a:r>
            <a:r>
              <a:rPr lang="tt-RU" b="1" dirty="0" smtClean="0">
                <a:solidFill>
                  <a:srgbClr val="7030A0"/>
                </a:solidFill>
                <a:latin typeface="Times New Roman" pitchFamily="18" charset="0"/>
                <a:cs typeface="Times New Roman" pitchFamily="18" charset="0"/>
              </a:rPr>
              <a:t>)Тыныш билгесе куелмый:</a:t>
            </a:r>
          </a:p>
          <a:p>
            <a:r>
              <a:rPr lang="tt-RU" b="1" dirty="0" smtClean="0">
                <a:solidFill>
                  <a:srgbClr val="7030A0"/>
                </a:solidFill>
                <a:latin typeface="Times New Roman" pitchFamily="18" charset="0"/>
                <a:cs typeface="Times New Roman" pitchFamily="18" charset="0"/>
              </a:rPr>
              <a:t>(   )</a:t>
            </a:r>
            <a:r>
              <a:rPr lang="en-US" b="1" dirty="0" smtClean="0">
                <a:solidFill>
                  <a:srgbClr val="7030A0"/>
                </a:solidFill>
                <a:latin typeface="Times New Roman" pitchFamily="18" charset="0"/>
                <a:cs typeface="Times New Roman" pitchFamily="18" charset="0"/>
              </a:rPr>
              <a:t>[</a:t>
            </a:r>
            <a:r>
              <a:rPr lang="tt-RU" b="1" dirty="0" smtClean="0">
                <a:solidFill>
                  <a:srgbClr val="7030A0"/>
                </a:solidFill>
                <a:latin typeface="Times New Roman" pitchFamily="18" charset="0"/>
                <a:cs typeface="Times New Roman" pitchFamily="18" charset="0"/>
              </a:rPr>
              <a:t>б.сүз ...</a:t>
            </a:r>
            <a:r>
              <a:rPr lang="en-US" b="1" dirty="0" smtClean="0">
                <a:solidFill>
                  <a:srgbClr val="7030A0"/>
                </a:solidFill>
                <a:latin typeface="Times New Roman" pitchFamily="18" charset="0"/>
                <a:cs typeface="Times New Roman" pitchFamily="18" charset="0"/>
              </a:rPr>
              <a:t>]</a:t>
            </a:r>
            <a:r>
              <a:rPr lang="tt-RU" b="1" dirty="0" smtClean="0">
                <a:solidFill>
                  <a:srgbClr val="7030A0"/>
                </a:solidFill>
                <a:latin typeface="Times New Roman" pitchFamily="18" charset="0"/>
                <a:cs typeface="Times New Roman" pitchFamily="18" charset="0"/>
              </a:rPr>
              <a:t>.</a:t>
            </a:r>
          </a:p>
          <a:p>
            <a:r>
              <a:rPr lang="tt-RU" b="1" dirty="0" smtClean="0">
                <a:solidFill>
                  <a:srgbClr val="7030A0"/>
                </a:solidFill>
                <a:latin typeface="Times New Roman" pitchFamily="18" charset="0"/>
                <a:cs typeface="Times New Roman" pitchFamily="18" charset="0"/>
              </a:rPr>
              <a:t>(с.и.урын җ.)</a:t>
            </a:r>
            <a:r>
              <a:rPr lang="en-US" b="1" dirty="0" smtClean="0">
                <a:solidFill>
                  <a:srgbClr val="7030A0"/>
                </a:solidFill>
                <a:latin typeface="Times New Roman" pitchFamily="18" charset="0"/>
                <a:cs typeface="Times New Roman" pitchFamily="18" charset="0"/>
              </a:rPr>
              <a:t>[  ]</a:t>
            </a:r>
            <a:r>
              <a:rPr lang="tt-RU" b="1" dirty="0" smtClean="0">
                <a:solidFill>
                  <a:srgbClr val="7030A0"/>
                </a:solidFill>
                <a:latin typeface="Times New Roman" pitchFamily="18" charset="0"/>
                <a:cs typeface="Times New Roman" pitchFamily="18" charset="0"/>
              </a:rPr>
              <a:t>.</a:t>
            </a:r>
          </a:p>
          <a:p>
            <a:r>
              <a:rPr lang="tt-RU" b="1" dirty="0" smtClean="0">
                <a:solidFill>
                  <a:srgbClr val="7030A0"/>
                </a:solidFill>
                <a:latin typeface="Times New Roman" pitchFamily="18" charset="0"/>
                <a:cs typeface="Times New Roman" pitchFamily="18" charset="0"/>
              </a:rPr>
              <a:t>(с.и.аергыч җ.)</a:t>
            </a:r>
            <a:r>
              <a:rPr lang="en-US" b="1" dirty="0" smtClean="0">
                <a:solidFill>
                  <a:srgbClr val="7030A0"/>
                </a:solidFill>
                <a:latin typeface="Times New Roman" pitchFamily="18" charset="0"/>
                <a:cs typeface="Times New Roman" pitchFamily="18" charset="0"/>
              </a:rPr>
              <a:t>[  ]</a:t>
            </a:r>
            <a:r>
              <a:rPr lang="tt-RU" b="1" dirty="0" smtClean="0">
                <a:solidFill>
                  <a:srgbClr val="7030A0"/>
                </a:solidFill>
                <a:latin typeface="Times New Roman" pitchFamily="18" charset="0"/>
                <a:cs typeface="Times New Roman" pitchFamily="18" charset="0"/>
              </a:rPr>
              <a:t>.</a:t>
            </a:r>
          </a:p>
          <a:p>
            <a:r>
              <a:rPr lang="tt-RU" b="1" dirty="0" smtClean="0">
                <a:solidFill>
                  <a:srgbClr val="7030A0"/>
                </a:solidFill>
                <a:latin typeface="Times New Roman" pitchFamily="18" charset="0"/>
                <a:cs typeface="Times New Roman" pitchFamily="18" charset="0"/>
              </a:rPr>
              <a:t>(с.и.тәм.җ.)</a:t>
            </a:r>
            <a:r>
              <a:rPr lang="en-US" b="1" dirty="0" smtClean="0">
                <a:solidFill>
                  <a:srgbClr val="7030A0"/>
                </a:solidFill>
                <a:latin typeface="Times New Roman" pitchFamily="18" charset="0"/>
                <a:cs typeface="Times New Roman" pitchFamily="18" charset="0"/>
              </a:rPr>
              <a:t>[  ]</a:t>
            </a:r>
            <a:r>
              <a:rPr lang="tt-RU" b="1" dirty="0" smtClean="0">
                <a:solidFill>
                  <a:srgbClr val="7030A0"/>
                </a:solidFill>
                <a:latin typeface="Times New Roman" pitchFamily="18" charset="0"/>
                <a:cs typeface="Times New Roman" pitchFamily="18" charset="0"/>
              </a:rPr>
              <a:t>.</a:t>
            </a:r>
          </a:p>
          <a:p>
            <a:endParaRPr lang="tt-RU" b="1" dirty="0" smtClean="0">
              <a:solidFill>
                <a:srgbClr val="7030A0"/>
              </a:solidFill>
              <a:latin typeface="Times New Roman" pitchFamily="18" charset="0"/>
              <a:cs typeface="Times New Roman" pitchFamily="18" charset="0"/>
            </a:endParaRPr>
          </a:p>
          <a:p>
            <a:r>
              <a:rPr lang="tt-RU" b="1" dirty="0">
                <a:solidFill>
                  <a:srgbClr val="7030A0"/>
                </a:solidFill>
                <a:latin typeface="Times New Roman" pitchFamily="18" charset="0"/>
                <a:cs typeface="Times New Roman" pitchFamily="18" charset="0"/>
              </a:rPr>
              <a:t>б</a:t>
            </a:r>
            <a:r>
              <a:rPr lang="tt-RU" b="1" dirty="0" smtClean="0">
                <a:solidFill>
                  <a:srgbClr val="7030A0"/>
                </a:solidFill>
                <a:latin typeface="Times New Roman" pitchFamily="18" charset="0"/>
                <a:cs typeface="Times New Roman" pitchFamily="18" charset="0"/>
              </a:rPr>
              <a:t>)Сызык куела(каршы тору):</a:t>
            </a:r>
          </a:p>
          <a:p>
            <a:r>
              <a:rPr lang="tt-RU" b="1" dirty="0" smtClean="0">
                <a:solidFill>
                  <a:srgbClr val="7030A0"/>
                </a:solidFill>
                <a:latin typeface="Times New Roman" pitchFamily="18" charset="0"/>
                <a:cs typeface="Times New Roman" pitchFamily="18" charset="0"/>
              </a:rPr>
              <a:t>(с.и.шарт,кире җ.)-</a:t>
            </a:r>
            <a:r>
              <a:rPr lang="en-US" b="1" dirty="0" smtClean="0">
                <a:solidFill>
                  <a:srgbClr val="7030A0"/>
                </a:solidFill>
                <a:latin typeface="Times New Roman" pitchFamily="18" charset="0"/>
                <a:cs typeface="Times New Roman" pitchFamily="18" charset="0"/>
              </a:rPr>
              <a:t>[  ]</a:t>
            </a:r>
            <a:r>
              <a:rPr lang="tt-RU" b="1" dirty="0" smtClean="0">
                <a:solidFill>
                  <a:srgbClr val="7030A0"/>
                </a:solidFill>
                <a:latin typeface="Times New Roman" pitchFamily="18" charset="0"/>
                <a:cs typeface="Times New Roman" pitchFamily="18" charset="0"/>
              </a:rPr>
              <a:t>.</a:t>
            </a:r>
            <a:endParaRPr lang="en-US" b="1" dirty="0" smtClean="0">
              <a:solidFill>
                <a:srgbClr val="7030A0"/>
              </a:solidFill>
              <a:latin typeface="Times New Roman" pitchFamily="18" charset="0"/>
              <a:cs typeface="Times New Roman" pitchFamily="18" charset="0"/>
            </a:endParaRPr>
          </a:p>
          <a:p>
            <a:endParaRPr lang="tt-RU" dirty="0" smtClean="0">
              <a:solidFill>
                <a:srgbClr val="7030A0"/>
              </a:solidFill>
              <a:latin typeface="Times New Roman" pitchFamily="18" charset="0"/>
              <a:cs typeface="Times New Roman" pitchFamily="18" charset="0"/>
            </a:endParaRPr>
          </a:p>
          <a:p>
            <a:endParaRPr lang="ru-RU" dirty="0">
              <a:solidFill>
                <a:srgbClr val="7030A0"/>
              </a:solidFill>
              <a:latin typeface="Times New Roman" pitchFamily="18" charset="0"/>
              <a:cs typeface="Times New Roman" pitchFamily="18" charset="0"/>
            </a:endParaRPr>
          </a:p>
        </p:txBody>
      </p:sp>
      <p:pic>
        <p:nvPicPr>
          <p:cNvPr id="4" name="Picture 27" descr="C:\Documents and Settings\Student\Мои документы\Нурфия\запятая.bmp"/>
          <p:cNvPicPr>
            <a:picLocks noChangeAspect="1" noChangeArrowheads="1"/>
          </p:cNvPicPr>
          <p:nvPr/>
        </p:nvPicPr>
        <p:blipFill>
          <a:blip r:embed="rId2">
            <a:extLst>
              <a:ext uri="{28A0092B-C50C-407E-A947-70E740481C1C}">
                <a14:useLocalDpi xmlns:a14="http://schemas.microsoft.com/office/drawing/2010/main" val="0"/>
              </a:ext>
            </a:extLst>
          </a:blip>
          <a:srcRect l="22223" t="7333" r="25151" b="955"/>
          <a:stretch>
            <a:fillRect/>
          </a:stretch>
        </p:blipFill>
        <p:spPr bwMode="auto">
          <a:xfrm>
            <a:off x="2843808" y="1268760"/>
            <a:ext cx="377825" cy="609600"/>
          </a:xfrm>
          <a:prstGeom prst="rect">
            <a:avLst/>
          </a:prstGeom>
          <a:solidFill>
            <a:srgbClr val="CC00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 name="Picture 31" descr="j0251267"/>
          <p:cNvPicPr>
            <a:picLocks noChangeAspect="1" noChangeArrowheads="1"/>
          </p:cNvPicPr>
          <p:nvPr/>
        </p:nvPicPr>
        <p:blipFill>
          <a:blip r:embed="rId3" cstate="print">
            <a:extLst>
              <a:ext uri="{28A0092B-C50C-407E-A947-70E740481C1C}">
                <a14:useLocalDpi xmlns:a14="http://schemas.microsoft.com/office/drawing/2010/main" val="0"/>
              </a:ext>
            </a:extLst>
          </a:blip>
          <a:srcRect l="1137" t="-8333" r="38257" b="8333"/>
          <a:stretch>
            <a:fillRect/>
          </a:stretch>
        </p:blipFill>
        <p:spPr bwMode="auto">
          <a:xfrm>
            <a:off x="0" y="2831360"/>
            <a:ext cx="624053" cy="741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0" descr="j022935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3928" y="5303242"/>
            <a:ext cx="90646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454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1500"/>
                            </p:stCondLst>
                            <p:childTnLst>
                              <p:par>
                                <p:cTn id="9" presetID="16" presetClass="entr" presetSubtype="21" fill="hold" nodeType="afterEffect">
                                  <p:stCondLst>
                                    <p:cond delay="100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3000"/>
                            </p:stCondLst>
                            <p:childTnLst>
                              <p:par>
                                <p:cTn id="13" presetID="1" presetClass="entr" presetSubtype="0" fill="hold" nodeType="afterEffect">
                                  <p:stCondLst>
                                    <p:cond delay="200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332656"/>
            <a:ext cx="7772400" cy="1440160"/>
          </a:xfrm>
        </p:spPr>
        <p:txBody>
          <a:bodyPr/>
          <a:lstStyle/>
          <a:p>
            <a:r>
              <a:rPr lang="tt-RU" sz="4400" dirty="0" smtClean="0">
                <a:solidFill>
                  <a:srgbClr val="FF0000"/>
                </a:solidFill>
                <a:latin typeface="Times New Roman" pitchFamily="18" charset="0"/>
                <a:cs typeface="Times New Roman" pitchFamily="18" charset="0"/>
              </a:rPr>
              <a:t>         </a:t>
            </a:r>
            <a:r>
              <a:rPr lang="tt-RU" sz="4400" dirty="0" smtClean="0">
                <a:solidFill>
                  <a:srgbClr val="FF0000"/>
                </a:solidFill>
                <a:effectLst/>
                <a:latin typeface="Times New Roman" pitchFamily="18" charset="0"/>
                <a:cs typeface="Times New Roman" pitchFamily="18" charset="0"/>
              </a:rPr>
              <a:t>Дәреснең темасы:</a:t>
            </a:r>
            <a:endParaRPr lang="ru-RU" sz="4400" dirty="0">
              <a:solidFill>
                <a:srgbClr val="FF0000"/>
              </a:solidFill>
              <a:effectLst/>
              <a:latin typeface="Times New Roman" pitchFamily="18" charset="0"/>
              <a:cs typeface="Times New Roman" pitchFamily="18" charset="0"/>
            </a:endParaRPr>
          </a:p>
        </p:txBody>
      </p:sp>
      <p:sp>
        <p:nvSpPr>
          <p:cNvPr id="3" name="Текст 2"/>
          <p:cNvSpPr>
            <a:spLocks noGrp="1"/>
          </p:cNvSpPr>
          <p:nvPr>
            <p:ph type="body" idx="1"/>
          </p:nvPr>
        </p:nvSpPr>
        <p:spPr>
          <a:xfrm>
            <a:off x="530351" y="2420888"/>
            <a:ext cx="8017903" cy="2304256"/>
          </a:xfrm>
        </p:spPr>
        <p:style>
          <a:lnRef idx="0">
            <a:schemeClr val="accent2"/>
          </a:lnRef>
          <a:fillRef idx="3">
            <a:schemeClr val="accent2"/>
          </a:fillRef>
          <a:effectRef idx="3">
            <a:schemeClr val="accent2"/>
          </a:effectRef>
          <a:fontRef idx="minor">
            <a:schemeClr val="lt1"/>
          </a:fontRef>
        </p:style>
        <p:txBody>
          <a:bodyPr>
            <a:normAutofit/>
          </a:bodyPr>
          <a:lstStyle/>
          <a:p>
            <a:pPr algn="just"/>
            <a:r>
              <a:rPr lang="tt-RU" sz="4400" b="1" dirty="0" smtClean="0">
                <a:solidFill>
                  <a:srgbClr val="7030A0"/>
                </a:solidFill>
                <a:latin typeface="Times New Roman" pitchFamily="18" charset="0"/>
                <a:cs typeface="Times New Roman" pitchFamily="18" charset="0"/>
              </a:rPr>
              <a:t>“</a:t>
            </a:r>
            <a:r>
              <a:rPr lang="ru-RU" sz="4400" b="1" dirty="0" smtClean="0">
                <a:solidFill>
                  <a:srgbClr val="7030A0"/>
                </a:solidFill>
                <a:latin typeface="Times New Roman" pitchFamily="18" charset="0"/>
                <a:cs typeface="Times New Roman" pitchFamily="18" charset="0"/>
              </a:rPr>
              <a:t>Синтетик </a:t>
            </a:r>
            <a:r>
              <a:rPr lang="ru-RU" sz="4400" b="1" dirty="0" err="1" smtClean="0">
                <a:solidFill>
                  <a:srgbClr val="7030A0"/>
                </a:solidFill>
                <a:latin typeface="Times New Roman" pitchFamily="18" charset="0"/>
                <a:cs typeface="Times New Roman" pitchFamily="18" charset="0"/>
              </a:rPr>
              <a:t>иярчен</a:t>
            </a:r>
            <a:r>
              <a:rPr lang="ru-RU" sz="4400" b="1" dirty="0" smtClean="0">
                <a:solidFill>
                  <a:srgbClr val="7030A0"/>
                </a:solidFill>
                <a:latin typeface="Times New Roman" pitchFamily="18" charset="0"/>
                <a:cs typeface="Times New Roman" pitchFamily="18" charset="0"/>
              </a:rPr>
              <a:t> </a:t>
            </a:r>
            <a:r>
              <a:rPr lang="tt-RU" sz="4400" b="1" dirty="0" smtClean="0">
                <a:solidFill>
                  <a:srgbClr val="7030A0"/>
                </a:solidFill>
                <a:latin typeface="Times New Roman" pitchFamily="18" charset="0"/>
                <a:cs typeface="Times New Roman" pitchFamily="18" charset="0"/>
              </a:rPr>
              <a:t>җөмләләр янында тыныш билгеләре”</a:t>
            </a:r>
            <a:endParaRPr lang="ru-RU" sz="4400" b="1" dirty="0">
              <a:solidFill>
                <a:srgbClr val="7030A0"/>
              </a:solidFill>
              <a:latin typeface="Times New Roman" pitchFamily="18" charset="0"/>
              <a:cs typeface="Times New Roman" pitchFamily="18" charset="0"/>
            </a:endParaRPr>
          </a:p>
        </p:txBody>
      </p:sp>
      <p:pic>
        <p:nvPicPr>
          <p:cNvPr id="4" name="Picture 33" descr="j023826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979712"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7" descr="C:\Program Files\Common Files\Microsoft Shared\Clipart\cagcat50\BS00554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3580" y="5821908"/>
            <a:ext cx="114935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2" descr="j029006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8264" y="5773345"/>
            <a:ext cx="55245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928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620688"/>
            <a:ext cx="7772400" cy="1080120"/>
          </a:xfrm>
        </p:spPr>
        <p:txBody>
          <a:bodyPr/>
          <a:lstStyle/>
          <a:p>
            <a:pPr algn="ctr"/>
            <a:r>
              <a:rPr lang="tt-RU" sz="2800" dirty="0" smtClean="0">
                <a:solidFill>
                  <a:srgbClr val="FF0000"/>
                </a:solidFill>
                <a:effectLst/>
                <a:latin typeface="Times New Roman" pitchFamily="18" charset="0"/>
                <a:cs typeface="Times New Roman" pitchFamily="18" charset="0"/>
              </a:rPr>
              <a:t>ӨЙ ЭШЕ</a:t>
            </a:r>
            <a:endParaRPr lang="ru-RU" sz="2800" dirty="0">
              <a:solidFill>
                <a:srgbClr val="FF0000"/>
              </a:solidFill>
              <a:effectLst/>
              <a:latin typeface="Times New Roman" pitchFamily="18" charset="0"/>
              <a:cs typeface="Times New Roman" pitchFamily="18" charset="0"/>
            </a:endParaRPr>
          </a:p>
        </p:txBody>
      </p:sp>
      <p:sp>
        <p:nvSpPr>
          <p:cNvPr id="3" name="Текст 2"/>
          <p:cNvSpPr>
            <a:spLocks noGrp="1"/>
          </p:cNvSpPr>
          <p:nvPr>
            <p:ph type="body" idx="1"/>
          </p:nvPr>
        </p:nvSpPr>
        <p:spPr>
          <a:xfrm>
            <a:off x="530352" y="2492896"/>
            <a:ext cx="8002088" cy="4032448"/>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tt-RU" sz="2400" dirty="0" smtClean="0">
                <a:latin typeface="Times New Roman" pitchFamily="18" charset="0"/>
                <a:cs typeface="Times New Roman" pitchFamily="18" charset="0"/>
              </a:rPr>
              <a:t>  </a:t>
            </a:r>
            <a:r>
              <a:rPr lang="tt-RU" sz="2400" b="1" dirty="0" smtClean="0">
                <a:solidFill>
                  <a:srgbClr val="7030A0"/>
                </a:solidFill>
                <a:latin typeface="Times New Roman" pitchFamily="18" charset="0"/>
                <a:cs typeface="Times New Roman" pitchFamily="18" charset="0"/>
              </a:rPr>
              <a:t>1.52нче биттәге кагыйдә,55нче биттәге сораулар.</a:t>
            </a:r>
          </a:p>
          <a:p>
            <a:pPr algn="just"/>
            <a:r>
              <a:rPr lang="tt-RU" sz="2400" b="1" dirty="0" smtClean="0">
                <a:solidFill>
                  <a:srgbClr val="7030A0"/>
                </a:solidFill>
                <a:latin typeface="Times New Roman" pitchFamily="18" charset="0"/>
                <a:cs typeface="Times New Roman" pitchFamily="18" charset="0"/>
              </a:rPr>
              <a:t>  2.Төрле ситуа</a:t>
            </a:r>
            <a:r>
              <a:rPr lang="ru-RU" sz="2400" b="1" dirty="0" smtClean="0">
                <a:solidFill>
                  <a:srgbClr val="7030A0"/>
                </a:solidFill>
                <a:latin typeface="Times New Roman" pitchFamily="18" charset="0"/>
                <a:cs typeface="Times New Roman" pitchFamily="18" charset="0"/>
              </a:rPr>
              <a:t>ц</a:t>
            </a:r>
            <a:r>
              <a:rPr lang="tt-RU" sz="2400" b="1" dirty="0" smtClean="0">
                <a:solidFill>
                  <a:srgbClr val="7030A0"/>
                </a:solidFill>
                <a:latin typeface="Times New Roman" pitchFamily="18" charset="0"/>
                <a:cs typeface="Times New Roman" pitchFamily="18" charset="0"/>
              </a:rPr>
              <a:t>ияләр язылган </a:t>
            </a:r>
            <a:r>
              <a:rPr lang="tt-RU" sz="2400" b="1" u="sng" dirty="0" smtClean="0">
                <a:solidFill>
                  <a:srgbClr val="7030A0"/>
                </a:solidFill>
                <a:latin typeface="Times New Roman" pitchFamily="18" charset="0"/>
                <a:cs typeface="Times New Roman" pitchFamily="18" charset="0"/>
              </a:rPr>
              <a:t>карточкалар буенча </a:t>
            </a:r>
            <a:r>
              <a:rPr lang="tt-RU" sz="2400" b="1" dirty="0" smtClean="0">
                <a:solidFill>
                  <a:srgbClr val="7030A0"/>
                </a:solidFill>
                <a:latin typeface="Times New Roman" pitchFamily="18" charset="0"/>
                <a:cs typeface="Times New Roman" pitchFamily="18" charset="0"/>
              </a:rPr>
              <a:t>синтетик иярченле кушма җөмләләр уйлап язарга(ситуа</a:t>
            </a:r>
            <a:r>
              <a:rPr lang="ru-RU" sz="2400" b="1" dirty="0" err="1" smtClean="0">
                <a:solidFill>
                  <a:srgbClr val="7030A0"/>
                </a:solidFill>
                <a:latin typeface="Times New Roman" pitchFamily="18" charset="0"/>
                <a:cs typeface="Times New Roman" pitchFamily="18" charset="0"/>
              </a:rPr>
              <a:t>цияләр</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Сиңа</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көтелмәгән</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бүләк</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тапшырдылар</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Син</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көчле</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яңгырга</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эләктең</a:t>
            </a:r>
            <a:r>
              <a:rPr lang="ru-RU" sz="2400" b="1" dirty="0" smtClean="0">
                <a:solidFill>
                  <a:srgbClr val="7030A0"/>
                </a:solidFill>
                <a:latin typeface="Times New Roman" pitchFamily="18" charset="0"/>
                <a:cs typeface="Times New Roman" pitchFamily="18" charset="0"/>
              </a:rPr>
              <a:t>…», «Сине староста </a:t>
            </a:r>
            <a:r>
              <a:rPr lang="ru-RU" sz="2400" b="1" dirty="0" err="1" smtClean="0">
                <a:solidFill>
                  <a:srgbClr val="7030A0"/>
                </a:solidFill>
                <a:latin typeface="Times New Roman" pitchFamily="18" charset="0"/>
                <a:cs typeface="Times New Roman" pitchFamily="18" charset="0"/>
              </a:rPr>
              <a:t>итеп</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сайладылар</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Син</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кызыклы</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китап</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укыдың</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Син</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бүген</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бик</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бәхетле</a:t>
            </a:r>
            <a:r>
              <a:rPr lang="ru-RU" sz="2400" b="1" dirty="0" smtClean="0">
                <a:solidFill>
                  <a:srgbClr val="7030A0"/>
                </a:solidFill>
                <a:latin typeface="Times New Roman" pitchFamily="18" charset="0"/>
                <a:cs typeface="Times New Roman" pitchFamily="18" charset="0"/>
              </a:rPr>
              <a:t>…»).</a:t>
            </a:r>
            <a:endParaRPr lang="ru-RU" sz="2400" b="1" dirty="0">
              <a:solidFill>
                <a:srgbClr val="7030A0"/>
              </a:solidFill>
              <a:latin typeface="Times New Roman" pitchFamily="18" charset="0"/>
              <a:cs typeface="Times New Roman" pitchFamily="18" charset="0"/>
            </a:endParaRPr>
          </a:p>
        </p:txBody>
      </p:sp>
      <p:pic>
        <p:nvPicPr>
          <p:cNvPr id="4" name="Picture 26" descr="\\S3210\CntCD1\Animated\j0236308.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88640"/>
            <a:ext cx="3581400"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32465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836712"/>
            <a:ext cx="7772400" cy="1842480"/>
          </a:xfrm>
        </p:spPr>
        <p:txBody>
          <a:bodyPr/>
          <a:lstStyle/>
          <a:p>
            <a:pPr algn="ctr"/>
            <a:r>
              <a:rPr lang="tt-RU" sz="4800" dirty="0" smtClean="0">
                <a:solidFill>
                  <a:srgbClr val="7030A0"/>
                </a:solidFill>
                <a:latin typeface="Times New Roman" pitchFamily="18" charset="0"/>
                <a:cs typeface="Times New Roman" pitchFamily="18" charset="0"/>
              </a:rPr>
              <a:t>ДӘРЕС БЕТТЕ,</a:t>
            </a:r>
            <a:br>
              <a:rPr lang="tt-RU" sz="4800" dirty="0" smtClean="0">
                <a:solidFill>
                  <a:srgbClr val="7030A0"/>
                </a:solidFill>
                <a:latin typeface="Times New Roman" pitchFamily="18" charset="0"/>
                <a:cs typeface="Times New Roman" pitchFamily="18" charset="0"/>
              </a:rPr>
            </a:br>
            <a:r>
              <a:rPr lang="tt-RU" sz="4800" dirty="0" smtClean="0">
                <a:solidFill>
                  <a:srgbClr val="7030A0"/>
                </a:solidFill>
                <a:latin typeface="Times New Roman" pitchFamily="18" charset="0"/>
                <a:cs typeface="Times New Roman" pitchFamily="18" charset="0"/>
              </a:rPr>
              <a:t>ЧЫГАРГА МӨМКИН!!!</a:t>
            </a:r>
            <a:endParaRPr lang="ru-RU" sz="4800" dirty="0">
              <a:solidFill>
                <a:srgbClr val="7030A0"/>
              </a:solidFill>
              <a:latin typeface="Times New Roman" pitchFamily="18" charset="0"/>
              <a:cs typeface="Times New Roman" pitchFamily="18" charset="0"/>
            </a:endParaRPr>
          </a:p>
        </p:txBody>
      </p:sp>
      <p:pic>
        <p:nvPicPr>
          <p:cNvPr id="4" name="Picture 17" descr="\\S3210\CntCD1\Animated\j033690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780928"/>
            <a:ext cx="1643063" cy="197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7" descr="\\S3210\CntCD1\Animated\j033690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41203" y="3626717"/>
            <a:ext cx="1643063" cy="197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7" descr="\\S3210\CntCD1\Animated\j033690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240159" y="4221088"/>
            <a:ext cx="1643063" cy="197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7" descr="\\S3210\CntCD1\Animated\j033690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969289"/>
            <a:ext cx="1643063" cy="197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9510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195248" cy="936104"/>
          </a:xfrm>
        </p:spPr>
        <p:txBody>
          <a:bodyPr/>
          <a:lstStyle/>
          <a:p>
            <a:pPr algn="ctr"/>
            <a:r>
              <a:rPr lang="tt-RU" sz="4400" dirty="0" smtClean="0">
                <a:solidFill>
                  <a:srgbClr val="FF0000"/>
                </a:solidFill>
                <a:effectLst/>
                <a:latin typeface="Times New Roman" pitchFamily="18" charset="0"/>
                <a:cs typeface="Times New Roman" pitchFamily="18" charset="0"/>
              </a:rPr>
              <a:t>Дәреснең максаты:</a:t>
            </a:r>
            <a:endParaRPr lang="ru-RU" sz="4400" dirty="0">
              <a:solidFill>
                <a:srgbClr val="FF0000"/>
              </a:solidFill>
              <a:effectLst/>
              <a:latin typeface="Times New Roman" pitchFamily="18" charset="0"/>
              <a:cs typeface="Times New Roman" pitchFamily="18" charset="0"/>
            </a:endParaRPr>
          </a:p>
        </p:txBody>
      </p:sp>
      <p:sp>
        <p:nvSpPr>
          <p:cNvPr id="3" name="Текст 2"/>
          <p:cNvSpPr>
            <a:spLocks noGrp="1"/>
          </p:cNvSpPr>
          <p:nvPr>
            <p:ph type="body" idx="1"/>
          </p:nvPr>
        </p:nvSpPr>
        <p:spPr>
          <a:xfrm>
            <a:off x="275036" y="1149783"/>
            <a:ext cx="8496944" cy="5269160"/>
          </a:xfrm>
        </p:spPr>
        <p:txBody>
          <a:bodyPr/>
          <a:lstStyle/>
          <a:p>
            <a:pPr lvl="0" algn="just" fontAlgn="base">
              <a:spcBef>
                <a:spcPct val="0"/>
              </a:spcBef>
              <a:spcAft>
                <a:spcPct val="0"/>
              </a:spcAft>
              <a:buClrTx/>
              <a:buSzTx/>
              <a:defRPr/>
            </a:pPr>
            <a:r>
              <a:rPr lang="tt-RU" sz="2400" b="1" i="1" u="sng" dirty="0" smtClean="0">
                <a:solidFill>
                  <a:srgbClr val="7030A0"/>
                </a:solidFill>
                <a:latin typeface="Times New Roman" charset="0"/>
              </a:rPr>
              <a:t> Белем </a:t>
            </a:r>
            <a:r>
              <a:rPr lang="tt-RU" sz="2400" b="1" i="1" u="sng" dirty="0">
                <a:solidFill>
                  <a:srgbClr val="7030A0"/>
                </a:solidFill>
                <a:latin typeface="Times New Roman" charset="0"/>
              </a:rPr>
              <a:t>бирү максаты</a:t>
            </a:r>
            <a:r>
              <a:rPr lang="tt-RU" sz="2400" b="1" i="1" dirty="0">
                <a:solidFill>
                  <a:srgbClr val="7030A0"/>
                </a:solidFill>
                <a:latin typeface="Times New Roman" charset="0"/>
              </a:rPr>
              <a:t> :</a:t>
            </a:r>
            <a:r>
              <a:rPr lang="tt-RU" sz="2400" b="1" dirty="0">
                <a:solidFill>
                  <a:srgbClr val="7030A0"/>
                </a:solidFill>
                <a:latin typeface="Times New Roman" charset="0"/>
              </a:rPr>
              <a:t> синтетик иярченле кушма җөмләләр турындагы белемнәрен тирәнәйтү,бу төр җөмләләрдә тыныш билгеләрен дөрес кую күнекмәсе </a:t>
            </a:r>
            <a:r>
              <a:rPr lang="tt-RU" sz="2400" b="1" dirty="0" smtClean="0">
                <a:solidFill>
                  <a:srgbClr val="7030A0"/>
                </a:solidFill>
                <a:latin typeface="Times New Roman" charset="0"/>
              </a:rPr>
              <a:t>бирү.</a:t>
            </a:r>
            <a:endParaRPr lang="ru-RU" sz="2400" b="1" dirty="0">
              <a:solidFill>
                <a:srgbClr val="7030A0"/>
              </a:solidFill>
              <a:latin typeface="Times New Roman" charset="0"/>
            </a:endParaRPr>
          </a:p>
          <a:p>
            <a:pPr lvl="0" algn="just" fontAlgn="base">
              <a:spcBef>
                <a:spcPct val="0"/>
              </a:spcBef>
              <a:spcAft>
                <a:spcPct val="0"/>
              </a:spcAft>
              <a:buClrTx/>
              <a:buSzTx/>
              <a:defRPr/>
            </a:pPr>
            <a:endParaRPr lang="ru-RU" sz="2400" b="1" dirty="0">
              <a:solidFill>
                <a:srgbClr val="7030A0"/>
              </a:solidFill>
              <a:latin typeface="Times New Roman" charset="0"/>
            </a:endParaRPr>
          </a:p>
          <a:p>
            <a:pPr lvl="0" algn="just" fontAlgn="base">
              <a:spcBef>
                <a:spcPct val="0"/>
              </a:spcBef>
              <a:spcAft>
                <a:spcPct val="0"/>
              </a:spcAft>
              <a:buClrTx/>
              <a:buSzTx/>
              <a:defRPr/>
            </a:pPr>
            <a:r>
              <a:rPr lang="tt-RU" sz="2400" b="1" i="1" dirty="0" smtClean="0">
                <a:solidFill>
                  <a:srgbClr val="7030A0"/>
                </a:solidFill>
                <a:latin typeface="Times New Roman" charset="0"/>
              </a:rPr>
              <a:t>                     </a:t>
            </a:r>
            <a:r>
              <a:rPr lang="tt-RU" sz="2400" b="1" i="1" u="sng" dirty="0" smtClean="0">
                <a:solidFill>
                  <a:srgbClr val="7030A0"/>
                </a:solidFill>
                <a:latin typeface="Times New Roman" charset="0"/>
              </a:rPr>
              <a:t>Үстерү максаты</a:t>
            </a:r>
            <a:r>
              <a:rPr lang="tt-RU" sz="2400" b="1" i="1" dirty="0" smtClean="0">
                <a:solidFill>
                  <a:srgbClr val="7030A0"/>
                </a:solidFill>
                <a:latin typeface="Times New Roman" charset="0"/>
              </a:rPr>
              <a:t>:</a:t>
            </a:r>
            <a:r>
              <a:rPr lang="tt-RU" sz="2400" b="1" dirty="0" smtClean="0">
                <a:solidFill>
                  <a:srgbClr val="7030A0"/>
                </a:solidFill>
                <a:latin typeface="Times New Roman" charset="0"/>
              </a:rPr>
              <a:t> </a:t>
            </a:r>
            <a:r>
              <a:rPr lang="tt-RU" sz="2400" b="1" dirty="0">
                <a:solidFill>
                  <a:srgbClr val="7030A0"/>
                </a:solidFill>
                <a:latin typeface="Times New Roman" charset="0"/>
              </a:rPr>
              <a:t>укучыларның чагыштыру,анализ ясый белү,кагыйдәләр формалаштыра һәм дәлилли белү күнекмәләрен үстерү,синтетик иярченле кушма җөмләләрдә тиешле тыныш билгеләрен куя белү,укучыларның бәйләнешле сөйләм телен </a:t>
            </a:r>
            <a:r>
              <a:rPr lang="tt-RU" sz="2400" b="1" dirty="0" smtClean="0">
                <a:solidFill>
                  <a:srgbClr val="7030A0"/>
                </a:solidFill>
                <a:latin typeface="Times New Roman" charset="0"/>
              </a:rPr>
              <a:t>үстерү.</a:t>
            </a:r>
          </a:p>
          <a:p>
            <a:pPr lvl="0" algn="just" fontAlgn="base">
              <a:spcBef>
                <a:spcPct val="0"/>
              </a:spcBef>
              <a:spcAft>
                <a:spcPct val="0"/>
              </a:spcAft>
              <a:buClrTx/>
              <a:buSzTx/>
              <a:defRPr/>
            </a:pPr>
            <a:endParaRPr lang="ru-RU" sz="2400" b="1" dirty="0">
              <a:solidFill>
                <a:srgbClr val="7030A0"/>
              </a:solidFill>
              <a:latin typeface="Times New Roman" charset="0"/>
            </a:endParaRPr>
          </a:p>
          <a:p>
            <a:pPr lvl="0" algn="just" fontAlgn="base">
              <a:spcBef>
                <a:spcPct val="0"/>
              </a:spcBef>
              <a:spcAft>
                <a:spcPct val="0"/>
              </a:spcAft>
              <a:buClrTx/>
              <a:buSzTx/>
              <a:defRPr/>
            </a:pPr>
            <a:r>
              <a:rPr lang="tt-RU" sz="2400" b="1" i="1" u="sng" dirty="0">
                <a:solidFill>
                  <a:srgbClr val="7030A0"/>
                </a:solidFill>
                <a:latin typeface="Times New Roman" charset="0"/>
              </a:rPr>
              <a:t>Тәрбия максаты</a:t>
            </a:r>
            <a:r>
              <a:rPr lang="tt-RU" sz="2400" b="1" i="1" dirty="0">
                <a:solidFill>
                  <a:srgbClr val="7030A0"/>
                </a:solidFill>
                <a:latin typeface="Times New Roman" charset="0"/>
              </a:rPr>
              <a:t>:</a:t>
            </a:r>
            <a:r>
              <a:rPr lang="tt-RU" sz="2400" b="1" dirty="0">
                <a:solidFill>
                  <a:srgbClr val="7030A0"/>
                </a:solidFill>
                <a:latin typeface="Times New Roman" charset="0"/>
              </a:rPr>
              <a:t> газиз аналарга мәхәббәт,игътибарлы мөнәсәбәт,шәфкатьлелек,хөрмәт,горурлану хисе </a:t>
            </a:r>
            <a:r>
              <a:rPr lang="tt-RU" sz="2400" b="1" dirty="0" smtClean="0">
                <a:solidFill>
                  <a:srgbClr val="7030A0"/>
                </a:solidFill>
                <a:latin typeface="Times New Roman" charset="0"/>
              </a:rPr>
              <a:t>тәрбияләү.</a:t>
            </a:r>
            <a:endParaRPr lang="ru-RU" sz="2400" b="1" dirty="0">
              <a:solidFill>
                <a:srgbClr val="7030A0"/>
              </a:solidFill>
              <a:latin typeface="Times New Roman" charset="0"/>
            </a:endParaRPr>
          </a:p>
          <a:p>
            <a:endParaRPr lang="ru-RU" dirty="0"/>
          </a:p>
        </p:txBody>
      </p:sp>
      <p:pic>
        <p:nvPicPr>
          <p:cNvPr id="4" name="Picture 11" descr="j023826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4" y="-26988"/>
            <a:ext cx="1728194" cy="115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j029006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8488" y="5638800"/>
            <a:ext cx="60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5"/>
          <p:cNvSpPr>
            <a:spLocks noChangeArrowheads="1"/>
          </p:cNvSpPr>
          <p:nvPr/>
        </p:nvSpPr>
        <p:spPr bwMode="auto">
          <a:xfrm flipV="1">
            <a:off x="7494588" y="1916831"/>
            <a:ext cx="1447800" cy="792087"/>
          </a:xfrm>
          <a:prstGeom prst="curvedLeftArrow">
            <a:avLst>
              <a:gd name="adj1" fmla="val 20000"/>
              <a:gd name="adj2" fmla="val 40000"/>
              <a:gd name="adj3" fmla="val 39583"/>
            </a:avLst>
          </a:prstGeom>
          <a:solidFill>
            <a:srgbClr val="00CC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sysClr val="windowText" lastClr="000000"/>
              </a:solidFill>
              <a:effectLst/>
              <a:uLnTx/>
              <a:uFillTx/>
            </a:endParaRPr>
          </a:p>
        </p:txBody>
      </p:sp>
      <p:sp>
        <p:nvSpPr>
          <p:cNvPr id="7" name="AutoShape 3"/>
          <p:cNvSpPr>
            <a:spLocks noChangeArrowheads="1"/>
          </p:cNvSpPr>
          <p:nvPr/>
        </p:nvSpPr>
        <p:spPr bwMode="auto">
          <a:xfrm>
            <a:off x="0" y="2312873"/>
            <a:ext cx="1809750" cy="828095"/>
          </a:xfrm>
          <a:prstGeom prst="curvedRightArrow">
            <a:avLst>
              <a:gd name="adj1" fmla="val 20000"/>
              <a:gd name="adj2" fmla="val 40000"/>
              <a:gd name="adj3" fmla="val 59524"/>
            </a:avLst>
          </a:prstGeom>
          <a:solidFill>
            <a:srgbClr val="00CC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sysClr val="windowText" lastClr="000000"/>
              </a:solidFill>
              <a:effectLst/>
              <a:uLnTx/>
              <a:uFillTx/>
            </a:endParaRPr>
          </a:p>
        </p:txBody>
      </p:sp>
      <p:sp>
        <p:nvSpPr>
          <p:cNvPr id="8" name="AutoShape 7"/>
          <p:cNvSpPr>
            <a:spLocks noChangeArrowheads="1"/>
          </p:cNvSpPr>
          <p:nvPr/>
        </p:nvSpPr>
        <p:spPr bwMode="auto">
          <a:xfrm>
            <a:off x="3419872" y="6190343"/>
            <a:ext cx="2819400" cy="457200"/>
          </a:xfrm>
          <a:prstGeom prst="curvedUpArrow">
            <a:avLst>
              <a:gd name="adj1" fmla="val 123333"/>
              <a:gd name="adj2" fmla="val 246667"/>
              <a:gd name="adj3" fmla="val 33333"/>
            </a:avLst>
          </a:prstGeom>
          <a:solidFill>
            <a:srgbClr val="00CC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sysClr val="windowText" lastClr="000000"/>
              </a:solidFill>
              <a:effectLst/>
              <a:uLnTx/>
              <a:uFillTx/>
            </a:endParaRPr>
          </a:p>
        </p:txBody>
      </p:sp>
    </p:spTree>
    <p:extLst>
      <p:ext uri="{BB962C8B-B14F-4D97-AF65-F5344CB8AC3E}">
        <p14:creationId xmlns:p14="http://schemas.microsoft.com/office/powerpoint/2010/main" val="338155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down)">
                                      <p:cBhvr>
                                        <p:cTn id="8" dur="500"/>
                                        <p:tgtEl>
                                          <p:spTgt spid="4"/>
                                        </p:tgtEl>
                                      </p:cBhvr>
                                    </p:animEffect>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par>
                          <p:cTn id="13" fill="hold">
                            <p:stCondLst>
                              <p:cond delay="1000"/>
                            </p:stCondLst>
                            <p:childTnLst>
                              <p:par>
                                <p:cTn id="14" presetID="4" presetClass="entr" presetSubtype="32" fill="hold" grpId="0" nodeType="afterEffect">
                                  <p:stCondLst>
                                    <p:cond delay="1000"/>
                                  </p:stCondLst>
                                  <p:childTnLst>
                                    <p:set>
                                      <p:cBhvr>
                                        <p:cTn id="15" dur="1" fill="hold">
                                          <p:stCondLst>
                                            <p:cond delay="0"/>
                                          </p:stCondLst>
                                        </p:cTn>
                                        <p:tgtEl>
                                          <p:spTgt spid="6"/>
                                        </p:tgtEl>
                                        <p:attrNameLst>
                                          <p:attrName>style.visibility</p:attrName>
                                        </p:attrNameLst>
                                      </p:cBhvr>
                                      <p:to>
                                        <p:strVal val="visible"/>
                                      </p:to>
                                    </p:set>
                                    <p:animEffect transition="in" filter="box(out)">
                                      <p:cBhvr>
                                        <p:cTn id="16" dur="500"/>
                                        <p:tgtEl>
                                          <p:spTgt spid="6"/>
                                        </p:tgtEl>
                                      </p:cBhvr>
                                    </p:animEffect>
                                  </p:childTnLst>
                                </p:cTn>
                              </p:par>
                            </p:childTnLst>
                          </p:cTn>
                        </p:par>
                        <p:par>
                          <p:cTn id="17" fill="hold">
                            <p:stCondLst>
                              <p:cond delay="2500"/>
                            </p:stCondLst>
                            <p:childTnLst>
                              <p:par>
                                <p:cTn id="18" presetID="22" presetClass="entr" presetSubtype="8" fill="hold" grpId="0" nodeType="afterEffect">
                                  <p:stCondLst>
                                    <p:cond delay="100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par>
                          <p:cTn id="21" fill="hold">
                            <p:stCondLst>
                              <p:cond delay="4000"/>
                            </p:stCondLst>
                            <p:childTnLst>
                              <p:par>
                                <p:cTn id="22" presetID="3" presetClass="entr" presetSubtype="5" fill="hold" grpId="0" nodeType="afterEffect">
                                  <p:stCondLst>
                                    <p:cond delay="1000"/>
                                  </p:stCondLst>
                                  <p:childTnLst>
                                    <p:set>
                                      <p:cBhvr>
                                        <p:cTn id="23" dur="1" fill="hold">
                                          <p:stCondLst>
                                            <p:cond delay="0"/>
                                          </p:stCondLst>
                                        </p:cTn>
                                        <p:tgtEl>
                                          <p:spTgt spid="8"/>
                                        </p:tgtEl>
                                        <p:attrNameLst>
                                          <p:attrName>style.visibility</p:attrName>
                                        </p:attrNameLst>
                                      </p:cBhvr>
                                      <p:to>
                                        <p:strVal val="visible"/>
                                      </p:to>
                                    </p:set>
                                    <p:animEffect transition="in" filter="blinds(vertical)">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260648"/>
            <a:ext cx="7772400" cy="648072"/>
          </a:xfrm>
        </p:spPr>
        <p:txBody>
          <a:bodyPr/>
          <a:lstStyle/>
          <a:p>
            <a:pPr algn="ctr"/>
            <a:r>
              <a:rPr lang="tt-RU" sz="4400" dirty="0" smtClean="0">
                <a:solidFill>
                  <a:srgbClr val="FF0000"/>
                </a:solidFill>
                <a:effectLst/>
                <a:latin typeface="Times New Roman" pitchFamily="18" charset="0"/>
                <a:cs typeface="Times New Roman" pitchFamily="18" charset="0"/>
              </a:rPr>
              <a:t>ТЕСТ</a:t>
            </a:r>
            <a:endParaRPr lang="ru-RU" sz="4400" dirty="0">
              <a:solidFill>
                <a:srgbClr val="FF0000"/>
              </a:solidFill>
              <a:effectLst/>
              <a:latin typeface="Times New Roman" pitchFamily="18" charset="0"/>
              <a:cs typeface="Times New Roman" pitchFamily="18" charset="0"/>
            </a:endParaRPr>
          </a:p>
        </p:txBody>
      </p:sp>
      <p:sp>
        <p:nvSpPr>
          <p:cNvPr id="3" name="Текст 2"/>
          <p:cNvSpPr>
            <a:spLocks noGrp="1"/>
          </p:cNvSpPr>
          <p:nvPr>
            <p:ph type="body" idx="1"/>
          </p:nvPr>
        </p:nvSpPr>
        <p:spPr>
          <a:xfrm>
            <a:off x="530352" y="1322387"/>
            <a:ext cx="8002088" cy="5418981"/>
          </a:xfrm>
        </p:spPr>
        <p:style>
          <a:lnRef idx="0">
            <a:schemeClr val="accent3"/>
          </a:lnRef>
          <a:fillRef idx="3">
            <a:schemeClr val="accent3"/>
          </a:fillRef>
          <a:effectRef idx="3">
            <a:schemeClr val="accent3"/>
          </a:effectRef>
          <a:fontRef idx="minor">
            <a:schemeClr val="lt1"/>
          </a:fontRef>
        </p:style>
        <p:txBody>
          <a:bodyPr>
            <a:normAutofit lnSpcReduction="10000"/>
          </a:bodyPr>
          <a:lstStyle/>
          <a:p>
            <a:r>
              <a:rPr lang="tt-RU" sz="2400" b="1" dirty="0">
                <a:solidFill>
                  <a:srgbClr val="7030A0"/>
                </a:solidFill>
                <a:latin typeface="Times New Roman" pitchFamily="18" charset="0"/>
                <a:cs typeface="Times New Roman" pitchFamily="18" charset="0"/>
              </a:rPr>
              <a:t> </a:t>
            </a:r>
            <a:r>
              <a:rPr lang="tt-RU" sz="2400" b="1" dirty="0" smtClean="0">
                <a:solidFill>
                  <a:srgbClr val="7030A0"/>
                </a:solidFill>
                <a:latin typeface="Times New Roman" pitchFamily="18" charset="0"/>
                <a:cs typeface="Times New Roman" pitchFamily="18" charset="0"/>
              </a:rPr>
              <a:t> </a:t>
            </a:r>
            <a:r>
              <a:rPr lang="tt-RU" b="1" dirty="0" smtClean="0">
                <a:solidFill>
                  <a:srgbClr val="7030A0"/>
                </a:solidFill>
                <a:latin typeface="Times New Roman" pitchFamily="18" charset="0"/>
                <a:cs typeface="Times New Roman" pitchFamily="18" charset="0"/>
              </a:rPr>
              <a:t>1.Үзара ияртү юлы белән бәйләнгән җөмләләрдән торган кушма җөмлә ничек атала?</a:t>
            </a:r>
          </a:p>
          <a:p>
            <a:r>
              <a:rPr lang="tt-RU" b="1" dirty="0" smtClean="0">
                <a:solidFill>
                  <a:srgbClr val="7030A0"/>
                </a:solidFill>
                <a:latin typeface="Times New Roman" pitchFamily="18" charset="0"/>
                <a:cs typeface="Times New Roman" pitchFamily="18" charset="0"/>
              </a:rPr>
              <a:t>а)тезмә </a:t>
            </a:r>
            <a:r>
              <a:rPr lang="tt-RU" b="1" dirty="0">
                <a:solidFill>
                  <a:srgbClr val="7030A0"/>
                </a:solidFill>
                <a:latin typeface="Times New Roman" pitchFamily="18" charset="0"/>
                <a:cs typeface="Times New Roman" pitchFamily="18" charset="0"/>
              </a:rPr>
              <a:t>кушма җөмлә; </a:t>
            </a:r>
          </a:p>
          <a:p>
            <a:r>
              <a:rPr lang="tt-RU" b="1" dirty="0">
                <a:solidFill>
                  <a:srgbClr val="7030A0"/>
                </a:solidFill>
                <a:latin typeface="Times New Roman" pitchFamily="18" charset="0"/>
                <a:cs typeface="Times New Roman" pitchFamily="18" charset="0"/>
              </a:rPr>
              <a:t>ә </a:t>
            </a:r>
            <a:r>
              <a:rPr lang="tt-RU" b="1" dirty="0" smtClean="0">
                <a:solidFill>
                  <a:srgbClr val="7030A0"/>
                </a:solidFill>
                <a:latin typeface="Times New Roman" pitchFamily="18" charset="0"/>
                <a:cs typeface="Times New Roman" pitchFamily="18" charset="0"/>
              </a:rPr>
              <a:t>)иярченле </a:t>
            </a:r>
            <a:r>
              <a:rPr lang="tt-RU" b="1" dirty="0">
                <a:solidFill>
                  <a:srgbClr val="7030A0"/>
                </a:solidFill>
                <a:latin typeface="Times New Roman" pitchFamily="18" charset="0"/>
                <a:cs typeface="Times New Roman" pitchFamily="18" charset="0"/>
              </a:rPr>
              <a:t>кушма җөмлә;</a:t>
            </a:r>
          </a:p>
          <a:p>
            <a:r>
              <a:rPr lang="tt-RU" b="1" dirty="0">
                <a:solidFill>
                  <a:srgbClr val="7030A0"/>
                </a:solidFill>
                <a:latin typeface="Times New Roman" pitchFamily="18" charset="0"/>
                <a:cs typeface="Times New Roman" pitchFamily="18" charset="0"/>
              </a:rPr>
              <a:t>б)теркәгечле тезмә кушма җөмлә. </a:t>
            </a:r>
            <a:endParaRPr lang="tt-RU" b="1" dirty="0" smtClean="0">
              <a:solidFill>
                <a:srgbClr val="7030A0"/>
              </a:solidFill>
              <a:latin typeface="Times New Roman" pitchFamily="18" charset="0"/>
              <a:cs typeface="Times New Roman" pitchFamily="18" charset="0"/>
            </a:endParaRPr>
          </a:p>
          <a:p>
            <a:r>
              <a:rPr lang="tt-RU" b="1" dirty="0">
                <a:solidFill>
                  <a:srgbClr val="7030A0"/>
                </a:solidFill>
                <a:latin typeface="Times New Roman" pitchFamily="18" charset="0"/>
                <a:cs typeface="Times New Roman" pitchFamily="18" charset="0"/>
              </a:rPr>
              <a:t>2.Иярченле кушма җөмләләр төзелеше ягыннан түбәндәге төрләргә бүленәләр:</a:t>
            </a:r>
          </a:p>
          <a:p>
            <a:r>
              <a:rPr lang="tt-RU" b="1" dirty="0">
                <a:solidFill>
                  <a:srgbClr val="7030A0"/>
                </a:solidFill>
                <a:latin typeface="Times New Roman" pitchFamily="18" charset="0"/>
                <a:cs typeface="Times New Roman" pitchFamily="18" charset="0"/>
              </a:rPr>
              <a:t>а)аналитик һәм синтетик иярченле кушма җөмләләр; </a:t>
            </a:r>
          </a:p>
          <a:p>
            <a:r>
              <a:rPr lang="tt-RU" b="1" dirty="0">
                <a:solidFill>
                  <a:srgbClr val="7030A0"/>
                </a:solidFill>
                <a:latin typeface="Times New Roman" pitchFamily="18" charset="0"/>
                <a:cs typeface="Times New Roman" pitchFamily="18" charset="0"/>
              </a:rPr>
              <a:t>ә)иярчен ия,хәбәр,аергыч,тәмамлык,хәл җөмләләр; </a:t>
            </a:r>
          </a:p>
          <a:p>
            <a:r>
              <a:rPr lang="tt-RU" b="1" dirty="0">
                <a:solidFill>
                  <a:srgbClr val="7030A0"/>
                </a:solidFill>
                <a:latin typeface="Times New Roman" pitchFamily="18" charset="0"/>
                <a:cs typeface="Times New Roman" pitchFamily="18" charset="0"/>
              </a:rPr>
              <a:t>б)бары тик синтетик кына була. </a:t>
            </a:r>
          </a:p>
          <a:p>
            <a:r>
              <a:rPr lang="ru-RU" b="1" dirty="0" smtClean="0">
                <a:solidFill>
                  <a:srgbClr val="7030A0"/>
                </a:solidFill>
                <a:latin typeface="Times New Roman" pitchFamily="18" charset="0"/>
                <a:cs typeface="Times New Roman" pitchFamily="18" charset="0"/>
              </a:rPr>
              <a:t>3</a:t>
            </a:r>
            <a:r>
              <a:rPr lang="ru-RU" b="1" dirty="0">
                <a:solidFill>
                  <a:srgbClr val="7030A0"/>
                </a:solidFill>
                <a:latin typeface="Times New Roman" pitchFamily="18" charset="0"/>
                <a:cs typeface="Times New Roman" pitchFamily="18" charset="0"/>
              </a:rPr>
              <a:t>. </a:t>
            </a:r>
            <a:r>
              <a:rPr lang="ru-RU" b="1" dirty="0" err="1">
                <a:solidFill>
                  <a:srgbClr val="7030A0"/>
                </a:solidFill>
                <a:latin typeface="Times New Roman" pitchFamily="18" charset="0"/>
                <a:cs typeface="Times New Roman" pitchFamily="18" charset="0"/>
              </a:rPr>
              <a:t>Иярченле</a:t>
            </a:r>
            <a:r>
              <a:rPr lang="ru-RU" b="1" dirty="0">
                <a:solidFill>
                  <a:srgbClr val="7030A0"/>
                </a:solidFill>
                <a:latin typeface="Times New Roman" pitchFamily="18" charset="0"/>
                <a:cs typeface="Times New Roman" pitchFamily="18" charset="0"/>
              </a:rPr>
              <a:t> </a:t>
            </a:r>
            <a:r>
              <a:rPr lang="ru-RU" b="1" dirty="0" err="1">
                <a:solidFill>
                  <a:srgbClr val="7030A0"/>
                </a:solidFill>
                <a:latin typeface="Times New Roman" pitchFamily="18" charset="0"/>
                <a:cs typeface="Times New Roman" pitchFamily="18" charset="0"/>
              </a:rPr>
              <a:t>кушма</a:t>
            </a:r>
            <a:r>
              <a:rPr lang="ru-RU" b="1" dirty="0">
                <a:solidFill>
                  <a:srgbClr val="7030A0"/>
                </a:solidFill>
                <a:latin typeface="Times New Roman" pitchFamily="18" charset="0"/>
                <a:cs typeface="Times New Roman" pitchFamily="18" charset="0"/>
              </a:rPr>
              <a:t> </a:t>
            </a:r>
            <a:r>
              <a:rPr lang="ru-RU" b="1" dirty="0" err="1">
                <a:solidFill>
                  <a:srgbClr val="7030A0"/>
                </a:solidFill>
                <a:latin typeface="Times New Roman" pitchFamily="18" charset="0"/>
                <a:cs typeface="Times New Roman" pitchFamily="18" charset="0"/>
              </a:rPr>
              <a:t>җөмләләр</a:t>
            </a:r>
            <a:r>
              <a:rPr lang="ru-RU" b="1" dirty="0">
                <a:solidFill>
                  <a:srgbClr val="7030A0"/>
                </a:solidFill>
                <a:latin typeface="Times New Roman" pitchFamily="18" charset="0"/>
                <a:cs typeface="Times New Roman" pitchFamily="18" charset="0"/>
              </a:rPr>
              <a:t> </a:t>
            </a:r>
            <a:r>
              <a:rPr lang="ru-RU" b="1" dirty="0" err="1">
                <a:solidFill>
                  <a:srgbClr val="7030A0"/>
                </a:solidFill>
                <a:latin typeface="Times New Roman" pitchFamily="18" charset="0"/>
                <a:cs typeface="Times New Roman" pitchFamily="18" charset="0"/>
              </a:rPr>
              <a:t>мәгънәләре</a:t>
            </a:r>
            <a:r>
              <a:rPr lang="ru-RU" b="1" dirty="0">
                <a:solidFill>
                  <a:srgbClr val="7030A0"/>
                </a:solidFill>
                <a:latin typeface="Times New Roman" pitchFamily="18" charset="0"/>
                <a:cs typeface="Times New Roman" pitchFamily="18" charset="0"/>
              </a:rPr>
              <a:t> </a:t>
            </a:r>
            <a:r>
              <a:rPr lang="ru-RU" b="1" dirty="0" err="1">
                <a:solidFill>
                  <a:srgbClr val="7030A0"/>
                </a:solidFill>
                <a:latin typeface="Times New Roman" pitchFamily="18" charset="0"/>
                <a:cs typeface="Times New Roman" pitchFamily="18" charset="0"/>
              </a:rPr>
              <a:t>буенча</a:t>
            </a:r>
            <a:r>
              <a:rPr lang="ru-RU" b="1" dirty="0">
                <a:solidFill>
                  <a:srgbClr val="7030A0"/>
                </a:solidFill>
                <a:latin typeface="Times New Roman" pitchFamily="18" charset="0"/>
                <a:cs typeface="Times New Roman" pitchFamily="18" charset="0"/>
              </a:rPr>
              <a:t> </a:t>
            </a:r>
            <a:r>
              <a:rPr lang="ru-RU" b="1" dirty="0" err="1">
                <a:solidFill>
                  <a:srgbClr val="7030A0"/>
                </a:solidFill>
                <a:latin typeface="Times New Roman" pitchFamily="18" charset="0"/>
                <a:cs typeface="Times New Roman" pitchFamily="18" charset="0"/>
              </a:rPr>
              <a:t>түбәндәге</a:t>
            </a:r>
            <a:r>
              <a:rPr lang="ru-RU" b="1" dirty="0">
                <a:solidFill>
                  <a:srgbClr val="7030A0"/>
                </a:solidFill>
                <a:latin typeface="Times New Roman" pitchFamily="18" charset="0"/>
                <a:cs typeface="Times New Roman" pitchFamily="18" charset="0"/>
              </a:rPr>
              <a:t> </a:t>
            </a:r>
            <a:r>
              <a:rPr lang="ru-RU" b="1" dirty="0" err="1">
                <a:solidFill>
                  <a:srgbClr val="7030A0"/>
                </a:solidFill>
                <a:latin typeface="Times New Roman" pitchFamily="18" charset="0"/>
                <a:cs typeface="Times New Roman" pitchFamily="18" charset="0"/>
              </a:rPr>
              <a:t>төрләргә</a:t>
            </a:r>
            <a:r>
              <a:rPr lang="ru-RU" b="1" dirty="0">
                <a:solidFill>
                  <a:srgbClr val="7030A0"/>
                </a:solidFill>
                <a:latin typeface="Times New Roman" pitchFamily="18" charset="0"/>
                <a:cs typeface="Times New Roman" pitchFamily="18" charset="0"/>
              </a:rPr>
              <a:t> </a:t>
            </a:r>
            <a:r>
              <a:rPr lang="ru-RU" b="1" dirty="0" err="1">
                <a:solidFill>
                  <a:srgbClr val="7030A0"/>
                </a:solidFill>
                <a:latin typeface="Times New Roman" pitchFamily="18" charset="0"/>
                <a:cs typeface="Times New Roman" pitchFamily="18" charset="0"/>
              </a:rPr>
              <a:t>бүленәләр</a:t>
            </a:r>
            <a:r>
              <a:rPr lang="ru-RU" b="1" dirty="0">
                <a:solidFill>
                  <a:srgbClr val="7030A0"/>
                </a:solidFill>
                <a:latin typeface="Times New Roman" pitchFamily="18" charset="0"/>
                <a:cs typeface="Times New Roman" pitchFamily="18" charset="0"/>
              </a:rPr>
              <a:t>:</a:t>
            </a:r>
          </a:p>
          <a:p>
            <a:r>
              <a:rPr lang="ru-RU" b="1" dirty="0">
                <a:solidFill>
                  <a:srgbClr val="7030A0"/>
                </a:solidFill>
                <a:latin typeface="Times New Roman" pitchFamily="18" charset="0"/>
                <a:cs typeface="Times New Roman" pitchFamily="18" charset="0"/>
              </a:rPr>
              <a:t>а)</a:t>
            </a:r>
            <a:r>
              <a:rPr lang="ru-RU" b="1" dirty="0" err="1">
                <a:solidFill>
                  <a:srgbClr val="7030A0"/>
                </a:solidFill>
                <a:latin typeface="Times New Roman" pitchFamily="18" charset="0"/>
                <a:cs typeface="Times New Roman" pitchFamily="18" charset="0"/>
              </a:rPr>
              <a:t>иярчен</a:t>
            </a:r>
            <a:r>
              <a:rPr lang="ru-RU" b="1" dirty="0">
                <a:solidFill>
                  <a:srgbClr val="7030A0"/>
                </a:solidFill>
                <a:latin typeface="Times New Roman" pitchFamily="18" charset="0"/>
                <a:cs typeface="Times New Roman" pitchFamily="18" charset="0"/>
              </a:rPr>
              <a:t> </a:t>
            </a:r>
            <a:r>
              <a:rPr lang="ru-RU" b="1" dirty="0" err="1">
                <a:solidFill>
                  <a:srgbClr val="7030A0"/>
                </a:solidFill>
                <a:latin typeface="Times New Roman" pitchFamily="18" charset="0"/>
                <a:cs typeface="Times New Roman" pitchFamily="18" charset="0"/>
              </a:rPr>
              <a:t>ия</a:t>
            </a:r>
            <a:r>
              <a:rPr lang="ru-RU" b="1" dirty="0">
                <a:solidFill>
                  <a:srgbClr val="7030A0"/>
                </a:solidFill>
                <a:latin typeface="Times New Roman" pitchFamily="18" charset="0"/>
                <a:cs typeface="Times New Roman" pitchFamily="18" charset="0"/>
              </a:rPr>
              <a:t> </a:t>
            </a:r>
            <a:r>
              <a:rPr lang="ru-RU" b="1" dirty="0" err="1">
                <a:solidFill>
                  <a:srgbClr val="7030A0"/>
                </a:solidFill>
                <a:latin typeface="Times New Roman" pitchFamily="18" charset="0"/>
                <a:cs typeface="Times New Roman" pitchFamily="18" charset="0"/>
              </a:rPr>
              <a:t>һәм</a:t>
            </a:r>
            <a:r>
              <a:rPr lang="ru-RU" b="1" dirty="0">
                <a:solidFill>
                  <a:srgbClr val="7030A0"/>
                </a:solidFill>
                <a:latin typeface="Times New Roman" pitchFamily="18" charset="0"/>
                <a:cs typeface="Times New Roman" pitchFamily="18" charset="0"/>
              </a:rPr>
              <a:t> </a:t>
            </a:r>
            <a:r>
              <a:rPr lang="ru-RU" b="1" dirty="0" err="1">
                <a:solidFill>
                  <a:srgbClr val="7030A0"/>
                </a:solidFill>
                <a:latin typeface="Times New Roman" pitchFamily="18" charset="0"/>
                <a:cs typeface="Times New Roman" pitchFamily="18" charset="0"/>
              </a:rPr>
              <a:t>иярчен</a:t>
            </a:r>
            <a:r>
              <a:rPr lang="ru-RU" b="1" dirty="0">
                <a:solidFill>
                  <a:srgbClr val="7030A0"/>
                </a:solidFill>
                <a:latin typeface="Times New Roman" pitchFamily="18" charset="0"/>
                <a:cs typeface="Times New Roman" pitchFamily="18" charset="0"/>
              </a:rPr>
              <a:t> </a:t>
            </a:r>
            <a:r>
              <a:rPr lang="ru-RU" b="1" dirty="0" err="1">
                <a:solidFill>
                  <a:srgbClr val="7030A0"/>
                </a:solidFill>
                <a:latin typeface="Times New Roman" pitchFamily="18" charset="0"/>
                <a:cs typeface="Times New Roman" pitchFamily="18" charset="0"/>
              </a:rPr>
              <a:t>хәбәр</a:t>
            </a:r>
            <a:r>
              <a:rPr lang="ru-RU" b="1" dirty="0">
                <a:solidFill>
                  <a:srgbClr val="7030A0"/>
                </a:solidFill>
                <a:latin typeface="Times New Roman" pitchFamily="18" charset="0"/>
                <a:cs typeface="Times New Roman" pitchFamily="18" charset="0"/>
              </a:rPr>
              <a:t>; </a:t>
            </a:r>
          </a:p>
          <a:p>
            <a:r>
              <a:rPr lang="ru-RU" b="1" dirty="0">
                <a:solidFill>
                  <a:srgbClr val="7030A0"/>
                </a:solidFill>
                <a:latin typeface="Times New Roman" pitchFamily="18" charset="0"/>
                <a:cs typeface="Times New Roman" pitchFamily="18" charset="0"/>
              </a:rPr>
              <a:t>ә)аналитик </a:t>
            </a:r>
            <a:r>
              <a:rPr lang="ru-RU" b="1" dirty="0" err="1">
                <a:solidFill>
                  <a:srgbClr val="7030A0"/>
                </a:solidFill>
                <a:latin typeface="Times New Roman" pitchFamily="18" charset="0"/>
                <a:cs typeface="Times New Roman" pitchFamily="18" charset="0"/>
              </a:rPr>
              <a:t>һәм</a:t>
            </a:r>
            <a:r>
              <a:rPr lang="ru-RU" b="1" dirty="0">
                <a:solidFill>
                  <a:srgbClr val="7030A0"/>
                </a:solidFill>
                <a:latin typeface="Times New Roman" pitchFamily="18" charset="0"/>
                <a:cs typeface="Times New Roman" pitchFamily="18" charset="0"/>
              </a:rPr>
              <a:t> синтетик; </a:t>
            </a:r>
          </a:p>
          <a:p>
            <a:r>
              <a:rPr lang="ru-RU" b="1" dirty="0">
                <a:solidFill>
                  <a:srgbClr val="7030A0"/>
                </a:solidFill>
                <a:latin typeface="Times New Roman" pitchFamily="18" charset="0"/>
                <a:cs typeface="Times New Roman" pitchFamily="18" charset="0"/>
              </a:rPr>
              <a:t>б)</a:t>
            </a:r>
            <a:r>
              <a:rPr lang="ru-RU" b="1" dirty="0" err="1">
                <a:solidFill>
                  <a:srgbClr val="7030A0"/>
                </a:solidFill>
                <a:latin typeface="Times New Roman" pitchFamily="18" charset="0"/>
                <a:cs typeface="Times New Roman" pitchFamily="18" charset="0"/>
              </a:rPr>
              <a:t>иярчен</a:t>
            </a:r>
            <a:r>
              <a:rPr lang="ru-RU" b="1" dirty="0">
                <a:solidFill>
                  <a:srgbClr val="7030A0"/>
                </a:solidFill>
                <a:latin typeface="Times New Roman" pitchFamily="18" charset="0"/>
                <a:cs typeface="Times New Roman" pitchFamily="18" charset="0"/>
              </a:rPr>
              <a:t> </a:t>
            </a:r>
            <a:r>
              <a:rPr lang="ru-RU" b="1" dirty="0" err="1">
                <a:solidFill>
                  <a:srgbClr val="7030A0"/>
                </a:solidFill>
                <a:latin typeface="Times New Roman" pitchFamily="18" charset="0"/>
                <a:cs typeface="Times New Roman" pitchFamily="18" charset="0"/>
              </a:rPr>
              <a:t>ия,хәбәр,тәмамлык,аергыч,хәл,аныклагыч</a:t>
            </a:r>
            <a:r>
              <a:rPr lang="ru-RU" b="1" dirty="0">
                <a:solidFill>
                  <a:srgbClr val="7030A0"/>
                </a:solidFill>
                <a:latin typeface="Times New Roman" pitchFamily="18" charset="0"/>
                <a:cs typeface="Times New Roman" pitchFamily="18" charset="0"/>
              </a:rPr>
              <a:t>. </a:t>
            </a:r>
          </a:p>
          <a:p>
            <a:endParaRPr lang="ru-RU" sz="2400" b="1" dirty="0">
              <a:solidFill>
                <a:srgbClr val="7030A0"/>
              </a:solidFill>
              <a:latin typeface="Times New Roman" pitchFamily="18" charset="0"/>
              <a:cs typeface="Times New Roman" pitchFamily="18" charset="0"/>
            </a:endParaRPr>
          </a:p>
        </p:txBody>
      </p:sp>
      <p:pic>
        <p:nvPicPr>
          <p:cNvPr id="4" name="Picture 20" descr="\\Admin\C\Все картинки\CLIPART4\J0240969.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29370"/>
            <a:ext cx="80327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descr="\\Admin\C\Все картинки\CLIPART4\J0240969.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415924"/>
            <a:ext cx="80327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1" descr="\\Admin\C\Все картинки\CLIPART4\J0240969.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0"/>
            <a:ext cx="80327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7" descr="j022936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322387"/>
            <a:ext cx="75565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7" descr="j022936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4" y="3693793"/>
            <a:ext cx="75565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7" descr="j022936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32" y="5661248"/>
            <a:ext cx="75565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572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par>
                          <p:cTn id="16" fill="hold">
                            <p:stCondLst>
                              <p:cond delay="1500"/>
                            </p:stCondLst>
                            <p:childTnLst>
                              <p:par>
                                <p:cTn id="17" presetID="3" presetClass="entr" presetSubtype="5"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vertical)">
                                      <p:cBhvr>
                                        <p:cTn id="19" dur="500"/>
                                        <p:tgtEl>
                                          <p:spTgt spid="7"/>
                                        </p:tgtEl>
                                      </p:cBhvr>
                                    </p:animEffect>
                                  </p:childTnLst>
                                </p:cTn>
                              </p:par>
                            </p:childTnLst>
                          </p:cTn>
                        </p:par>
                        <p:par>
                          <p:cTn id="20" fill="hold">
                            <p:stCondLst>
                              <p:cond delay="2000"/>
                            </p:stCondLst>
                            <p:childTnLst>
                              <p:par>
                                <p:cTn id="21" presetID="3" presetClass="entr" presetSubtype="5"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vertical)">
                                      <p:cBhvr>
                                        <p:cTn id="23" dur="500"/>
                                        <p:tgtEl>
                                          <p:spTgt spid="8"/>
                                        </p:tgtEl>
                                      </p:cBhvr>
                                    </p:animEffect>
                                  </p:childTnLst>
                                </p:cTn>
                              </p:par>
                            </p:childTnLst>
                          </p:cTn>
                        </p:par>
                        <p:par>
                          <p:cTn id="24" fill="hold">
                            <p:stCondLst>
                              <p:cond delay="2500"/>
                            </p:stCondLst>
                            <p:childTnLst>
                              <p:par>
                                <p:cTn id="25" presetID="3" presetClass="entr" presetSubtype="5"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vertic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lstStyle/>
          <a:p>
            <a:endParaRPr lang="ru-RU" dirty="0"/>
          </a:p>
        </p:txBody>
      </p:sp>
      <p:sp>
        <p:nvSpPr>
          <p:cNvPr id="3" name="Текст 2"/>
          <p:cNvSpPr>
            <a:spLocks noGrp="1"/>
          </p:cNvSpPr>
          <p:nvPr>
            <p:ph type="body" idx="1"/>
          </p:nvPr>
        </p:nvSpPr>
        <p:spPr>
          <a:xfrm>
            <a:off x="0" y="0"/>
            <a:ext cx="9144000" cy="6858000"/>
          </a:xfrm>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r>
              <a:rPr lang="tt-RU" dirty="0" smtClean="0">
                <a:solidFill>
                  <a:srgbClr val="7030A0"/>
                </a:solidFill>
                <a:latin typeface="Times New Roman" pitchFamily="18" charset="0"/>
                <a:cs typeface="Times New Roman" pitchFamily="18" charset="0"/>
              </a:rPr>
              <a:t>4. Синтетик иярченле кушма җөмләләрдә компонентларны бәйләүче чаралар:</a:t>
            </a:r>
            <a:endParaRPr lang="ru-RU" dirty="0" smtClean="0">
              <a:solidFill>
                <a:srgbClr val="7030A0"/>
              </a:solidFill>
              <a:latin typeface="Times New Roman" pitchFamily="18" charset="0"/>
              <a:cs typeface="Times New Roman" pitchFamily="18" charset="0"/>
            </a:endParaRPr>
          </a:p>
          <a:p>
            <a:r>
              <a:rPr lang="tt-RU" dirty="0" smtClean="0">
                <a:solidFill>
                  <a:srgbClr val="7030A0"/>
                </a:solidFill>
                <a:latin typeface="Times New Roman" pitchFamily="18" charset="0"/>
                <a:cs typeface="Times New Roman" pitchFamily="18" charset="0"/>
              </a:rPr>
              <a:t>а)иярчен җөмләнең хәбәре составында торалар; </a:t>
            </a:r>
            <a:br>
              <a:rPr lang="tt-RU" dirty="0" smtClean="0">
                <a:solidFill>
                  <a:srgbClr val="7030A0"/>
                </a:solidFill>
                <a:latin typeface="Times New Roman" pitchFamily="18" charset="0"/>
                <a:cs typeface="Times New Roman" pitchFamily="18" charset="0"/>
              </a:rPr>
            </a:br>
            <a:r>
              <a:rPr lang="tt-RU" dirty="0" smtClean="0">
                <a:solidFill>
                  <a:srgbClr val="7030A0"/>
                </a:solidFill>
                <a:latin typeface="Times New Roman" pitchFamily="18" charset="0"/>
                <a:cs typeface="Times New Roman" pitchFamily="18" charset="0"/>
              </a:rPr>
              <a:t>ә)иярчен җөмләнең хәбәре составында тормыйлар;</a:t>
            </a:r>
            <a:br>
              <a:rPr lang="tt-RU" dirty="0" smtClean="0">
                <a:solidFill>
                  <a:srgbClr val="7030A0"/>
                </a:solidFill>
                <a:latin typeface="Times New Roman" pitchFamily="18" charset="0"/>
                <a:cs typeface="Times New Roman" pitchFamily="18" charset="0"/>
              </a:rPr>
            </a:br>
            <a:r>
              <a:rPr lang="tt-RU" dirty="0" smtClean="0">
                <a:solidFill>
                  <a:srgbClr val="7030A0"/>
                </a:solidFill>
                <a:latin typeface="Times New Roman" pitchFamily="18" charset="0"/>
                <a:cs typeface="Times New Roman" pitchFamily="18" charset="0"/>
              </a:rPr>
              <a:t>б) баш җөмләдә киләләр.</a:t>
            </a:r>
            <a:endParaRPr lang="ru-RU" dirty="0" smtClean="0">
              <a:solidFill>
                <a:srgbClr val="7030A0"/>
              </a:solidFill>
              <a:latin typeface="Times New Roman" pitchFamily="18" charset="0"/>
              <a:cs typeface="Times New Roman" pitchFamily="18" charset="0"/>
            </a:endParaRPr>
          </a:p>
          <a:p>
            <a:r>
              <a:rPr lang="tt-RU" dirty="0" smtClean="0">
                <a:solidFill>
                  <a:srgbClr val="7030A0"/>
                </a:solidFill>
                <a:latin typeface="Times New Roman" pitchFamily="18" charset="0"/>
                <a:cs typeface="Times New Roman" pitchFamily="18" charset="0"/>
              </a:rPr>
              <a:t>5. Синтетик иярчен җөмләләр кайсы телләргә хас:</a:t>
            </a:r>
            <a:endParaRPr lang="ru-RU" dirty="0" smtClean="0">
              <a:solidFill>
                <a:srgbClr val="7030A0"/>
              </a:solidFill>
              <a:latin typeface="Times New Roman" pitchFamily="18" charset="0"/>
              <a:cs typeface="Times New Roman" pitchFamily="18" charset="0"/>
            </a:endParaRPr>
          </a:p>
          <a:p>
            <a:r>
              <a:rPr lang="tt-RU" dirty="0" smtClean="0">
                <a:solidFill>
                  <a:srgbClr val="7030A0"/>
                </a:solidFill>
                <a:latin typeface="Times New Roman" pitchFamily="18" charset="0"/>
                <a:cs typeface="Times New Roman" pitchFamily="18" charset="0"/>
              </a:rPr>
              <a:t>а)татар теленә һәм рус теленә; </a:t>
            </a:r>
            <a:br>
              <a:rPr lang="tt-RU" dirty="0" smtClean="0">
                <a:solidFill>
                  <a:srgbClr val="7030A0"/>
                </a:solidFill>
                <a:latin typeface="Times New Roman" pitchFamily="18" charset="0"/>
                <a:cs typeface="Times New Roman" pitchFamily="18" charset="0"/>
              </a:rPr>
            </a:br>
            <a:r>
              <a:rPr lang="tt-RU" dirty="0" smtClean="0">
                <a:solidFill>
                  <a:srgbClr val="7030A0"/>
                </a:solidFill>
                <a:latin typeface="Times New Roman" pitchFamily="18" charset="0"/>
                <a:cs typeface="Times New Roman" pitchFamily="18" charset="0"/>
              </a:rPr>
              <a:t>ә) төрки телләргә,шул исәптән татар теленә дә;</a:t>
            </a:r>
            <a:br>
              <a:rPr lang="tt-RU" dirty="0" smtClean="0">
                <a:solidFill>
                  <a:srgbClr val="7030A0"/>
                </a:solidFill>
                <a:latin typeface="Times New Roman" pitchFamily="18" charset="0"/>
                <a:cs typeface="Times New Roman" pitchFamily="18" charset="0"/>
              </a:rPr>
            </a:br>
            <a:r>
              <a:rPr lang="tt-RU" dirty="0" smtClean="0">
                <a:solidFill>
                  <a:srgbClr val="7030A0"/>
                </a:solidFill>
                <a:latin typeface="Times New Roman" pitchFamily="18" charset="0"/>
                <a:cs typeface="Times New Roman" pitchFamily="18" charset="0"/>
              </a:rPr>
              <a:t>б) рус теленә.</a:t>
            </a:r>
            <a:endParaRPr lang="en-US" dirty="0" smtClean="0">
              <a:solidFill>
                <a:srgbClr val="7030A0"/>
              </a:solidFill>
              <a:latin typeface="Times New Roman" pitchFamily="18" charset="0"/>
              <a:cs typeface="Times New Roman" pitchFamily="18" charset="0"/>
            </a:endParaRPr>
          </a:p>
          <a:p>
            <a:r>
              <a:rPr lang="ru-RU" dirty="0" smtClean="0">
                <a:solidFill>
                  <a:srgbClr val="7030A0"/>
                </a:solidFill>
                <a:latin typeface="Times New Roman" pitchFamily="18" charset="0"/>
                <a:cs typeface="Times New Roman" pitchFamily="18" charset="0"/>
              </a:rPr>
              <a:t>6.Синтетик </a:t>
            </a:r>
            <a:r>
              <a:rPr lang="ru-RU" dirty="0" err="1">
                <a:solidFill>
                  <a:srgbClr val="7030A0"/>
                </a:solidFill>
                <a:latin typeface="Times New Roman" pitchFamily="18" charset="0"/>
                <a:cs typeface="Times New Roman" pitchFamily="18" charset="0"/>
              </a:rPr>
              <a:t>бәйләүче</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чараларга</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керми</a:t>
            </a:r>
            <a:r>
              <a:rPr lang="ru-RU" dirty="0">
                <a:solidFill>
                  <a:srgbClr val="7030A0"/>
                </a:solidFill>
                <a:latin typeface="Times New Roman" pitchFamily="18" charset="0"/>
                <a:cs typeface="Times New Roman" pitchFamily="18" charset="0"/>
              </a:rPr>
              <a:t>:</a:t>
            </a:r>
          </a:p>
          <a:p>
            <a:r>
              <a:rPr lang="ru-RU" dirty="0">
                <a:solidFill>
                  <a:srgbClr val="7030A0"/>
                </a:solidFill>
                <a:latin typeface="Times New Roman" pitchFamily="18" charset="0"/>
                <a:cs typeface="Times New Roman" pitchFamily="18" charset="0"/>
              </a:rPr>
              <a:t>а)</a:t>
            </a:r>
            <a:r>
              <a:rPr lang="ru-RU" dirty="0" err="1">
                <a:solidFill>
                  <a:srgbClr val="7030A0"/>
                </a:solidFill>
                <a:latin typeface="Times New Roman" pitchFamily="18" charset="0"/>
                <a:cs typeface="Times New Roman" pitchFamily="18" charset="0"/>
              </a:rPr>
              <a:t>килеш</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кушымчалары,фигыль</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формалары</a:t>
            </a:r>
            <a:r>
              <a:rPr lang="ru-RU" dirty="0">
                <a:solidFill>
                  <a:srgbClr val="7030A0"/>
                </a:solidFill>
                <a:latin typeface="Times New Roman" pitchFamily="18" charset="0"/>
                <a:cs typeface="Times New Roman" pitchFamily="18" charset="0"/>
              </a:rPr>
              <a:t>; </a:t>
            </a:r>
          </a:p>
          <a:p>
            <a:r>
              <a:rPr lang="ru-RU" dirty="0">
                <a:solidFill>
                  <a:srgbClr val="7030A0"/>
                </a:solidFill>
                <a:latin typeface="Times New Roman" pitchFamily="18" charset="0"/>
                <a:cs typeface="Times New Roman" pitchFamily="18" charset="0"/>
              </a:rPr>
              <a:t>ә) </a:t>
            </a:r>
            <a:r>
              <a:rPr lang="ru-RU" dirty="0" err="1">
                <a:solidFill>
                  <a:srgbClr val="7030A0"/>
                </a:solidFill>
                <a:latin typeface="Times New Roman" pitchFamily="18" charset="0"/>
                <a:cs typeface="Times New Roman" pitchFamily="18" charset="0"/>
              </a:rPr>
              <a:t>бәйлек</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һәм</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бәйлек</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сүзләр</a:t>
            </a:r>
            <a:r>
              <a:rPr lang="ru-RU" dirty="0">
                <a:solidFill>
                  <a:srgbClr val="7030A0"/>
                </a:solidFill>
                <a:latin typeface="Times New Roman" pitchFamily="18" charset="0"/>
                <a:cs typeface="Times New Roman" pitchFamily="18" charset="0"/>
              </a:rPr>
              <a:t>;</a:t>
            </a:r>
          </a:p>
          <a:p>
            <a:r>
              <a:rPr lang="ru-RU" dirty="0">
                <a:solidFill>
                  <a:srgbClr val="7030A0"/>
                </a:solidFill>
                <a:latin typeface="Times New Roman" pitchFamily="18" charset="0"/>
                <a:cs typeface="Times New Roman" pitchFamily="18" charset="0"/>
              </a:rPr>
              <a:t>б) </a:t>
            </a:r>
            <a:r>
              <a:rPr lang="ru-RU" dirty="0" err="1">
                <a:solidFill>
                  <a:srgbClr val="7030A0"/>
                </a:solidFill>
                <a:latin typeface="Times New Roman" pitchFamily="18" charset="0"/>
                <a:cs typeface="Times New Roman" pitchFamily="18" charset="0"/>
              </a:rPr>
              <a:t>мөнәсәбәтле</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сүзләр</a:t>
            </a:r>
            <a:r>
              <a:rPr lang="ru-RU" dirty="0">
                <a:solidFill>
                  <a:srgbClr val="7030A0"/>
                </a:solidFill>
                <a:latin typeface="Times New Roman" pitchFamily="18" charset="0"/>
                <a:cs typeface="Times New Roman" pitchFamily="18" charset="0"/>
              </a:rPr>
              <a:t>;</a:t>
            </a:r>
          </a:p>
          <a:p>
            <a:r>
              <a:rPr lang="ru-RU" dirty="0">
                <a:solidFill>
                  <a:srgbClr val="7030A0"/>
                </a:solidFill>
                <a:latin typeface="Times New Roman" pitchFamily="18" charset="0"/>
                <a:cs typeface="Times New Roman" pitchFamily="18" charset="0"/>
              </a:rPr>
              <a:t>в)</a:t>
            </a:r>
            <a:r>
              <a:rPr lang="ru-RU" dirty="0" err="1">
                <a:solidFill>
                  <a:srgbClr val="7030A0"/>
                </a:solidFill>
                <a:latin typeface="Times New Roman" pitchFamily="18" charset="0"/>
                <a:cs typeface="Times New Roman" pitchFamily="18" charset="0"/>
              </a:rPr>
              <a:t>янәшә</a:t>
            </a:r>
            <a:r>
              <a:rPr lang="ru-RU" dirty="0">
                <a:solidFill>
                  <a:srgbClr val="7030A0"/>
                </a:solidFill>
                <a:latin typeface="Times New Roman" pitchFamily="18" charset="0"/>
                <a:cs typeface="Times New Roman" pitchFamily="18" charset="0"/>
              </a:rPr>
              <a:t> тору</a:t>
            </a:r>
            <a:r>
              <a:rPr lang="ru-RU" dirty="0" smtClean="0">
                <a:solidFill>
                  <a:srgbClr val="7030A0"/>
                </a:solidFill>
                <a:latin typeface="Times New Roman" pitchFamily="18" charset="0"/>
                <a:cs typeface="Times New Roman" pitchFamily="18" charset="0"/>
              </a:rPr>
              <a:t>.</a:t>
            </a:r>
            <a:endParaRPr lang="en-US" dirty="0" smtClean="0">
              <a:solidFill>
                <a:srgbClr val="7030A0"/>
              </a:solidFill>
              <a:latin typeface="Times New Roman" pitchFamily="18" charset="0"/>
              <a:cs typeface="Times New Roman" pitchFamily="18" charset="0"/>
            </a:endParaRPr>
          </a:p>
          <a:p>
            <a:endParaRPr lang="ru-RU" dirty="0">
              <a:solidFill>
                <a:srgbClr val="7030A0"/>
              </a:solidFill>
              <a:latin typeface="Times New Roman" pitchFamily="18" charset="0"/>
              <a:cs typeface="Times New Roman" pitchFamily="18" charset="0"/>
            </a:endParaRPr>
          </a:p>
          <a:p>
            <a:r>
              <a:rPr lang="ru-RU" dirty="0">
                <a:solidFill>
                  <a:srgbClr val="7030A0"/>
                </a:solidFill>
                <a:latin typeface="Times New Roman" pitchFamily="18" charset="0"/>
                <a:cs typeface="Times New Roman" pitchFamily="18" charset="0"/>
              </a:rPr>
              <a:t>7.”Ана </a:t>
            </a:r>
            <a:r>
              <a:rPr lang="ru-RU" dirty="0" err="1">
                <a:solidFill>
                  <a:srgbClr val="7030A0"/>
                </a:solidFill>
                <a:latin typeface="Times New Roman" pitchFamily="18" charset="0"/>
                <a:cs typeface="Times New Roman" pitchFamily="18" charset="0"/>
              </a:rPr>
              <a:t>җиргә</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яңа</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тормыш</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алып</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килгәнгә,кешелек</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утын</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сүндермичә,буыннарны</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буыннарга</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тоташтырганга,без</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аналарга</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мәхәббәтле,игътибарлы,ихтирамлы</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булырга</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тиешбез”җөмләсенә</a:t>
            </a:r>
            <a:r>
              <a:rPr lang="ru-RU" dirty="0">
                <a:solidFill>
                  <a:srgbClr val="7030A0"/>
                </a:solidFill>
                <a:latin typeface="Times New Roman" pitchFamily="18" charset="0"/>
                <a:cs typeface="Times New Roman" pitchFamily="18" charset="0"/>
              </a:rPr>
              <a:t> </a:t>
            </a:r>
            <a:r>
              <a:rPr lang="ru-RU" dirty="0" err="1">
                <a:solidFill>
                  <a:srgbClr val="7030A0"/>
                </a:solidFill>
                <a:latin typeface="Times New Roman" pitchFamily="18" charset="0"/>
                <a:cs typeface="Times New Roman" pitchFamily="18" charset="0"/>
              </a:rPr>
              <a:t>кайсы</a:t>
            </a:r>
            <a:r>
              <a:rPr lang="ru-RU" dirty="0">
                <a:solidFill>
                  <a:srgbClr val="7030A0"/>
                </a:solidFill>
                <a:latin typeface="Times New Roman" pitchFamily="18" charset="0"/>
                <a:cs typeface="Times New Roman" pitchFamily="18" charset="0"/>
              </a:rPr>
              <a:t> схема туры </a:t>
            </a:r>
            <a:r>
              <a:rPr lang="ru-RU" dirty="0" err="1">
                <a:solidFill>
                  <a:srgbClr val="7030A0"/>
                </a:solidFill>
                <a:latin typeface="Times New Roman" pitchFamily="18" charset="0"/>
                <a:cs typeface="Times New Roman" pitchFamily="18" charset="0"/>
              </a:rPr>
              <a:t>килә</a:t>
            </a:r>
            <a:r>
              <a:rPr lang="ru-RU" dirty="0">
                <a:solidFill>
                  <a:srgbClr val="7030A0"/>
                </a:solidFill>
                <a:latin typeface="Times New Roman" pitchFamily="18" charset="0"/>
                <a:cs typeface="Times New Roman" pitchFamily="18" charset="0"/>
              </a:rPr>
              <a:t>:</a:t>
            </a:r>
          </a:p>
          <a:p>
            <a:r>
              <a:rPr lang="ru-RU" dirty="0">
                <a:solidFill>
                  <a:srgbClr val="7030A0"/>
                </a:solidFill>
                <a:latin typeface="Times New Roman" pitchFamily="18" charset="0"/>
                <a:cs typeface="Times New Roman" pitchFamily="18" charset="0"/>
              </a:rPr>
              <a:t>а)(...-</a:t>
            </a:r>
            <a:r>
              <a:rPr lang="ru-RU" dirty="0" err="1" smtClean="0">
                <a:solidFill>
                  <a:srgbClr val="7030A0"/>
                </a:solidFill>
                <a:latin typeface="Times New Roman" pitchFamily="18" charset="0"/>
                <a:cs typeface="Times New Roman" pitchFamily="18" charset="0"/>
              </a:rPr>
              <a:t>гә</a:t>
            </a:r>
            <a:r>
              <a:rPr lang="tt-RU" dirty="0" smtClean="0">
                <a:solidFill>
                  <a:srgbClr val="7030A0"/>
                </a:solidFill>
                <a:latin typeface="Times New Roman" pitchFamily="18" charset="0"/>
                <a:cs typeface="Times New Roman" pitchFamily="18" charset="0"/>
              </a:rPr>
              <a:t>нгә</a:t>
            </a:r>
            <a:r>
              <a:rPr lang="ru-RU" dirty="0" smtClean="0">
                <a:solidFill>
                  <a:srgbClr val="7030A0"/>
                </a:solidFill>
                <a:latin typeface="Times New Roman" pitchFamily="18" charset="0"/>
                <a:cs typeface="Times New Roman" pitchFamily="18" charset="0"/>
              </a:rPr>
              <a:t>),(...-</a:t>
            </a:r>
            <a:r>
              <a:rPr lang="ru-RU" dirty="0" err="1" smtClean="0">
                <a:solidFill>
                  <a:srgbClr val="7030A0"/>
                </a:solidFill>
                <a:latin typeface="Times New Roman" pitchFamily="18" charset="0"/>
                <a:cs typeface="Times New Roman" pitchFamily="18" charset="0"/>
              </a:rPr>
              <a:t>ганга</a:t>
            </a:r>
            <a:r>
              <a:rPr lang="ru-RU" dirty="0" smtClean="0">
                <a:solidFill>
                  <a:srgbClr val="7030A0"/>
                </a:solidFill>
                <a:latin typeface="Times New Roman" pitchFamily="18" charset="0"/>
                <a:cs typeface="Times New Roman" pitchFamily="18" charset="0"/>
              </a:rPr>
              <a:t>),[  </a:t>
            </a:r>
            <a:r>
              <a:rPr lang="ru-RU" dirty="0">
                <a:solidFill>
                  <a:srgbClr val="7030A0"/>
                </a:solidFill>
                <a:latin typeface="Times New Roman" pitchFamily="18" charset="0"/>
                <a:cs typeface="Times New Roman" pitchFamily="18" charset="0"/>
              </a:rPr>
              <a:t>].</a:t>
            </a:r>
          </a:p>
          <a:p>
            <a:r>
              <a:rPr lang="ru-RU" dirty="0">
                <a:solidFill>
                  <a:srgbClr val="7030A0"/>
                </a:solidFill>
                <a:latin typeface="Times New Roman" pitchFamily="18" charset="0"/>
                <a:cs typeface="Times New Roman" pitchFamily="18" charset="0"/>
              </a:rPr>
              <a:t>ә)(...-</a:t>
            </a:r>
            <a:r>
              <a:rPr lang="ru-RU" dirty="0" err="1" smtClean="0">
                <a:solidFill>
                  <a:srgbClr val="7030A0"/>
                </a:solidFill>
                <a:latin typeface="Times New Roman" pitchFamily="18" charset="0"/>
                <a:cs typeface="Times New Roman" pitchFamily="18" charset="0"/>
              </a:rPr>
              <a:t>ганга</a:t>
            </a:r>
            <a:r>
              <a:rPr lang="ru-RU" dirty="0" smtClean="0">
                <a:solidFill>
                  <a:srgbClr val="7030A0"/>
                </a:solidFill>
                <a:latin typeface="Times New Roman" pitchFamily="18" charset="0"/>
                <a:cs typeface="Times New Roman" pitchFamily="18" charset="0"/>
              </a:rPr>
              <a:t>),[  </a:t>
            </a:r>
            <a:r>
              <a:rPr lang="ru-RU" dirty="0">
                <a:solidFill>
                  <a:srgbClr val="7030A0"/>
                </a:solidFill>
                <a:latin typeface="Times New Roman" pitchFamily="18" charset="0"/>
                <a:cs typeface="Times New Roman" pitchFamily="18" charset="0"/>
              </a:rPr>
              <a:t>].</a:t>
            </a:r>
          </a:p>
          <a:p>
            <a:r>
              <a:rPr lang="ru-RU" dirty="0">
                <a:solidFill>
                  <a:srgbClr val="7030A0"/>
                </a:solidFill>
                <a:latin typeface="Times New Roman" pitchFamily="18" charset="0"/>
                <a:cs typeface="Times New Roman" pitchFamily="18" charset="0"/>
              </a:rPr>
              <a:t>б)(...-</a:t>
            </a:r>
            <a:r>
              <a:rPr lang="ru-RU" dirty="0" err="1" smtClean="0">
                <a:solidFill>
                  <a:srgbClr val="7030A0"/>
                </a:solidFill>
                <a:latin typeface="Times New Roman" pitchFamily="18" charset="0"/>
                <a:cs typeface="Times New Roman" pitchFamily="18" charset="0"/>
              </a:rPr>
              <a:t>гәнгә</a:t>
            </a:r>
            <a:r>
              <a:rPr lang="ru-RU" dirty="0" smtClean="0">
                <a:solidFill>
                  <a:srgbClr val="7030A0"/>
                </a:solidFill>
                <a:latin typeface="Times New Roman" pitchFamily="18" charset="0"/>
                <a:cs typeface="Times New Roman" pitchFamily="18" charset="0"/>
              </a:rPr>
              <a:t>),(...-</a:t>
            </a:r>
            <a:r>
              <a:rPr lang="ru-RU" dirty="0" err="1">
                <a:solidFill>
                  <a:srgbClr val="7030A0"/>
                </a:solidFill>
                <a:latin typeface="Times New Roman" pitchFamily="18" charset="0"/>
                <a:cs typeface="Times New Roman" pitchFamily="18" charset="0"/>
              </a:rPr>
              <a:t>мичә</a:t>
            </a:r>
            <a:r>
              <a:rPr lang="ru-RU" dirty="0">
                <a:solidFill>
                  <a:srgbClr val="7030A0"/>
                </a:solidFill>
                <a:latin typeface="Times New Roman" pitchFamily="18" charset="0"/>
                <a:cs typeface="Times New Roman" pitchFamily="18" charset="0"/>
              </a:rPr>
              <a:t>),(...-</a:t>
            </a:r>
            <a:r>
              <a:rPr lang="ru-RU" dirty="0" err="1" smtClean="0">
                <a:solidFill>
                  <a:srgbClr val="7030A0"/>
                </a:solidFill>
                <a:latin typeface="Times New Roman" pitchFamily="18" charset="0"/>
                <a:cs typeface="Times New Roman" pitchFamily="18" charset="0"/>
              </a:rPr>
              <a:t>ганга</a:t>
            </a:r>
            <a:r>
              <a:rPr lang="ru-RU" dirty="0" smtClean="0">
                <a:solidFill>
                  <a:srgbClr val="7030A0"/>
                </a:solidFill>
                <a:latin typeface="Times New Roman" pitchFamily="18" charset="0"/>
                <a:cs typeface="Times New Roman" pitchFamily="18" charset="0"/>
              </a:rPr>
              <a:t>),[  </a:t>
            </a:r>
            <a:r>
              <a:rPr lang="ru-RU" dirty="0">
                <a:solidFill>
                  <a:srgbClr val="7030A0"/>
                </a:solidFill>
                <a:latin typeface="Times New Roman" pitchFamily="18" charset="0"/>
                <a:cs typeface="Times New Roman" pitchFamily="18" charset="0"/>
              </a:rPr>
              <a:t>].</a:t>
            </a:r>
          </a:p>
          <a:p>
            <a:endParaRPr lang="ru-RU" dirty="0">
              <a:solidFill>
                <a:srgbClr val="7030A0"/>
              </a:solidFill>
              <a:latin typeface="Times New Roman" pitchFamily="18" charset="0"/>
              <a:cs typeface="Times New Roman" pitchFamily="18" charset="0"/>
            </a:endParaRPr>
          </a:p>
          <a:p>
            <a:endParaRPr lang="ru-RU" dirty="0">
              <a:solidFill>
                <a:srgbClr val="7030A0"/>
              </a:solidFill>
              <a:latin typeface="Times New Roman" pitchFamily="18" charset="0"/>
              <a:cs typeface="Times New Roman" pitchFamily="18" charset="0"/>
            </a:endParaRPr>
          </a:p>
        </p:txBody>
      </p:sp>
      <p:pic>
        <p:nvPicPr>
          <p:cNvPr id="4" name="Picture 27" descr="j022936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548679"/>
            <a:ext cx="75565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7" descr="j022936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17254" y="5848682"/>
            <a:ext cx="75565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041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vertical)">
                                      <p:cBhvr>
                                        <p:cTn id="7" dur="500"/>
                                        <p:tgtEl>
                                          <p:spTgt spid="4"/>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vertic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0"/>
            <a:ext cx="7772400" cy="1412776"/>
          </a:xfrm>
        </p:spPr>
        <p:txBody>
          <a:bodyPr/>
          <a:lstStyle/>
          <a:p>
            <a:pPr algn="ctr"/>
            <a:r>
              <a:rPr lang="tt-RU" sz="2400" u="sng" dirty="0" smtClean="0">
                <a:solidFill>
                  <a:srgbClr val="FF0000"/>
                </a:solidFill>
                <a:effectLst/>
                <a:latin typeface="Times New Roman" pitchFamily="18" charset="0"/>
                <a:cs typeface="Times New Roman" pitchFamily="18" charset="0"/>
              </a:rPr>
              <a:t>ТИКШЕР!!!</a:t>
            </a:r>
            <a:br>
              <a:rPr lang="tt-RU" sz="2400" u="sng" dirty="0" smtClean="0">
                <a:solidFill>
                  <a:srgbClr val="FF0000"/>
                </a:solidFill>
                <a:effectLst/>
                <a:latin typeface="Times New Roman" pitchFamily="18" charset="0"/>
                <a:cs typeface="Times New Roman" pitchFamily="18" charset="0"/>
              </a:rPr>
            </a:br>
            <a:r>
              <a:rPr lang="tt-RU" sz="2400" u="sng" dirty="0" smtClean="0">
                <a:solidFill>
                  <a:srgbClr val="FF0000"/>
                </a:solidFill>
                <a:effectLst/>
                <a:latin typeface="Times New Roman" pitchFamily="18" charset="0"/>
                <a:cs typeface="Times New Roman" pitchFamily="18" charset="0"/>
              </a:rPr>
              <a:t/>
            </a:r>
            <a:br>
              <a:rPr lang="tt-RU" sz="2400" u="sng" dirty="0" smtClean="0">
                <a:solidFill>
                  <a:srgbClr val="FF0000"/>
                </a:solidFill>
                <a:effectLst/>
                <a:latin typeface="Times New Roman" pitchFamily="18" charset="0"/>
                <a:cs typeface="Times New Roman" pitchFamily="18" charset="0"/>
              </a:rPr>
            </a:br>
            <a:r>
              <a:rPr lang="tt-RU" sz="2400" dirty="0" smtClean="0">
                <a:solidFill>
                  <a:srgbClr val="FF0000"/>
                </a:solidFill>
                <a:effectLst/>
                <a:latin typeface="Times New Roman" pitchFamily="18" charset="0"/>
                <a:cs typeface="Times New Roman" pitchFamily="18" charset="0"/>
              </a:rPr>
              <a:t>ДӨРЕС ҖАВАПЛАР:</a:t>
            </a:r>
            <a:endParaRPr lang="ru-RU" sz="2400" dirty="0">
              <a:solidFill>
                <a:srgbClr val="FF0000"/>
              </a:solidFill>
              <a:effectLst/>
              <a:latin typeface="Times New Roman" pitchFamily="18" charset="0"/>
              <a:cs typeface="Times New Roman" pitchFamily="18" charset="0"/>
            </a:endParaRPr>
          </a:p>
        </p:txBody>
      </p:sp>
      <p:sp>
        <p:nvSpPr>
          <p:cNvPr id="3" name="Текст 2"/>
          <p:cNvSpPr>
            <a:spLocks noGrp="1"/>
          </p:cNvSpPr>
          <p:nvPr>
            <p:ph type="body" idx="1"/>
          </p:nvPr>
        </p:nvSpPr>
        <p:spPr>
          <a:xfrm>
            <a:off x="530352" y="1412776"/>
            <a:ext cx="7772400" cy="4536504"/>
          </a:xfrm>
        </p:spPr>
        <p:txBody>
          <a:bodyPr>
            <a:normAutofit/>
          </a:bodyPr>
          <a:lstStyle/>
          <a:p>
            <a:r>
              <a:rPr lang="tt-RU" sz="2400" b="1" dirty="0" smtClean="0">
                <a:solidFill>
                  <a:srgbClr val="FFFF00"/>
                </a:solidFill>
                <a:latin typeface="Times New Roman"/>
                <a:ea typeface="Calibri"/>
              </a:rPr>
              <a:t>1-ә)</a:t>
            </a:r>
          </a:p>
          <a:p>
            <a:r>
              <a:rPr lang="tt-RU" sz="2400" b="1" dirty="0" smtClean="0">
                <a:solidFill>
                  <a:srgbClr val="FFFF00"/>
                </a:solidFill>
                <a:latin typeface="Times New Roman"/>
                <a:ea typeface="Calibri"/>
              </a:rPr>
              <a:t>2-а)</a:t>
            </a:r>
          </a:p>
          <a:p>
            <a:r>
              <a:rPr lang="tt-RU" sz="2400" b="1" dirty="0" smtClean="0">
                <a:solidFill>
                  <a:srgbClr val="FFFF00"/>
                </a:solidFill>
                <a:latin typeface="Times New Roman"/>
                <a:ea typeface="Calibri"/>
              </a:rPr>
              <a:t>3-б)</a:t>
            </a:r>
          </a:p>
          <a:p>
            <a:r>
              <a:rPr lang="tt-RU" sz="2400" b="1" dirty="0" smtClean="0">
                <a:solidFill>
                  <a:srgbClr val="FFFF00"/>
                </a:solidFill>
                <a:latin typeface="Times New Roman"/>
                <a:ea typeface="Calibri"/>
              </a:rPr>
              <a:t>4-а)</a:t>
            </a:r>
          </a:p>
          <a:p>
            <a:r>
              <a:rPr lang="tt-RU" sz="2400" b="1" dirty="0" smtClean="0">
                <a:solidFill>
                  <a:srgbClr val="FFFF00"/>
                </a:solidFill>
                <a:latin typeface="Times New Roman"/>
                <a:ea typeface="Calibri"/>
              </a:rPr>
              <a:t>5-ә)</a:t>
            </a:r>
          </a:p>
          <a:p>
            <a:r>
              <a:rPr lang="tt-RU" sz="2400" b="1" dirty="0" smtClean="0">
                <a:solidFill>
                  <a:srgbClr val="FFFF00"/>
                </a:solidFill>
                <a:latin typeface="Times New Roman"/>
                <a:ea typeface="Calibri"/>
              </a:rPr>
              <a:t>6-б)</a:t>
            </a:r>
            <a:endParaRPr lang="en-US" sz="2400" b="1" dirty="0" smtClean="0">
              <a:solidFill>
                <a:srgbClr val="FFFF00"/>
              </a:solidFill>
              <a:latin typeface="Times New Roman"/>
              <a:ea typeface="Calibri"/>
            </a:endParaRPr>
          </a:p>
          <a:p>
            <a:r>
              <a:rPr lang="tt-RU" sz="2400" b="1" dirty="0" smtClean="0">
                <a:solidFill>
                  <a:srgbClr val="FFFF00"/>
                </a:solidFill>
                <a:latin typeface="Times New Roman"/>
                <a:ea typeface="Calibri"/>
              </a:rPr>
              <a:t>7-ә)</a:t>
            </a:r>
            <a:endParaRPr lang="en-US" sz="2400" b="1" dirty="0" smtClean="0">
              <a:solidFill>
                <a:srgbClr val="FFFF00"/>
              </a:solidFill>
              <a:latin typeface="Times New Roman"/>
              <a:ea typeface="Calibri"/>
            </a:endParaRPr>
          </a:p>
          <a:p>
            <a:r>
              <a:rPr lang="tt-RU" sz="2400" b="1" dirty="0" smtClean="0">
                <a:solidFill>
                  <a:srgbClr val="FF0000"/>
                </a:solidFill>
                <a:latin typeface="Times New Roman"/>
              </a:rPr>
              <a:t>Хатасыз эшкә-”5”ле</a:t>
            </a:r>
          </a:p>
          <a:p>
            <a:r>
              <a:rPr lang="tt-RU" sz="2400" b="1" dirty="0" smtClean="0">
                <a:solidFill>
                  <a:srgbClr val="FF0000"/>
                </a:solidFill>
                <a:latin typeface="Times New Roman"/>
              </a:rPr>
              <a:t>1 хатага-”4”ле</a:t>
            </a:r>
          </a:p>
          <a:p>
            <a:r>
              <a:rPr lang="tt-RU" sz="2400" b="1" dirty="0" smtClean="0">
                <a:solidFill>
                  <a:srgbClr val="FF0000"/>
                </a:solidFill>
                <a:latin typeface="Times New Roman"/>
              </a:rPr>
              <a:t>2-3 хатага-”3”ле билгесе куела.</a:t>
            </a:r>
            <a:endParaRPr lang="ru-RU" b="1" dirty="0">
              <a:solidFill>
                <a:srgbClr val="FF0000"/>
              </a:solidFill>
            </a:endParaRPr>
          </a:p>
        </p:txBody>
      </p:sp>
    </p:spTree>
    <p:extLst>
      <p:ext uri="{BB962C8B-B14F-4D97-AF65-F5344CB8AC3E}">
        <p14:creationId xmlns:p14="http://schemas.microsoft.com/office/powerpoint/2010/main" val="2769667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24744"/>
            <a:ext cx="7772400" cy="4248472"/>
          </a:xfrm>
        </p:spPr>
        <p:style>
          <a:lnRef idx="0">
            <a:schemeClr val="accent3"/>
          </a:lnRef>
          <a:fillRef idx="3">
            <a:schemeClr val="accent3"/>
          </a:fillRef>
          <a:effectRef idx="3">
            <a:schemeClr val="accent3"/>
          </a:effectRef>
          <a:fontRef idx="minor">
            <a:schemeClr val="lt1"/>
          </a:fontRef>
        </p:style>
        <p:txBody>
          <a:bodyPr/>
          <a:lstStyle/>
          <a:p>
            <a:r>
              <a:rPr lang="tt-RU" sz="4800" b="0" dirty="0">
                <a:solidFill>
                  <a:srgbClr val="7030A0"/>
                </a:solidFill>
                <a:effectLst/>
                <a:latin typeface="Times New Roman" pitchFamily="18" charset="0"/>
                <a:cs typeface="Times New Roman" pitchFamily="18" charset="0"/>
              </a:rPr>
              <a:t>Ташлама,Әнкәй,ташлама</a:t>
            </a:r>
            <a:r>
              <a:rPr lang="ru-RU" sz="4800" b="0" dirty="0">
                <a:solidFill>
                  <a:srgbClr val="7030A0"/>
                </a:solidFill>
                <a:effectLst/>
                <a:latin typeface="Times New Roman" pitchFamily="18" charset="0"/>
                <a:cs typeface="Times New Roman" pitchFamily="18" charset="0"/>
              </a:rPr>
              <a:t/>
            </a:r>
            <a:br>
              <a:rPr lang="ru-RU" sz="4800" b="0" dirty="0">
                <a:solidFill>
                  <a:srgbClr val="7030A0"/>
                </a:solidFill>
                <a:effectLst/>
                <a:latin typeface="Times New Roman" pitchFamily="18" charset="0"/>
                <a:cs typeface="Times New Roman" pitchFamily="18" charset="0"/>
              </a:rPr>
            </a:br>
            <a:r>
              <a:rPr lang="tt-RU" sz="4800" b="0" dirty="0">
                <a:solidFill>
                  <a:srgbClr val="7030A0"/>
                </a:solidFill>
                <a:effectLst/>
                <a:latin typeface="Times New Roman" pitchFamily="18" charset="0"/>
                <a:cs typeface="Times New Roman" pitchFamily="18" charset="0"/>
              </a:rPr>
              <a:t>Мине изге догаңнан.</a:t>
            </a:r>
            <a:r>
              <a:rPr lang="ru-RU" sz="4800" b="0" dirty="0">
                <a:solidFill>
                  <a:srgbClr val="7030A0"/>
                </a:solidFill>
                <a:effectLst/>
                <a:latin typeface="Times New Roman" pitchFamily="18" charset="0"/>
                <a:cs typeface="Times New Roman" pitchFamily="18" charset="0"/>
              </a:rPr>
              <a:t/>
            </a:r>
            <a:br>
              <a:rPr lang="ru-RU" sz="4800" b="0" dirty="0">
                <a:solidFill>
                  <a:srgbClr val="7030A0"/>
                </a:solidFill>
                <a:effectLst/>
                <a:latin typeface="Times New Roman" pitchFamily="18" charset="0"/>
                <a:cs typeface="Times New Roman" pitchFamily="18" charset="0"/>
              </a:rPr>
            </a:br>
            <a:r>
              <a:rPr lang="tt-RU" sz="4800" u="sng" dirty="0">
                <a:solidFill>
                  <a:srgbClr val="7030A0"/>
                </a:solidFill>
                <a:effectLst/>
                <a:latin typeface="Times New Roman" pitchFamily="18" charset="0"/>
                <a:cs typeface="Times New Roman" pitchFamily="18" charset="0"/>
              </a:rPr>
              <a:t>Ташласаң изге догаңнан,</a:t>
            </a:r>
            <a:r>
              <a:rPr lang="ru-RU" sz="4800" dirty="0">
                <a:solidFill>
                  <a:srgbClr val="7030A0"/>
                </a:solidFill>
                <a:effectLst/>
                <a:latin typeface="Times New Roman" pitchFamily="18" charset="0"/>
                <a:cs typeface="Times New Roman" pitchFamily="18" charset="0"/>
              </a:rPr>
              <a:t/>
            </a:r>
            <a:br>
              <a:rPr lang="ru-RU" sz="4800" dirty="0">
                <a:solidFill>
                  <a:srgbClr val="7030A0"/>
                </a:solidFill>
                <a:effectLst/>
                <a:latin typeface="Times New Roman" pitchFamily="18" charset="0"/>
                <a:cs typeface="Times New Roman" pitchFamily="18" charset="0"/>
              </a:rPr>
            </a:br>
            <a:r>
              <a:rPr lang="tt-RU" sz="4800" u="sng" dirty="0">
                <a:solidFill>
                  <a:srgbClr val="7030A0"/>
                </a:solidFill>
                <a:effectLst/>
                <a:latin typeface="Times New Roman" pitchFamily="18" charset="0"/>
                <a:cs typeface="Times New Roman" pitchFamily="18" charset="0"/>
              </a:rPr>
              <a:t>Мин бәхетле булалмам.</a:t>
            </a:r>
            <a:r>
              <a:rPr lang="ru-RU" sz="4800" b="0" dirty="0">
                <a:solidFill>
                  <a:srgbClr val="7030A0"/>
                </a:solidFill>
                <a:effectLst/>
                <a:latin typeface="Times New Roman" pitchFamily="18" charset="0"/>
                <a:cs typeface="Times New Roman" pitchFamily="18" charset="0"/>
              </a:rPr>
              <a:t/>
            </a:r>
            <a:br>
              <a:rPr lang="ru-RU" sz="4800" b="0" dirty="0">
                <a:solidFill>
                  <a:srgbClr val="7030A0"/>
                </a:solidFill>
                <a:effectLst/>
                <a:latin typeface="Times New Roman" pitchFamily="18" charset="0"/>
                <a:cs typeface="Times New Roman" pitchFamily="18" charset="0"/>
              </a:rPr>
            </a:br>
            <a:endParaRPr lang="ru-RU" sz="4800" b="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729063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404664"/>
            <a:ext cx="7772400" cy="648072"/>
          </a:xfrm>
        </p:spPr>
        <p:txBody>
          <a:bodyPr/>
          <a:lstStyle/>
          <a:p>
            <a:pPr algn="ctr"/>
            <a:r>
              <a:rPr lang="tt-RU" sz="2800" dirty="0" smtClean="0">
                <a:solidFill>
                  <a:srgbClr val="FF0000"/>
                </a:solidFill>
                <a:effectLst/>
                <a:latin typeface="Times New Roman" pitchFamily="18" charset="0"/>
                <a:cs typeface="Times New Roman" pitchFamily="18" charset="0"/>
              </a:rPr>
              <a:t>МӘКАЛ</a:t>
            </a:r>
            <a:r>
              <a:rPr lang="ru-RU" sz="2800" dirty="0">
                <a:solidFill>
                  <a:srgbClr val="FF0000"/>
                </a:solidFill>
                <a:effectLst/>
                <a:latin typeface="Times New Roman" pitchFamily="18" charset="0"/>
                <a:cs typeface="Times New Roman" pitchFamily="18" charset="0"/>
              </a:rPr>
              <a:t>Ь</a:t>
            </a:r>
            <a:r>
              <a:rPr lang="tt-RU" sz="2800" dirty="0" smtClean="0">
                <a:solidFill>
                  <a:srgbClr val="FF0000"/>
                </a:solidFill>
                <a:effectLst/>
                <a:latin typeface="Times New Roman" pitchFamily="18" charset="0"/>
                <a:cs typeface="Times New Roman" pitchFamily="18" charset="0"/>
              </a:rPr>
              <a:t>ЛӘР:</a:t>
            </a:r>
            <a:endParaRPr lang="ru-RU" sz="2800" dirty="0">
              <a:solidFill>
                <a:srgbClr val="FF0000"/>
              </a:solidFill>
              <a:effectLst/>
              <a:latin typeface="Times New Roman" pitchFamily="18" charset="0"/>
              <a:cs typeface="Times New Roman" pitchFamily="18" charset="0"/>
            </a:endParaRPr>
          </a:p>
        </p:txBody>
      </p:sp>
      <p:sp>
        <p:nvSpPr>
          <p:cNvPr id="3" name="Текст 2"/>
          <p:cNvSpPr>
            <a:spLocks noGrp="1"/>
          </p:cNvSpPr>
          <p:nvPr>
            <p:ph type="body" idx="1"/>
          </p:nvPr>
        </p:nvSpPr>
        <p:spPr>
          <a:xfrm>
            <a:off x="530352" y="1700808"/>
            <a:ext cx="7772400" cy="4680520"/>
          </a:xfrm>
        </p:spPr>
        <p:style>
          <a:lnRef idx="0">
            <a:schemeClr val="accent3"/>
          </a:lnRef>
          <a:fillRef idx="3">
            <a:schemeClr val="accent3"/>
          </a:fillRef>
          <a:effectRef idx="3">
            <a:schemeClr val="accent3"/>
          </a:effectRef>
          <a:fontRef idx="minor">
            <a:schemeClr val="lt1"/>
          </a:fontRef>
        </p:style>
        <p:txBody>
          <a:bodyPr/>
          <a:lstStyle/>
          <a:p>
            <a:r>
              <a:rPr lang="tt-RU" sz="2400" dirty="0">
                <a:solidFill>
                  <a:srgbClr val="7030A0"/>
                </a:solidFill>
                <a:latin typeface="Times New Roman" pitchFamily="18" charset="0"/>
                <a:cs typeface="Times New Roman" pitchFamily="18" charset="0"/>
              </a:rPr>
              <a:t>1)Ана-шәфкать диңгезе.</a:t>
            </a:r>
            <a:endParaRPr lang="ru-RU" sz="2400" dirty="0">
              <a:solidFill>
                <a:srgbClr val="7030A0"/>
              </a:solidFill>
              <a:latin typeface="Times New Roman" pitchFamily="18" charset="0"/>
              <a:cs typeface="Times New Roman" pitchFamily="18" charset="0"/>
            </a:endParaRPr>
          </a:p>
          <a:p>
            <a:r>
              <a:rPr lang="tt-RU" sz="2400" dirty="0">
                <a:solidFill>
                  <a:srgbClr val="7030A0"/>
                </a:solidFill>
                <a:latin typeface="Times New Roman" pitchFamily="18" charset="0"/>
                <a:cs typeface="Times New Roman" pitchFamily="18" charset="0"/>
              </a:rPr>
              <a:t>2)Ана- кояш җылысы.</a:t>
            </a:r>
            <a:endParaRPr lang="ru-RU" sz="2400" dirty="0">
              <a:solidFill>
                <a:srgbClr val="7030A0"/>
              </a:solidFill>
              <a:latin typeface="Times New Roman" pitchFamily="18" charset="0"/>
              <a:cs typeface="Times New Roman" pitchFamily="18" charset="0"/>
            </a:endParaRPr>
          </a:p>
          <a:p>
            <a:r>
              <a:rPr lang="tt-RU" sz="2400" dirty="0">
                <a:solidFill>
                  <a:srgbClr val="7030A0"/>
                </a:solidFill>
                <a:latin typeface="Times New Roman" pitchFamily="18" charset="0"/>
                <a:cs typeface="Times New Roman" pitchFamily="18" charset="0"/>
              </a:rPr>
              <a:t>3)Ата-анага ни күрсәтсәң,үзең дә шуны күрерсең.</a:t>
            </a:r>
            <a:endParaRPr lang="ru-RU" sz="2400" dirty="0">
              <a:solidFill>
                <a:srgbClr val="7030A0"/>
              </a:solidFill>
              <a:latin typeface="Times New Roman" pitchFamily="18" charset="0"/>
              <a:cs typeface="Times New Roman" pitchFamily="18" charset="0"/>
            </a:endParaRPr>
          </a:p>
          <a:p>
            <a:r>
              <a:rPr lang="tt-RU" sz="2400" dirty="0">
                <a:solidFill>
                  <a:srgbClr val="7030A0"/>
                </a:solidFill>
                <a:latin typeface="Times New Roman" pitchFamily="18" charset="0"/>
                <a:cs typeface="Times New Roman" pitchFamily="18" charset="0"/>
              </a:rPr>
              <a:t>4)Ана күңеле балада,</a:t>
            </a:r>
            <a:endParaRPr lang="ru-RU" sz="2400" dirty="0">
              <a:solidFill>
                <a:srgbClr val="7030A0"/>
              </a:solidFill>
              <a:latin typeface="Times New Roman" pitchFamily="18" charset="0"/>
              <a:cs typeface="Times New Roman" pitchFamily="18" charset="0"/>
            </a:endParaRPr>
          </a:p>
          <a:p>
            <a:r>
              <a:rPr lang="tt-RU" sz="2400" dirty="0">
                <a:solidFill>
                  <a:srgbClr val="7030A0"/>
                </a:solidFill>
                <a:latin typeface="Times New Roman" pitchFamily="18" charset="0"/>
                <a:cs typeface="Times New Roman" pitchFamily="18" charset="0"/>
              </a:rPr>
              <a:t>Бала күңеле далада.</a:t>
            </a:r>
            <a:endParaRPr lang="ru-RU" sz="2400" dirty="0">
              <a:solidFill>
                <a:srgbClr val="7030A0"/>
              </a:solidFill>
              <a:latin typeface="Times New Roman" pitchFamily="18" charset="0"/>
              <a:cs typeface="Times New Roman" pitchFamily="18" charset="0"/>
            </a:endParaRPr>
          </a:p>
          <a:p>
            <a:r>
              <a:rPr lang="tt-RU" sz="2400" dirty="0">
                <a:solidFill>
                  <a:srgbClr val="7030A0"/>
                </a:solidFill>
                <a:latin typeface="Times New Roman" pitchFamily="18" charset="0"/>
                <a:cs typeface="Times New Roman" pitchFamily="18" charset="0"/>
              </a:rPr>
              <a:t>5)Туган ана-бер,</a:t>
            </a:r>
            <a:endParaRPr lang="ru-RU" sz="2400" dirty="0">
              <a:solidFill>
                <a:srgbClr val="7030A0"/>
              </a:solidFill>
              <a:latin typeface="Times New Roman" pitchFamily="18" charset="0"/>
              <a:cs typeface="Times New Roman" pitchFamily="18" charset="0"/>
            </a:endParaRPr>
          </a:p>
          <a:p>
            <a:r>
              <a:rPr lang="tt-RU" sz="2400" dirty="0">
                <a:solidFill>
                  <a:srgbClr val="7030A0"/>
                </a:solidFill>
                <a:latin typeface="Times New Roman" pitchFamily="18" charset="0"/>
                <a:cs typeface="Times New Roman" pitchFamily="18" charset="0"/>
              </a:rPr>
              <a:t>Туган ил-бер.</a:t>
            </a:r>
            <a:endParaRPr lang="ru-RU" sz="2400" dirty="0">
              <a:solidFill>
                <a:srgbClr val="7030A0"/>
              </a:solidFill>
              <a:latin typeface="Times New Roman" pitchFamily="18" charset="0"/>
              <a:cs typeface="Times New Roman" pitchFamily="18" charset="0"/>
            </a:endParaRPr>
          </a:p>
          <a:p>
            <a:r>
              <a:rPr lang="tt-RU" sz="2400" dirty="0">
                <a:solidFill>
                  <a:srgbClr val="7030A0"/>
                </a:solidFill>
                <a:latin typeface="Times New Roman" pitchFamily="18" charset="0"/>
                <a:cs typeface="Times New Roman" pitchFamily="18" charset="0"/>
              </a:rPr>
              <a:t>6)Ана назын тоеп яшәү-зур бәхет ул.</a:t>
            </a:r>
            <a:endParaRPr lang="ru-RU" sz="2400" dirty="0">
              <a:solidFill>
                <a:srgbClr val="7030A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368000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484784"/>
            <a:ext cx="7772400" cy="3816424"/>
          </a:xfrm>
        </p:spPr>
        <p:style>
          <a:lnRef idx="0">
            <a:schemeClr val="accent3"/>
          </a:lnRef>
          <a:fillRef idx="3">
            <a:schemeClr val="accent3"/>
          </a:fillRef>
          <a:effectRef idx="3">
            <a:schemeClr val="accent3"/>
          </a:effectRef>
          <a:fontRef idx="minor">
            <a:schemeClr val="lt1"/>
          </a:fontRef>
        </p:style>
        <p:txBody>
          <a:bodyPr/>
          <a:lstStyle/>
          <a:p>
            <a:pPr algn="ctr"/>
            <a:r>
              <a:rPr lang="ru-RU" sz="2800"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r>
            <a:br>
              <a:rPr lang="ru-RU" sz="2800"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ru-RU" sz="3200" dirty="0" err="1" smtClean="0">
                <a:solidFill>
                  <a:srgbClr val="FF0000"/>
                </a:solidFill>
                <a:effectLst/>
                <a:latin typeface="Times New Roman" pitchFamily="18" charset="0"/>
                <a:cs typeface="Times New Roman" pitchFamily="18" charset="0"/>
              </a:rPr>
              <a:t>Җөмлә</a:t>
            </a:r>
            <a:r>
              <a:rPr lang="ru-RU" sz="3200" dirty="0" smtClean="0">
                <a:solidFill>
                  <a:srgbClr val="FF0000"/>
                </a:solidFill>
                <a:effectLst/>
                <a:latin typeface="Times New Roman" pitchFamily="18" charset="0"/>
                <a:cs typeface="Times New Roman" pitchFamily="18" charset="0"/>
              </a:rPr>
              <a:t>:</a:t>
            </a:r>
            <a:r>
              <a:rPr lang="ru-RU" sz="3200" u="sng" dirty="0">
                <a:solidFill>
                  <a:srgbClr val="7030A0"/>
                </a:solidFill>
                <a:effectLst/>
                <a:latin typeface="Times New Roman" pitchFamily="18" charset="0"/>
                <a:cs typeface="Times New Roman" pitchFamily="18" charset="0"/>
              </a:rPr>
              <a:t/>
            </a:r>
            <a:br>
              <a:rPr lang="ru-RU" sz="3200" u="sng" dirty="0">
                <a:solidFill>
                  <a:srgbClr val="7030A0"/>
                </a:solidFill>
                <a:effectLst/>
                <a:latin typeface="Times New Roman" pitchFamily="18" charset="0"/>
                <a:cs typeface="Times New Roman" pitchFamily="18" charset="0"/>
              </a:rPr>
            </a:br>
            <a:r>
              <a:rPr lang="ru-RU" sz="3200" u="sng" dirty="0" smtClean="0">
                <a:solidFill>
                  <a:srgbClr val="7030A0"/>
                </a:solidFill>
                <a:effectLst/>
                <a:latin typeface="Times New Roman" pitchFamily="18" charset="0"/>
                <a:cs typeface="Times New Roman" pitchFamily="18" charset="0"/>
              </a:rPr>
              <a:t>1</a:t>
            </a:r>
            <a:r>
              <a:rPr lang="ru-RU" sz="3200" i="1" u="sng" dirty="0" smtClean="0">
                <a:solidFill>
                  <a:srgbClr val="7030A0"/>
                </a:solidFill>
                <a:effectLst/>
                <a:latin typeface="Times New Roman" pitchFamily="18" charset="0"/>
                <a:cs typeface="Times New Roman" pitchFamily="18" charset="0"/>
              </a:rPr>
              <a:t>.Изге </a:t>
            </a:r>
            <a:r>
              <a:rPr lang="ru-RU" sz="3200" i="1" u="sng" dirty="0" err="1">
                <a:solidFill>
                  <a:srgbClr val="7030A0"/>
                </a:solidFill>
                <a:effectLst/>
                <a:latin typeface="Times New Roman" pitchFamily="18" charset="0"/>
                <a:cs typeface="Times New Roman" pitchFamily="18" charset="0"/>
              </a:rPr>
              <a:t>догаңнан</a:t>
            </a:r>
            <a:r>
              <a:rPr lang="ru-RU" sz="3200" i="1" u="sng" dirty="0">
                <a:solidFill>
                  <a:srgbClr val="7030A0"/>
                </a:solidFill>
                <a:effectLst/>
                <a:latin typeface="Times New Roman" pitchFamily="18" charset="0"/>
                <a:cs typeface="Times New Roman" pitchFamily="18" charset="0"/>
              </a:rPr>
              <a:t> </a:t>
            </a:r>
            <a:r>
              <a:rPr lang="ru-RU" sz="3200" i="1" u="sng" dirty="0" err="1">
                <a:solidFill>
                  <a:srgbClr val="7030A0"/>
                </a:solidFill>
                <a:effectLst/>
                <a:latin typeface="Times New Roman" pitchFamily="18" charset="0"/>
                <a:cs typeface="Times New Roman" pitchFamily="18" charset="0"/>
              </a:rPr>
              <a:t>ташласаң</a:t>
            </a:r>
            <a:r>
              <a:rPr lang="ru-RU" sz="3200" u="sng" dirty="0" err="1">
                <a:solidFill>
                  <a:srgbClr val="7030A0"/>
                </a:solidFill>
                <a:effectLst/>
                <a:latin typeface="Times New Roman" pitchFamily="18" charset="0"/>
                <a:cs typeface="Times New Roman" pitchFamily="18" charset="0"/>
              </a:rPr>
              <a:t>,мин</a:t>
            </a:r>
            <a:r>
              <a:rPr lang="ru-RU" sz="3200" u="sng" dirty="0">
                <a:solidFill>
                  <a:srgbClr val="7030A0"/>
                </a:solidFill>
                <a:effectLst/>
                <a:latin typeface="Times New Roman" pitchFamily="18" charset="0"/>
                <a:cs typeface="Times New Roman" pitchFamily="18" charset="0"/>
              </a:rPr>
              <a:t> </a:t>
            </a:r>
            <a:r>
              <a:rPr lang="ru-RU" sz="3200" u="sng" dirty="0" err="1">
                <a:solidFill>
                  <a:srgbClr val="7030A0"/>
                </a:solidFill>
                <a:effectLst/>
                <a:latin typeface="Times New Roman" pitchFamily="18" charset="0"/>
                <a:cs typeface="Times New Roman" pitchFamily="18" charset="0"/>
              </a:rPr>
              <a:t>бәхетле</a:t>
            </a:r>
            <a:r>
              <a:rPr lang="ru-RU" sz="3200" u="sng" dirty="0">
                <a:solidFill>
                  <a:srgbClr val="7030A0"/>
                </a:solidFill>
                <a:effectLst/>
                <a:latin typeface="Times New Roman" pitchFamily="18" charset="0"/>
                <a:cs typeface="Times New Roman" pitchFamily="18" charset="0"/>
              </a:rPr>
              <a:t> </a:t>
            </a:r>
            <a:r>
              <a:rPr lang="ru-RU" sz="3200" u="sng" dirty="0" err="1">
                <a:solidFill>
                  <a:srgbClr val="7030A0"/>
                </a:solidFill>
                <a:effectLst/>
                <a:latin typeface="Times New Roman" pitchFamily="18" charset="0"/>
                <a:cs typeface="Times New Roman" pitchFamily="18" charset="0"/>
              </a:rPr>
              <a:t>булалмам</a:t>
            </a:r>
            <a:r>
              <a:rPr lang="ru-RU" sz="3200" u="sng" dirty="0" smtClean="0">
                <a:solidFill>
                  <a:srgbClr val="7030A0"/>
                </a:solidFill>
                <a:effectLst/>
                <a:latin typeface="Times New Roman" pitchFamily="18" charset="0"/>
                <a:cs typeface="Times New Roman" pitchFamily="18" charset="0"/>
              </a:rPr>
              <a:t>.</a:t>
            </a:r>
            <a:br>
              <a:rPr lang="ru-RU" sz="3200" u="sng" dirty="0" smtClean="0">
                <a:solidFill>
                  <a:srgbClr val="7030A0"/>
                </a:solidFill>
                <a:effectLst/>
                <a:latin typeface="Times New Roman" pitchFamily="18" charset="0"/>
                <a:cs typeface="Times New Roman" pitchFamily="18" charset="0"/>
              </a:rPr>
            </a:br>
            <a:r>
              <a:rPr lang="ru-RU" sz="2800" u="sng"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r>
            <a:br>
              <a:rPr lang="ru-RU" sz="2800" u="sng"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endParaRPr lang="ru-RU" sz="3600" dirty="0"/>
          </a:p>
        </p:txBody>
      </p:sp>
    </p:spTree>
    <p:extLst>
      <p:ext uri="{BB962C8B-B14F-4D97-AF65-F5344CB8AC3E}">
        <p14:creationId xmlns:p14="http://schemas.microsoft.com/office/powerpoint/2010/main" val="1672939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286</TotalTime>
  <Words>522</Words>
  <Application>Microsoft Office PowerPoint</Application>
  <PresentationFormat>Экран (4:3)</PresentationFormat>
  <Paragraphs>114</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Поток</vt:lpstr>
      <vt:lpstr>Татарстан Республикасы Апас муниципаль районы Азбаба урта гомуми белем бирү мәктәбе</vt:lpstr>
      <vt:lpstr>         Дәреснең темасы:</vt:lpstr>
      <vt:lpstr>Дәреснең максаты:</vt:lpstr>
      <vt:lpstr>ТЕСТ</vt:lpstr>
      <vt:lpstr>Презентация PowerPoint</vt:lpstr>
      <vt:lpstr>ТИКШЕР!!!  ДӨРЕС ҖАВАПЛАР:</vt:lpstr>
      <vt:lpstr>Ташлама,Әнкәй,ташлама Мине изге догаңнан. Ташласаң изге догаңнан, Мин бәхетле булалмам. </vt:lpstr>
      <vt:lpstr>МӘКАЛЬЛӘР:</vt:lpstr>
      <vt:lpstr> Җөмлә: 1.Изге догаңнан ташласаң,мин бәхетле булалмам.  </vt:lpstr>
      <vt:lpstr>КАГЫЙДӘ:  Үзе бәйләнгән сүздән ерак торган синтетик иярчен җөмлә баш җөмләдән өтер белән аерыла. </vt:lpstr>
      <vt:lpstr>Җөмлә: Мин тәрәзәләрне саф һава керсен өчен ачтым. </vt:lpstr>
      <vt:lpstr>КАГЫЙДӘ:  Үзе ияргән сүз белән янәшә торган синтетик иярчен җөмлә баш җөмләдән бернинди билге белән дә аерылмый. </vt:lpstr>
      <vt:lpstr>Җөмлә:</vt:lpstr>
      <vt:lpstr>КАГЫЙДӘ:   Әгәр дә иярчен шарт һәм кире җөмләләр баш җөмләдәге эш яки хәлгә контраст булган эшне белдереп килсәләр,баш җөмләдән сызык белән аерылалар .  </vt:lpstr>
      <vt:lpstr>Схема-нәтиҗә</vt:lpstr>
      <vt:lpstr> Бирем: Җөмләләрне тикшерергә һәм тыныш билгесе куелышын аңлатырга.</vt:lpstr>
      <vt:lpstr>Карточкалар белән эш.  1нче вариант. Җөмләләрне тыныш билгесе куелмаслык итеп үзгәртеп язарга. 1)Төн караңгы булса да,бәрәңге арасындагы сукмак күренә иде. 2)Сезнең якта көн дә кояш чыга, Алсу йөзең кебек елмаеп. 3)Илчеләр килеп җитәр-җитмәс,ишекләр ачылды.   2нче вариант. Җөмләләрне тыныш билгесе куелырлык итеп үзгәртеп язарга. 1)Күңелләрем сине язгы сулар ургып аккан чакта юксына. 2)Әнием,сирәк язасың дип үпкәлисең. 3)Басудагы һәр эшне агроном кушканча эшлибез.  </vt:lpstr>
      <vt:lpstr>Схемалар буенча җөмләләр төзергә</vt:lpstr>
      <vt:lpstr>НӘТИҖӘ:</vt:lpstr>
      <vt:lpstr>ӨЙ ЭШЕ</vt:lpstr>
      <vt:lpstr>ДӘРЕС БЕТТЕ, ЧЫГАРГА МӨМКИН!!!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Татарстан республикасы Апас муниципаль районы Азбаба урта мәктәбе</dc:title>
  <dc:creator>Учитель</dc:creator>
  <cp:lastModifiedBy>Учитель</cp:lastModifiedBy>
  <cp:revision>40</cp:revision>
  <dcterms:created xsi:type="dcterms:W3CDTF">2012-11-18T10:40:01Z</dcterms:created>
  <dcterms:modified xsi:type="dcterms:W3CDTF">2012-11-29T17:32:06Z</dcterms:modified>
</cp:coreProperties>
</file>