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FE6CD-CD1E-4194-9071-2C314055455D}" type="datetimeFigureOut">
              <a:rPr lang="ru-RU" smtClean="0"/>
              <a:pPr/>
              <a:t>18.11.2014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D7E57-F5CA-48D3-A197-839AAFDE7C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568952" cy="47525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Тема урока:</a:t>
            </a:r>
            <a:b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Правописание  падежных</a:t>
            </a:r>
            <a:b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окончаний имен существительных единственного числа </a:t>
            </a:r>
            <a:b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3 склонения в Р.п., Д.п., П.п.</a:t>
            </a:r>
            <a:endParaRPr lang="ru-RU" b="1" dirty="0">
              <a:solidFill>
                <a:srgbClr val="F8F8F8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539552" y="62068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Домашнее задание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1988840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упр.145, стр.91</a:t>
            </a:r>
            <a:endParaRPr lang="ru-RU" sz="44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Проверка домашнего задания:</a:t>
            </a:r>
            <a:b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</a:br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упр. 142, стр.89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600200"/>
            <a:ext cx="6203032" cy="4525963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8F8F8"/>
                </a:solidFill>
                <a:latin typeface="Cambria" pitchFamily="18" charset="0"/>
              </a:rPr>
              <a:t>голодом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на ветру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доктором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на месте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в порядке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в портфеле</a:t>
            </a:r>
            <a:endParaRPr lang="ru-RU" sz="44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Словарная работа.</a:t>
            </a:r>
            <a:endParaRPr lang="ru-RU" dirty="0"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2483768" y="1600200"/>
            <a:ext cx="6203032" cy="4525963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8F8F8"/>
                </a:solidFill>
                <a:latin typeface="Cambria" pitchFamily="18" charset="0"/>
              </a:rPr>
              <a:t>Корабль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работа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вьюга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ключ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село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Cambria" pitchFamily="18" charset="0"/>
              </a:rPr>
              <a:t>здоровье</a:t>
            </a:r>
            <a:endParaRPr lang="ru-RU" sz="44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36289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8F8F8"/>
                </a:solidFill>
                <a:latin typeface="Cambria" pitchFamily="18" charset="0"/>
              </a:rPr>
              <a:t>МЕДАЛЬ - </a:t>
            </a:r>
            <a:r>
              <a:rPr lang="ru-RU" b="1" dirty="0">
                <a:solidFill>
                  <a:srgbClr val="F8F8F8"/>
                </a:solidFill>
                <a:latin typeface="Cambria" pitchFamily="18" charset="0"/>
              </a:rPr>
              <a:t>Металлический знак круглой, прямоугольной или   др. формы, плоский, различного размера, с двусторонним изображением и (или)надписью в память о каком-либо событии, деятеле или месте. Медаль как государственная или общественная награда вручается за особые заслуги, храбрость, значительные достижения в области науки, культуры, спорта, в  память о юбилейных датах, об участии в каких-либо событиях.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ru-RU" b="1" dirty="0" smtClean="0">
                <a:latin typeface="Cambria" pitchFamily="18" charset="0"/>
              </a:rPr>
              <a:t>Большой энциклопедический словарь</a:t>
            </a:r>
            <a:endParaRPr lang="ru-RU" b="1" dirty="0">
              <a:latin typeface="Cambria" pitchFamily="18" charset="0"/>
            </a:endParaRPr>
          </a:p>
        </p:txBody>
      </p:sp>
      <p:pic>
        <p:nvPicPr>
          <p:cNvPr id="6" name="Picture 4" descr="http://images.myshared.ru/632466/slide_3.jpg"/>
          <p:cNvPicPr>
            <a:picLocks noChangeAspect="1" noChangeArrowheads="1"/>
          </p:cNvPicPr>
          <p:nvPr/>
        </p:nvPicPr>
        <p:blipFill>
          <a:blip r:embed="rId2" cstate="print"/>
          <a:srcRect l="22438" t="37400" r="24013" b="36350"/>
          <a:stretch>
            <a:fillRect/>
          </a:stretch>
        </p:blipFill>
        <p:spPr bwMode="auto">
          <a:xfrm>
            <a:off x="2267744" y="5057800"/>
            <a:ext cx="4896544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268760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ambria" pitchFamily="18" charset="0"/>
              </a:rPr>
              <a:t>1. Медаль.</a:t>
            </a:r>
            <a:endParaRPr lang="ru-RU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1600" y="2276872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ambria" pitchFamily="18" charset="0"/>
              </a:rPr>
              <a:t>2. Заслужил медаль.</a:t>
            </a:r>
            <a:endParaRPr lang="ru-RU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342900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ambria" pitchFamily="18" charset="0"/>
              </a:rPr>
              <a:t>3. Шапкин заслужил.</a:t>
            </a:r>
            <a:endParaRPr lang="ru-RU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9592" y="4365104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Cambria" pitchFamily="18" charset="0"/>
              </a:rPr>
              <a:t>4. Шапкин заслужил медаль за отвагу.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14282" y="785794"/>
            <a:ext cx="464347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И.п. (что?)    медаль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Р.п.  (чего?)  медали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Д.п. (чему?) медали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В.п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(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что?)    медаль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Т.п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(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чем?)    медалью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П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(о чём?)о медали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4810" y="928670"/>
            <a:ext cx="357190" cy="4286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1500174"/>
            <a:ext cx="3571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2143116"/>
            <a:ext cx="3571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2714620"/>
            <a:ext cx="285752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71934" y="3286124"/>
            <a:ext cx="428628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3857628"/>
            <a:ext cx="3571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5000628" y="714356"/>
            <a:ext cx="4357718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И.п. (что?)    рожь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Р.п.  (чего?)  ржи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rPr>
              <a:t>Д.п. (чему?) ржи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В.п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(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что?)    рожь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Т.п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(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чем?)    рожью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П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.п</a:t>
            </a:r>
            <a:r>
              <a:rPr lang="ru-RU" sz="3200" b="1" dirty="0">
                <a:solidFill>
                  <a:schemeClr val="bg1"/>
                </a:solidFill>
                <a:latin typeface="Cambria" pitchFamily="18" charset="0"/>
              </a:rPr>
              <a:t>. </a:t>
            </a:r>
            <a:r>
              <a:rPr lang="ru-RU" sz="3200" b="1" dirty="0" smtClean="0">
                <a:solidFill>
                  <a:schemeClr val="bg1"/>
                </a:solidFill>
                <a:latin typeface="Cambria" pitchFamily="18" charset="0"/>
              </a:rPr>
              <a:t>(о чём?)о ржи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mbria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01090" y="785794"/>
            <a:ext cx="3457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01024" y="1428736"/>
            <a:ext cx="3571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001024" y="2000240"/>
            <a:ext cx="357190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429652" y="2571744"/>
            <a:ext cx="285752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429652" y="3214686"/>
            <a:ext cx="417798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8358214" y="3786190"/>
            <a:ext cx="418938" cy="432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1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90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build="p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2000240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8F8F8"/>
                </a:solidFill>
                <a:latin typeface="Cambria" pitchFamily="18" charset="0"/>
              </a:rPr>
              <a:t>Имена существительные 3 склонения</a:t>
            </a:r>
            <a:endParaRPr lang="ru-RU" sz="4000" dirty="0">
              <a:solidFill>
                <a:srgbClr val="F8F8F8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728" y="3214686"/>
            <a:ext cx="66437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8F8F8"/>
                </a:solidFill>
                <a:latin typeface="Cambria" pitchFamily="18" charset="0"/>
              </a:rPr>
              <a:t>                          </a:t>
            </a:r>
            <a:r>
              <a:rPr lang="ru-RU" sz="4000" dirty="0" err="1" smtClean="0">
                <a:solidFill>
                  <a:srgbClr val="F8F8F8"/>
                </a:solidFill>
                <a:latin typeface="Cambria" pitchFamily="18" charset="0"/>
              </a:rPr>
              <a:t>Р.п</a:t>
            </a:r>
            <a:endParaRPr lang="ru-RU" sz="4000" dirty="0" smtClean="0">
              <a:solidFill>
                <a:srgbClr val="F8F8F8"/>
              </a:solidFill>
              <a:latin typeface="Cambria" pitchFamily="18" charset="0"/>
            </a:endParaRPr>
          </a:p>
          <a:p>
            <a:r>
              <a:rPr lang="ru-RU" sz="4000" dirty="0" smtClean="0">
                <a:solidFill>
                  <a:srgbClr val="F8F8F8"/>
                </a:solidFill>
                <a:latin typeface="Cambria" pitchFamily="18" charset="0"/>
              </a:rPr>
              <a:t>               в        </a:t>
            </a:r>
            <a:r>
              <a:rPr lang="ru-RU" sz="4000" dirty="0" err="1" smtClean="0">
                <a:solidFill>
                  <a:srgbClr val="F8F8F8"/>
                </a:solidFill>
                <a:latin typeface="Cambria" pitchFamily="18" charset="0"/>
              </a:rPr>
              <a:t>Д.п</a:t>
            </a:r>
            <a:r>
              <a:rPr lang="ru-RU" sz="4000" dirty="0" smtClean="0">
                <a:solidFill>
                  <a:srgbClr val="F8F8F8"/>
                </a:solidFill>
                <a:latin typeface="Cambria" pitchFamily="18" charset="0"/>
              </a:rPr>
              <a:t>          и</a:t>
            </a:r>
          </a:p>
          <a:p>
            <a:r>
              <a:rPr lang="ru-RU" sz="4000" dirty="0" smtClean="0">
                <a:solidFill>
                  <a:srgbClr val="F8F8F8"/>
                </a:solidFill>
                <a:latin typeface="Cambria" pitchFamily="18" charset="0"/>
              </a:rPr>
              <a:t>                          П.п.</a:t>
            </a:r>
          </a:p>
          <a:p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72198" y="3929066"/>
            <a:ext cx="500066" cy="642942"/>
          </a:xfrm>
          <a:prstGeom prst="rect">
            <a:avLst/>
          </a:prstGeom>
          <a:noFill/>
          <a:ln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3428992" y="3571876"/>
            <a:ext cx="928694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00430" y="428625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00430" y="4357694"/>
            <a:ext cx="85725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929190" y="3643314"/>
            <a:ext cx="1071570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000628" y="4214818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3" idx="1"/>
          </p:cNvCxnSpPr>
          <p:nvPr/>
        </p:nvCxnSpPr>
        <p:spPr>
          <a:xfrm flipV="1">
            <a:off x="5214944" y="4250537"/>
            <a:ext cx="857254" cy="535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26876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1. Горькая правда лучше сладкой </a:t>
            </a:r>
            <a:r>
              <a:rPr lang="ru-RU" sz="3600" b="1" dirty="0" err="1" smtClean="0">
                <a:solidFill>
                  <a:schemeClr val="bg1"/>
                </a:solidFill>
                <a:latin typeface="Cambria" pitchFamily="18" charset="0"/>
              </a:rPr>
              <a:t>лж</a:t>
            </a:r>
            <a:endParaRPr lang="ru-RU" sz="3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16416" y="1268760"/>
            <a:ext cx="64807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и</a:t>
            </a:r>
            <a:endParaRPr lang="ru-RU" sz="3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8912" y="1292567"/>
            <a:ext cx="9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…</a:t>
            </a:r>
          </a:p>
          <a:p>
            <a:endParaRPr lang="ru-RU" sz="3600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263691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2. Дождливое лето хуже </a:t>
            </a:r>
            <a:r>
              <a:rPr lang="ru-RU" sz="3600" b="1" dirty="0" err="1" smtClean="0">
                <a:solidFill>
                  <a:schemeClr val="bg1"/>
                </a:solidFill>
                <a:latin typeface="Cambria" pitchFamily="18" charset="0"/>
              </a:rPr>
              <a:t>осен</a:t>
            </a:r>
            <a:endParaRPr lang="ru-RU" sz="3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2660719"/>
            <a:ext cx="9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…</a:t>
            </a:r>
          </a:p>
          <a:p>
            <a:endParaRPr lang="ru-RU" sz="3600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2638653"/>
            <a:ext cx="64807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и</a:t>
            </a:r>
            <a:endParaRPr lang="ru-RU" sz="3600" b="1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40352" y="83671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Р.п.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5724128" y="220486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Р.п.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324528" cy="6858000"/>
          </a:xfrm>
          <a:prstGeom prst="rect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Закрепление материала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916832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Cambria" pitchFamily="18" charset="0"/>
              </a:rPr>
              <a:t>Работа с учебником: упр.142, стр.90</a:t>
            </a:r>
            <a:endParaRPr lang="ru-RU" sz="3600" b="1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185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 урока: Правописание  падежных окончаний имен существительных единственного числа  3 склонения в Р.п., Д.п., П.п.</vt:lpstr>
      <vt:lpstr>Проверка домашнего задания: упр. 142, стр.89 </vt:lpstr>
      <vt:lpstr>Словарная работа.</vt:lpstr>
      <vt:lpstr>Большой энциклопедический словарь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Правописание  падежных окончаний имен существительных единственного числа  3 склонения в Р.п., Д.п., П.п.</dc:title>
  <dc:creator>11111</dc:creator>
  <cp:lastModifiedBy>Пользователь</cp:lastModifiedBy>
  <cp:revision>12</cp:revision>
  <dcterms:created xsi:type="dcterms:W3CDTF">2014-11-16T18:59:18Z</dcterms:created>
  <dcterms:modified xsi:type="dcterms:W3CDTF">2014-11-18T07:03:19Z</dcterms:modified>
</cp:coreProperties>
</file>